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68" r:id="rId1"/>
    <p:sldMasterId id="2147484463" r:id="rId2"/>
  </p:sldMasterIdLst>
  <p:notesMasterIdLst>
    <p:notesMasterId r:id="rId78"/>
  </p:notesMasterIdLst>
  <p:handoutMasterIdLst>
    <p:handoutMasterId r:id="rId79"/>
  </p:handoutMasterIdLst>
  <p:sldIdLst>
    <p:sldId id="443" r:id="rId3"/>
    <p:sldId id="623" r:id="rId4"/>
    <p:sldId id="699" r:id="rId5"/>
    <p:sldId id="2147376847" r:id="rId6"/>
    <p:sldId id="2147376829" r:id="rId7"/>
    <p:sldId id="2147376830" r:id="rId8"/>
    <p:sldId id="2147376831" r:id="rId9"/>
    <p:sldId id="2147376832" r:id="rId10"/>
    <p:sldId id="2147376833" r:id="rId11"/>
    <p:sldId id="2147376834" r:id="rId12"/>
    <p:sldId id="2147376835" r:id="rId13"/>
    <p:sldId id="2146849012" r:id="rId14"/>
    <p:sldId id="682" r:id="rId15"/>
    <p:sldId id="684" r:id="rId16"/>
    <p:sldId id="671" r:id="rId17"/>
    <p:sldId id="696" r:id="rId18"/>
    <p:sldId id="672" r:id="rId19"/>
    <p:sldId id="627" r:id="rId20"/>
    <p:sldId id="626" r:id="rId21"/>
    <p:sldId id="628" r:id="rId22"/>
    <p:sldId id="2147376839" r:id="rId23"/>
    <p:sldId id="630" r:id="rId24"/>
    <p:sldId id="663" r:id="rId25"/>
    <p:sldId id="631" r:id="rId26"/>
    <p:sldId id="632" r:id="rId27"/>
    <p:sldId id="633" r:id="rId28"/>
    <p:sldId id="634" r:id="rId29"/>
    <p:sldId id="635" r:id="rId30"/>
    <p:sldId id="636" r:id="rId31"/>
    <p:sldId id="2147376844" r:id="rId32"/>
    <p:sldId id="2147376843" r:id="rId33"/>
    <p:sldId id="2147376845" r:id="rId34"/>
    <p:sldId id="637" r:id="rId35"/>
    <p:sldId id="638" r:id="rId36"/>
    <p:sldId id="639" r:id="rId37"/>
    <p:sldId id="685" r:id="rId38"/>
    <p:sldId id="2147376846" r:id="rId39"/>
    <p:sldId id="640" r:id="rId40"/>
    <p:sldId id="677" r:id="rId41"/>
    <p:sldId id="641" r:id="rId42"/>
    <p:sldId id="688" r:id="rId43"/>
    <p:sldId id="642" r:id="rId44"/>
    <p:sldId id="643" r:id="rId45"/>
    <p:sldId id="644" r:id="rId46"/>
    <p:sldId id="645" r:id="rId47"/>
    <p:sldId id="646" r:id="rId48"/>
    <p:sldId id="647" r:id="rId49"/>
    <p:sldId id="648" r:id="rId50"/>
    <p:sldId id="649" r:id="rId51"/>
    <p:sldId id="650" r:id="rId52"/>
    <p:sldId id="673" r:id="rId53"/>
    <p:sldId id="674" r:id="rId54"/>
    <p:sldId id="651" r:id="rId55"/>
    <p:sldId id="652" r:id="rId56"/>
    <p:sldId id="695" r:id="rId57"/>
    <p:sldId id="657" r:id="rId58"/>
    <p:sldId id="2147376836" r:id="rId59"/>
    <p:sldId id="2147376837" r:id="rId60"/>
    <p:sldId id="2147376838" r:id="rId61"/>
    <p:sldId id="656" r:id="rId62"/>
    <p:sldId id="653" r:id="rId63"/>
    <p:sldId id="654" r:id="rId64"/>
    <p:sldId id="2147376840" r:id="rId65"/>
    <p:sldId id="655" r:id="rId66"/>
    <p:sldId id="2147376841" r:id="rId67"/>
    <p:sldId id="2147376842" r:id="rId68"/>
    <p:sldId id="660" r:id="rId69"/>
    <p:sldId id="661" r:id="rId70"/>
    <p:sldId id="662" r:id="rId71"/>
    <p:sldId id="667" r:id="rId72"/>
    <p:sldId id="664" r:id="rId73"/>
    <p:sldId id="691" r:id="rId74"/>
    <p:sldId id="668" r:id="rId75"/>
    <p:sldId id="665" r:id="rId76"/>
    <p:sldId id="448" r:id="rId77"/>
  </p:sldIdLst>
  <p:sldSz cx="12192000" cy="6858000"/>
  <p:notesSz cx="6858000" cy="9144000"/>
  <p:custDataLst>
    <p:tags r:id="rId80"/>
  </p:custDataLst>
  <p:defaultTex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p:defaultTextStyle>
  <p:extLst>
    <p:ext uri="{EFAFB233-063F-42B5-8137-9DF3F51BA10A}">
      <p15:sldGuideLst xmlns:p15="http://schemas.microsoft.com/office/powerpoint/2012/main">
        <p15:guide id="1" orient="horz" pos="368" userDrawn="1">
          <p15:clr>
            <a:srgbClr val="F26B43"/>
          </p15:clr>
        </p15:guide>
        <p15:guide id="2" pos="3863" userDrawn="1">
          <p15:clr>
            <a:srgbClr val="A4A3A4"/>
          </p15:clr>
        </p15:guide>
        <p15:guide id="5" orient="horz" pos="1366" userDrawn="1">
          <p15:clr>
            <a:srgbClr val="A4A3A4"/>
          </p15:clr>
        </p15:guide>
        <p15:guide id="6" orient="horz" pos="3974" userDrawn="1">
          <p15:clr>
            <a:srgbClr val="F26B43"/>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388C911-A855-6195-2179-63B76E760E9C}" name="Kanehara Youko （金原洋子）" initials="K（" userId="5sB/QSxHhHkE7eNuGiJ3kSP+lPpRBKnd0AUqqKJBkP0=" providerId="None"/>
  <p188:author id="{517ADC27-8662-4BC6-C30C-B2605A452F8A}" name="平野 武" initials="武平" userId="S::tahirano@auth.workers-hub.com::a2a25bb1-f310-44e1-97cc-bb2f92961b20" providerId="AD"/>
  <p188:author id="{B5192429-D67E-F0BD-11D5-3451B326DEC7}" name="金原 洋子" initials="" userId="S::ykanehar@auth.workers-hub.com::d28df815-f665-47eb-8674-a11eeab58ff6" providerId="AD"/>
  <p188:author id="{30D52F8F-F2F3-F944-5855-F3C90BDFF909}" name="櫻井 英昭" initials="英櫻" userId="S::hidsakur@auth.workers-hub.com::cbde959f-210b-426d-bf70-74ff6907a5e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AFF"/>
    <a:srgbClr val="0D0D0D"/>
    <a:srgbClr val="FFFFFF"/>
    <a:srgbClr val="EEEAE6"/>
    <a:srgbClr val="00159B"/>
    <a:srgbClr val="F5F5F5"/>
    <a:srgbClr val="000048"/>
    <a:srgbClr val="F2F2F2"/>
    <a:srgbClr val="000000"/>
    <a:srgbClr val="F7801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4BEF3D-43C6-4264-A001-BABAB7BD7C50}" v="63" dt="2026-01-20T09:35:08.899"/>
    <p1510:client id="{08052BC7-6FE5-4A38-A25A-0FC662E9B8A0}" v="154" dt="2026-01-20T05:30:38.142"/>
    <p1510:client id="{20855995-65B7-4318-A5EB-40D3107CA286}" v="265" dt="2026-01-20T01:35:39.736"/>
    <p1510:client id="{3AD2A298-F65A-46FB-A45A-6E9F497AF4A3}" v="106" dt="2026-01-20T02:42:01.393"/>
    <p1510:client id="{A4F26636-4801-4468-9A0A-194C21EE72F8}" v="226" dt="2026-01-20T06:49:41.677"/>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755" autoAdjust="0"/>
    <p:restoredTop sz="64660" autoAdjust="0"/>
  </p:normalViewPr>
  <p:slideViewPr>
    <p:cSldViewPr snapToGrid="0">
      <p:cViewPr varScale="1">
        <p:scale>
          <a:sx n="74" d="100"/>
          <a:sy n="74" d="100"/>
        </p:scale>
        <p:origin x="283" y="283"/>
      </p:cViewPr>
      <p:guideLst>
        <p:guide orient="horz" pos="368"/>
        <p:guide pos="3863"/>
        <p:guide orient="horz" pos="1366"/>
        <p:guide orient="horz" pos="3974"/>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83" d="100"/>
        <a:sy n="83"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tableStyles" Target="tableStyles.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handoutMaster" Target="handoutMasters/handoutMaster1.xml"/><Relationship Id="rId5" Type="http://schemas.openxmlformats.org/officeDocument/2006/relationships/slide" Target="slides/slide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tags" Target="tags/tag1.xml"/><Relationship Id="rId85" Type="http://schemas.microsoft.com/office/2016/11/relationships/changesInfo" Target="changesInfos/changesInfo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notesMaster" Target="notesMasters/notesMaster1.xml"/><Relationship Id="rId81" Type="http://schemas.openxmlformats.org/officeDocument/2006/relationships/presProps" Target="presProps.xml"/><Relationship Id="rId86"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microsoft.com/office/2018/10/relationships/authors" Target="authors.xml"/><Relationship Id="rId61" Type="http://schemas.openxmlformats.org/officeDocument/2006/relationships/slide" Target="slides/slide59.xml"/><Relationship Id="rId8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irano Takeshi (平野 武)" userId="QGOlFpdt/6Ezox3hP3mZpIU0xlYYU++iuARrAijyPMc=" providerId="None" clId="Web-{014BEF3D-43C6-4264-A001-BABAB7BD7C50}"/>
    <pc:docChg chg="modSld">
      <pc:chgData name="Hirano Takeshi (平野 武)" userId="QGOlFpdt/6Ezox3hP3mZpIU0xlYYU++iuARrAijyPMc=" providerId="None" clId="Web-{014BEF3D-43C6-4264-A001-BABAB7BD7C50}" dt="2026-01-20T09:35:08.196" v="40" actId="20577"/>
      <pc:docMkLst>
        <pc:docMk/>
      </pc:docMkLst>
      <pc:sldChg chg="modSp">
        <pc:chgData name="Hirano Takeshi (平野 武)" userId="QGOlFpdt/6Ezox3hP3mZpIU0xlYYU++iuARrAijyPMc=" providerId="None" clId="Web-{014BEF3D-43C6-4264-A001-BABAB7BD7C50}" dt="2026-01-20T09:35:08.196" v="40" actId="20577"/>
        <pc:sldMkLst>
          <pc:docMk/>
          <pc:sldMk cId="874910246" sldId="636"/>
        </pc:sldMkLst>
        <pc:spChg chg="mod">
          <ac:chgData name="Hirano Takeshi (平野 武)" userId="QGOlFpdt/6Ezox3hP3mZpIU0xlYYU++iuARrAijyPMc=" providerId="None" clId="Web-{014BEF3D-43C6-4264-A001-BABAB7BD7C50}" dt="2026-01-20T09:35:08.196" v="40" actId="20577"/>
          <ac:spMkLst>
            <pc:docMk/>
            <pc:sldMk cId="874910246" sldId="636"/>
            <ac:spMk id="64" creationId="{FC58769E-A7E3-BD7C-729F-97BA3CF98396}"/>
          </ac:spMkLst>
        </pc:spChg>
      </pc:sldChg>
    </pc:docChg>
  </pc:docChgLst>
  <pc:docChgLst>
    <pc:chgData name="Sakurai Hideaki (櫻井 英昭)" userId="P1VVbHtxO+yFer1VstNgqerffv1i8mjmoXXWTVBd63s=" providerId="None" clId="Web-{3AD2A298-F65A-46FB-A45A-6E9F497AF4A3}"/>
    <pc:docChg chg="modSld">
      <pc:chgData name="Sakurai Hideaki (櫻井 英昭)" userId="P1VVbHtxO+yFer1VstNgqerffv1i8mjmoXXWTVBd63s=" providerId="None" clId="Web-{3AD2A298-F65A-46FB-A45A-6E9F497AF4A3}" dt="2026-01-20T02:40:13.602" v="57" actId="20577"/>
      <pc:docMkLst>
        <pc:docMk/>
      </pc:docMkLst>
      <pc:sldChg chg="modSp">
        <pc:chgData name="Sakurai Hideaki (櫻井 英昭)" userId="P1VVbHtxO+yFer1VstNgqerffv1i8mjmoXXWTVBd63s=" providerId="None" clId="Web-{3AD2A298-F65A-46FB-A45A-6E9F497AF4A3}" dt="2026-01-20T02:39:53.818" v="54" actId="20577"/>
        <pc:sldMkLst>
          <pc:docMk/>
          <pc:sldMk cId="2623656265" sldId="626"/>
        </pc:sldMkLst>
        <pc:spChg chg="mod">
          <ac:chgData name="Sakurai Hideaki (櫻井 英昭)" userId="P1VVbHtxO+yFer1VstNgqerffv1i8mjmoXXWTVBd63s=" providerId="None" clId="Web-{3AD2A298-F65A-46FB-A45A-6E9F497AF4A3}" dt="2026-01-20T02:39:53.818" v="54" actId="20577"/>
          <ac:spMkLst>
            <pc:docMk/>
            <pc:sldMk cId="2623656265" sldId="626"/>
            <ac:spMk id="11" creationId="{0BFE943B-B089-BDA9-3694-A10B1C24CDB9}"/>
          </ac:spMkLst>
        </pc:spChg>
        <pc:spChg chg="mod">
          <ac:chgData name="Sakurai Hideaki (櫻井 英昭)" userId="P1VVbHtxO+yFer1VstNgqerffv1i8mjmoXXWTVBd63s=" providerId="None" clId="Web-{3AD2A298-F65A-46FB-A45A-6E9F497AF4A3}" dt="2026-01-20T02:23:08.672" v="29" actId="20577"/>
          <ac:spMkLst>
            <pc:docMk/>
            <pc:sldMk cId="2623656265" sldId="626"/>
            <ac:spMk id="93" creationId="{39B41B86-0299-977C-DD02-EC1B22D0A52F}"/>
          </ac:spMkLst>
        </pc:spChg>
      </pc:sldChg>
      <pc:sldChg chg="modSp">
        <pc:chgData name="Sakurai Hideaki (櫻井 英昭)" userId="P1VVbHtxO+yFer1VstNgqerffv1i8mjmoXXWTVBd63s=" providerId="None" clId="Web-{3AD2A298-F65A-46FB-A45A-6E9F497AF4A3}" dt="2026-01-20T02:40:13.602" v="57" actId="20577"/>
        <pc:sldMkLst>
          <pc:docMk/>
          <pc:sldMk cId="2433235770" sldId="632"/>
        </pc:sldMkLst>
        <pc:spChg chg="mod">
          <ac:chgData name="Sakurai Hideaki (櫻井 英昭)" userId="P1VVbHtxO+yFer1VstNgqerffv1i8mjmoXXWTVBd63s=" providerId="None" clId="Web-{3AD2A298-F65A-46FB-A45A-6E9F497AF4A3}" dt="2026-01-20T02:40:13.602" v="57" actId="20577"/>
          <ac:spMkLst>
            <pc:docMk/>
            <pc:sldMk cId="2433235770" sldId="632"/>
            <ac:spMk id="34" creationId="{19465689-9000-4A57-43E6-9AEC68C8903A}"/>
          </ac:spMkLst>
        </pc:spChg>
      </pc:sldChg>
      <pc:sldChg chg="modSp">
        <pc:chgData name="Sakurai Hideaki (櫻井 英昭)" userId="P1VVbHtxO+yFer1VstNgqerffv1i8mjmoXXWTVBd63s=" providerId="None" clId="Web-{3AD2A298-F65A-46FB-A45A-6E9F497AF4A3}" dt="2026-01-20T02:39:17.782" v="49" actId="20577"/>
        <pc:sldMkLst>
          <pc:docMk/>
          <pc:sldMk cId="244801909" sldId="635"/>
        </pc:sldMkLst>
        <pc:spChg chg="mod">
          <ac:chgData name="Sakurai Hideaki (櫻井 英昭)" userId="P1VVbHtxO+yFer1VstNgqerffv1i8mjmoXXWTVBd63s=" providerId="None" clId="Web-{3AD2A298-F65A-46FB-A45A-6E9F497AF4A3}" dt="2026-01-20T02:39:17.782" v="49" actId="20577"/>
          <ac:spMkLst>
            <pc:docMk/>
            <pc:sldMk cId="244801909" sldId="635"/>
            <ac:spMk id="20" creationId="{BFD755DB-FB29-3CE5-60A4-9D34F70D7E2B}"/>
          </ac:spMkLst>
        </pc:spChg>
      </pc:sldChg>
      <pc:sldChg chg="modSp">
        <pc:chgData name="Sakurai Hideaki (櫻井 英昭)" userId="P1VVbHtxO+yFer1VstNgqerffv1i8mjmoXXWTVBd63s=" providerId="None" clId="Web-{3AD2A298-F65A-46FB-A45A-6E9F497AF4A3}" dt="2026-01-20T02:37:21.467" v="36" actId="20577"/>
        <pc:sldMkLst>
          <pc:docMk/>
          <pc:sldMk cId="874910246" sldId="636"/>
        </pc:sldMkLst>
        <pc:spChg chg="mod">
          <ac:chgData name="Sakurai Hideaki (櫻井 英昭)" userId="P1VVbHtxO+yFer1VstNgqerffv1i8mjmoXXWTVBd63s=" providerId="None" clId="Web-{3AD2A298-F65A-46FB-A45A-6E9F497AF4A3}" dt="2026-01-20T02:36:32.087" v="30" actId="20577"/>
          <ac:spMkLst>
            <pc:docMk/>
            <pc:sldMk cId="874910246" sldId="636"/>
            <ac:spMk id="30" creationId="{15FBBA28-1FFA-7CEA-65D9-BC7A76C06276}"/>
          </ac:spMkLst>
        </pc:spChg>
        <pc:spChg chg="mod">
          <ac:chgData name="Sakurai Hideaki (櫻井 英昭)" userId="P1VVbHtxO+yFer1VstNgqerffv1i8mjmoXXWTVBd63s=" providerId="None" clId="Web-{3AD2A298-F65A-46FB-A45A-6E9F497AF4A3}" dt="2026-01-20T02:37:09.277" v="32" actId="20577"/>
          <ac:spMkLst>
            <pc:docMk/>
            <pc:sldMk cId="874910246" sldId="636"/>
            <ac:spMk id="64" creationId="{FC58769E-A7E3-BD7C-729F-97BA3CF98396}"/>
          </ac:spMkLst>
        </pc:spChg>
        <pc:spChg chg="mod">
          <ac:chgData name="Sakurai Hideaki (櫻井 英昭)" userId="P1VVbHtxO+yFer1VstNgqerffv1i8mjmoXXWTVBd63s=" providerId="None" clId="Web-{3AD2A298-F65A-46FB-A45A-6E9F497AF4A3}" dt="2026-01-20T02:37:21.467" v="36" actId="20577"/>
          <ac:spMkLst>
            <pc:docMk/>
            <pc:sldMk cId="874910246" sldId="636"/>
            <ac:spMk id="105" creationId="{6195185F-DCDB-E70E-D4B8-5397D2C0BB47}"/>
          </ac:spMkLst>
        </pc:spChg>
      </pc:sldChg>
      <pc:sldChg chg="modSp">
        <pc:chgData name="Sakurai Hideaki (櫻井 英昭)" userId="P1VVbHtxO+yFer1VstNgqerffv1i8mjmoXXWTVBd63s=" providerId="None" clId="Web-{3AD2A298-F65A-46FB-A45A-6E9F497AF4A3}" dt="2026-01-20T02:10:27.903" v="15"/>
        <pc:sldMkLst>
          <pc:docMk/>
          <pc:sldMk cId="738361532" sldId="641"/>
        </pc:sldMkLst>
        <pc:graphicFrameChg chg="mod modGraphic">
          <ac:chgData name="Sakurai Hideaki (櫻井 英昭)" userId="P1VVbHtxO+yFer1VstNgqerffv1i8mjmoXXWTVBd63s=" providerId="None" clId="Web-{3AD2A298-F65A-46FB-A45A-6E9F497AF4A3}" dt="2026-01-20T02:10:27.903" v="15"/>
          <ac:graphicFrameMkLst>
            <pc:docMk/>
            <pc:sldMk cId="738361532" sldId="641"/>
            <ac:graphicFrameMk id="4" creationId="{93FE5B09-F670-E1E3-3CF0-1C69D9F631AE}"/>
          </ac:graphicFrameMkLst>
        </pc:graphicFrameChg>
      </pc:sldChg>
      <pc:sldChg chg="modSp">
        <pc:chgData name="Sakurai Hideaki (櫻井 英昭)" userId="P1VVbHtxO+yFer1VstNgqerffv1i8mjmoXXWTVBd63s=" providerId="None" clId="Web-{3AD2A298-F65A-46FB-A45A-6E9F497AF4A3}" dt="2026-01-20T02:11:09.405" v="24" actId="20577"/>
        <pc:sldMkLst>
          <pc:docMk/>
          <pc:sldMk cId="4233503471" sldId="648"/>
        </pc:sldMkLst>
        <pc:spChg chg="mod">
          <ac:chgData name="Sakurai Hideaki (櫻井 英昭)" userId="P1VVbHtxO+yFer1VstNgqerffv1i8mjmoXXWTVBd63s=" providerId="None" clId="Web-{3AD2A298-F65A-46FB-A45A-6E9F497AF4A3}" dt="2026-01-20T02:10:41.341" v="20" actId="20577"/>
          <ac:spMkLst>
            <pc:docMk/>
            <pc:sldMk cId="4233503471" sldId="648"/>
            <ac:spMk id="43" creationId="{49B3342F-2318-E578-8A90-ACA94E19BE91}"/>
          </ac:spMkLst>
        </pc:spChg>
        <pc:spChg chg="mod">
          <ac:chgData name="Sakurai Hideaki (櫻井 英昭)" userId="P1VVbHtxO+yFer1VstNgqerffv1i8mjmoXXWTVBd63s=" providerId="None" clId="Web-{3AD2A298-F65A-46FB-A45A-6E9F497AF4A3}" dt="2026-01-20T02:11:09.405" v="24" actId="20577"/>
          <ac:spMkLst>
            <pc:docMk/>
            <pc:sldMk cId="4233503471" sldId="648"/>
            <ac:spMk id="114" creationId="{A5480F28-194E-CAC3-A50C-234DFE724796}"/>
          </ac:spMkLst>
        </pc:spChg>
      </pc:sldChg>
      <pc:sldChg chg="modSp">
        <pc:chgData name="Sakurai Hideaki (櫻井 英昭)" userId="P1VVbHtxO+yFer1VstNgqerffv1i8mjmoXXWTVBd63s=" providerId="None" clId="Web-{3AD2A298-F65A-46FB-A45A-6E9F497AF4A3}" dt="2026-01-20T02:39:46.286" v="52" actId="20577"/>
        <pc:sldMkLst>
          <pc:docMk/>
          <pc:sldMk cId="3337301237" sldId="672"/>
        </pc:sldMkLst>
        <pc:spChg chg="mod">
          <ac:chgData name="Sakurai Hideaki (櫻井 英昭)" userId="P1VVbHtxO+yFer1VstNgqerffv1i8mjmoXXWTVBd63s=" providerId="None" clId="Web-{3AD2A298-F65A-46FB-A45A-6E9F497AF4A3}" dt="2026-01-20T02:39:46.286" v="52" actId="20577"/>
          <ac:spMkLst>
            <pc:docMk/>
            <pc:sldMk cId="3337301237" sldId="672"/>
            <ac:spMk id="2" creationId="{6F48908D-C4E3-510A-8BE5-C91D076786FB}"/>
          </ac:spMkLst>
        </pc:spChg>
      </pc:sldChg>
      <pc:sldChg chg="modSp">
        <pc:chgData name="Sakurai Hideaki (櫻井 英昭)" userId="P1VVbHtxO+yFer1VstNgqerffv1i8mjmoXXWTVBd63s=" providerId="None" clId="Web-{3AD2A298-F65A-46FB-A45A-6E9F497AF4A3}" dt="2026-01-20T02:37:38.595" v="41" actId="20577"/>
        <pc:sldMkLst>
          <pc:docMk/>
          <pc:sldMk cId="4085522600" sldId="689"/>
        </pc:sldMkLst>
        <pc:spChg chg="mod">
          <ac:chgData name="Sakurai Hideaki (櫻井 英昭)" userId="P1VVbHtxO+yFer1VstNgqerffv1i8mjmoXXWTVBd63s=" providerId="None" clId="Web-{3AD2A298-F65A-46FB-A45A-6E9F497AF4A3}" dt="2026-01-20T02:37:38.595" v="41" actId="20577"/>
          <ac:spMkLst>
            <pc:docMk/>
            <pc:sldMk cId="4085522600" sldId="689"/>
            <ac:spMk id="8" creationId="{B50F5461-63E1-274B-98D1-2000091706E9}"/>
          </ac:spMkLst>
        </pc:spChg>
      </pc:sldChg>
    </pc:docChg>
  </pc:docChgLst>
  <pc:docChgLst>
    <pc:chgData name="Hirano Takeshi (平野 武)" userId="QGOlFpdt/6Ezox3hP3mZpIU0xlYYU++iuARrAijyPMc=" providerId="None" clId="Web-{20855995-65B7-4318-A5EB-40D3107CA286}"/>
    <pc:docChg chg="modSld">
      <pc:chgData name="Hirano Takeshi (平野 武)" userId="QGOlFpdt/6Ezox3hP3mZpIU0xlYYU++iuARrAijyPMc=" providerId="None" clId="Web-{20855995-65B7-4318-A5EB-40D3107CA286}" dt="2026-01-20T01:35:38.486" v="217"/>
      <pc:docMkLst>
        <pc:docMk/>
      </pc:docMkLst>
      <pc:sldChg chg="modSp">
        <pc:chgData name="Hirano Takeshi (平野 武)" userId="QGOlFpdt/6Ezox3hP3mZpIU0xlYYU++iuARrAijyPMc=" providerId="None" clId="Web-{20855995-65B7-4318-A5EB-40D3107CA286}" dt="2026-01-20T01:28:43.260" v="177"/>
        <pc:sldMkLst>
          <pc:docMk/>
          <pc:sldMk cId="3783903063" sldId="640"/>
        </pc:sldMkLst>
        <pc:graphicFrameChg chg="mod modGraphic">
          <ac:chgData name="Hirano Takeshi (平野 武)" userId="QGOlFpdt/6Ezox3hP3mZpIU0xlYYU++iuARrAijyPMc=" providerId="None" clId="Web-{20855995-65B7-4318-A5EB-40D3107CA286}" dt="2026-01-20T01:28:43.260" v="177"/>
          <ac:graphicFrameMkLst>
            <pc:docMk/>
            <pc:sldMk cId="3783903063" sldId="640"/>
            <ac:graphicFrameMk id="2" creationId="{30261B09-8816-2B73-D8B7-82EB858EA690}"/>
          </ac:graphicFrameMkLst>
        </pc:graphicFrameChg>
      </pc:sldChg>
      <pc:sldChg chg="modSp">
        <pc:chgData name="Hirano Takeshi (平野 武)" userId="QGOlFpdt/6Ezox3hP3mZpIU0xlYYU++iuARrAijyPMc=" providerId="None" clId="Web-{20855995-65B7-4318-A5EB-40D3107CA286}" dt="2026-01-20T01:29:48.766" v="184"/>
        <pc:sldMkLst>
          <pc:docMk/>
          <pc:sldMk cId="738361532" sldId="641"/>
        </pc:sldMkLst>
        <pc:graphicFrameChg chg="mod modGraphic">
          <ac:chgData name="Hirano Takeshi (平野 武)" userId="QGOlFpdt/6Ezox3hP3mZpIU0xlYYU++iuARrAijyPMc=" providerId="None" clId="Web-{20855995-65B7-4318-A5EB-40D3107CA286}" dt="2026-01-20T01:29:48.766" v="184"/>
          <ac:graphicFrameMkLst>
            <pc:docMk/>
            <pc:sldMk cId="738361532" sldId="641"/>
            <ac:graphicFrameMk id="4" creationId="{93FE5B09-F670-E1E3-3CF0-1C69D9F631AE}"/>
          </ac:graphicFrameMkLst>
        </pc:graphicFrameChg>
      </pc:sldChg>
      <pc:sldChg chg="modSp">
        <pc:chgData name="Hirano Takeshi (平野 武)" userId="QGOlFpdt/6Ezox3hP3mZpIU0xlYYU++iuARrAijyPMc=" providerId="None" clId="Web-{20855995-65B7-4318-A5EB-40D3107CA286}" dt="2026-01-20T00:49:41.350" v="10" actId="20577"/>
        <pc:sldMkLst>
          <pc:docMk/>
          <pc:sldMk cId="3352532643" sldId="663"/>
        </pc:sldMkLst>
        <pc:spChg chg="mod">
          <ac:chgData name="Hirano Takeshi (平野 武)" userId="QGOlFpdt/6Ezox3hP3mZpIU0xlYYU++iuARrAijyPMc=" providerId="None" clId="Web-{20855995-65B7-4318-A5EB-40D3107CA286}" dt="2026-01-20T00:49:41.350" v="10" actId="20577"/>
          <ac:spMkLst>
            <pc:docMk/>
            <pc:sldMk cId="3352532643" sldId="663"/>
            <ac:spMk id="11" creationId="{B0DBB474-1269-DF97-99C8-97CFEB5303EB}"/>
          </ac:spMkLst>
        </pc:spChg>
      </pc:sldChg>
      <pc:sldChg chg="delSp modSp">
        <pc:chgData name="Hirano Takeshi (平野 武)" userId="QGOlFpdt/6Ezox3hP3mZpIU0xlYYU++iuARrAijyPMc=" providerId="None" clId="Web-{20855995-65B7-4318-A5EB-40D3107CA286}" dt="2026-01-20T01:32:07.072" v="192"/>
        <pc:sldMkLst>
          <pc:docMk/>
          <pc:sldMk cId="658805843" sldId="674"/>
        </pc:sldMkLst>
        <pc:spChg chg="mod">
          <ac:chgData name="Hirano Takeshi (平野 武)" userId="QGOlFpdt/6Ezox3hP3mZpIU0xlYYU++iuARrAijyPMc=" providerId="None" clId="Web-{20855995-65B7-4318-A5EB-40D3107CA286}" dt="2026-01-20T01:30:43.473" v="187"/>
          <ac:spMkLst>
            <pc:docMk/>
            <pc:sldMk cId="658805843" sldId="674"/>
            <ac:spMk id="10" creationId="{5BEDF27F-0695-74DE-153F-1CABD4F84B2E}"/>
          </ac:spMkLst>
        </pc:spChg>
        <pc:spChg chg="mod">
          <ac:chgData name="Hirano Takeshi (平野 武)" userId="QGOlFpdt/6Ezox3hP3mZpIU0xlYYU++iuARrAijyPMc=" providerId="None" clId="Web-{20855995-65B7-4318-A5EB-40D3107CA286}" dt="2026-01-20T01:30:54.943" v="190" actId="1076"/>
          <ac:spMkLst>
            <pc:docMk/>
            <pc:sldMk cId="658805843" sldId="674"/>
            <ac:spMk id="11" creationId="{CE91BDB2-CF96-57C4-D716-F83C97E9D518}"/>
          </ac:spMkLst>
        </pc:spChg>
        <pc:spChg chg="del">
          <ac:chgData name="Hirano Takeshi (平野 武)" userId="QGOlFpdt/6Ezox3hP3mZpIU0xlYYU++iuARrAijyPMc=" providerId="None" clId="Web-{20855995-65B7-4318-A5EB-40D3107CA286}" dt="2026-01-20T01:32:04.478" v="191"/>
          <ac:spMkLst>
            <pc:docMk/>
            <pc:sldMk cId="658805843" sldId="674"/>
            <ac:spMk id="42" creationId="{61F28285-0FA1-F383-7E32-0EF2BE620918}"/>
          </ac:spMkLst>
        </pc:spChg>
        <pc:spChg chg="del">
          <ac:chgData name="Hirano Takeshi (平野 武)" userId="QGOlFpdt/6Ezox3hP3mZpIU0xlYYU++iuARrAijyPMc=" providerId="None" clId="Web-{20855995-65B7-4318-A5EB-40D3107CA286}" dt="2026-01-20T01:32:07.072" v="192"/>
          <ac:spMkLst>
            <pc:docMk/>
            <pc:sldMk cId="658805843" sldId="674"/>
            <ac:spMk id="43" creationId="{2B407AB8-E238-7CB1-552B-1FEF5065DFD1}"/>
          </ac:spMkLst>
        </pc:spChg>
      </pc:sldChg>
      <pc:sldChg chg="modSp">
        <pc:chgData name="Hirano Takeshi (平野 武)" userId="QGOlFpdt/6Ezox3hP3mZpIU0xlYYU++iuARrAijyPMc=" providerId="None" clId="Web-{20855995-65B7-4318-A5EB-40D3107CA286}" dt="2026-01-20T01:29:38.968" v="181"/>
        <pc:sldMkLst>
          <pc:docMk/>
          <pc:sldMk cId="2585975703" sldId="677"/>
        </pc:sldMkLst>
        <pc:graphicFrameChg chg="modGraphic">
          <ac:chgData name="Hirano Takeshi (平野 武)" userId="QGOlFpdt/6Ezox3hP3mZpIU0xlYYU++iuARrAijyPMc=" providerId="None" clId="Web-{20855995-65B7-4318-A5EB-40D3107CA286}" dt="2026-01-20T01:29:38.968" v="181"/>
          <ac:graphicFrameMkLst>
            <pc:docMk/>
            <pc:sldMk cId="2585975703" sldId="677"/>
            <ac:graphicFrameMk id="4" creationId="{04DB5619-AF4F-3AC4-EC08-CECC5F001818}"/>
          </ac:graphicFrameMkLst>
        </pc:graphicFrameChg>
      </pc:sldChg>
      <pc:sldChg chg="delSp modSp">
        <pc:chgData name="Hirano Takeshi (平野 武)" userId="QGOlFpdt/6Ezox3hP3mZpIU0xlYYU++iuARrAijyPMc=" providerId="None" clId="Web-{20855995-65B7-4318-A5EB-40D3107CA286}" dt="2026-01-20T01:25:44.304" v="75"/>
        <pc:sldMkLst>
          <pc:docMk/>
          <pc:sldMk cId="4085522600" sldId="689"/>
        </pc:sldMkLst>
        <pc:spChg chg="mod">
          <ac:chgData name="Hirano Takeshi (平野 武)" userId="QGOlFpdt/6Ezox3hP3mZpIU0xlYYU++iuARrAijyPMc=" providerId="None" clId="Web-{20855995-65B7-4318-A5EB-40D3107CA286}" dt="2026-01-20T01:25:31.023" v="72" actId="1076"/>
          <ac:spMkLst>
            <pc:docMk/>
            <pc:sldMk cId="4085522600" sldId="689"/>
            <ac:spMk id="8" creationId="{B50F5461-63E1-274B-98D1-2000091706E9}"/>
          </ac:spMkLst>
        </pc:spChg>
        <pc:spChg chg="del mod">
          <ac:chgData name="Hirano Takeshi (平野 武)" userId="QGOlFpdt/6Ezox3hP3mZpIU0xlYYU++iuARrAijyPMc=" providerId="None" clId="Web-{20855995-65B7-4318-A5EB-40D3107CA286}" dt="2026-01-20T01:25:31.569" v="73"/>
          <ac:spMkLst>
            <pc:docMk/>
            <pc:sldMk cId="4085522600" sldId="689"/>
            <ac:spMk id="9" creationId="{4CFD48DC-A814-6797-8188-5BD4C9D5D417}"/>
          </ac:spMkLst>
        </pc:spChg>
        <pc:spChg chg="del">
          <ac:chgData name="Hirano Takeshi (平野 武)" userId="QGOlFpdt/6Ezox3hP3mZpIU0xlYYU++iuARrAijyPMc=" providerId="None" clId="Web-{20855995-65B7-4318-A5EB-40D3107CA286}" dt="2026-01-20T01:25:23.132" v="69"/>
          <ac:spMkLst>
            <pc:docMk/>
            <pc:sldMk cId="4085522600" sldId="689"/>
            <ac:spMk id="25" creationId="{7491C2DB-0CC1-97E4-695C-73D14CF1F0A8}"/>
          </ac:spMkLst>
        </pc:spChg>
        <pc:graphicFrameChg chg="mod modGraphic">
          <ac:chgData name="Hirano Takeshi (平野 武)" userId="QGOlFpdt/6Ezox3hP3mZpIU0xlYYU++iuARrAijyPMc=" providerId="None" clId="Web-{20855995-65B7-4318-A5EB-40D3107CA286}" dt="2026-01-20T01:25:44.304" v="75"/>
          <ac:graphicFrameMkLst>
            <pc:docMk/>
            <pc:sldMk cId="4085522600" sldId="689"/>
            <ac:graphicFrameMk id="4" creationId="{890316A1-EE26-B5F7-E12D-5C3080E7550E}"/>
          </ac:graphicFrameMkLst>
        </pc:graphicFrameChg>
      </pc:sldChg>
      <pc:sldChg chg="modSp">
        <pc:chgData name="Hirano Takeshi (平野 武)" userId="QGOlFpdt/6Ezox3hP3mZpIU0xlYYU++iuARrAijyPMc=" providerId="None" clId="Web-{20855995-65B7-4318-A5EB-40D3107CA286}" dt="2026-01-20T01:35:28.627" v="207"/>
        <pc:sldMkLst>
          <pc:docMk/>
          <pc:sldMk cId="3918980829" sldId="2147376836"/>
        </pc:sldMkLst>
        <pc:spChg chg="mod">
          <ac:chgData name="Hirano Takeshi (平野 武)" userId="QGOlFpdt/6Ezox3hP3mZpIU0xlYYU++iuARrAijyPMc=" providerId="None" clId="Web-{20855995-65B7-4318-A5EB-40D3107CA286}" dt="2026-01-20T01:34:28.593" v="196" actId="20577"/>
          <ac:spMkLst>
            <pc:docMk/>
            <pc:sldMk cId="3918980829" sldId="2147376836"/>
            <ac:spMk id="5" creationId="{F377C958-85B1-3565-538A-FCE959685ED9}"/>
          </ac:spMkLst>
        </pc:spChg>
        <pc:graphicFrameChg chg="mod modGraphic">
          <ac:chgData name="Hirano Takeshi (平野 武)" userId="QGOlFpdt/6Ezox3hP3mZpIU0xlYYU++iuARrAijyPMc=" providerId="None" clId="Web-{20855995-65B7-4318-A5EB-40D3107CA286}" dt="2026-01-20T01:35:28.627" v="207"/>
          <ac:graphicFrameMkLst>
            <pc:docMk/>
            <pc:sldMk cId="3918980829" sldId="2147376836"/>
            <ac:graphicFrameMk id="16" creationId="{0D53300D-F0FB-9A7C-929A-B69E0C522074}"/>
          </ac:graphicFrameMkLst>
        </pc:graphicFrameChg>
      </pc:sldChg>
      <pc:sldChg chg="addSp modSp">
        <pc:chgData name="Hirano Takeshi (平野 武)" userId="QGOlFpdt/6Ezox3hP3mZpIU0xlYYU++iuARrAijyPMc=" providerId="None" clId="Web-{20855995-65B7-4318-A5EB-40D3107CA286}" dt="2026-01-20T01:35:38.486" v="217"/>
        <pc:sldMkLst>
          <pc:docMk/>
          <pc:sldMk cId="3764450485" sldId="2147376837"/>
        </pc:sldMkLst>
        <pc:spChg chg="add mod">
          <ac:chgData name="Hirano Takeshi (平野 武)" userId="QGOlFpdt/6Ezox3hP3mZpIU0xlYYU++iuARrAijyPMc=" providerId="None" clId="Web-{20855995-65B7-4318-A5EB-40D3107CA286}" dt="2026-01-20T01:34:53.329" v="201" actId="20577"/>
          <ac:spMkLst>
            <pc:docMk/>
            <pc:sldMk cId="3764450485" sldId="2147376837"/>
            <ac:spMk id="4" creationId="{E300C013-650A-9661-425E-57385C304005}"/>
          </ac:spMkLst>
        </pc:spChg>
        <pc:graphicFrameChg chg="mod modGraphic">
          <ac:chgData name="Hirano Takeshi (平野 武)" userId="QGOlFpdt/6Ezox3hP3mZpIU0xlYYU++iuARrAijyPMc=" providerId="None" clId="Web-{20855995-65B7-4318-A5EB-40D3107CA286}" dt="2026-01-20T01:35:38.486" v="217"/>
          <ac:graphicFrameMkLst>
            <pc:docMk/>
            <pc:sldMk cId="3764450485" sldId="2147376837"/>
            <ac:graphicFrameMk id="12" creationId="{F85330FA-BF38-9362-EDBA-048FB7C1E5A9}"/>
          </ac:graphicFrameMkLst>
        </pc:graphicFrameChg>
      </pc:sldChg>
      <pc:sldChg chg="modSp">
        <pc:chgData name="Hirano Takeshi (平野 武)" userId="QGOlFpdt/6Ezox3hP3mZpIU0xlYYU++iuARrAijyPMc=" providerId="None" clId="Web-{20855995-65B7-4318-A5EB-40D3107CA286}" dt="2026-01-20T00:49:19.615" v="4" actId="1076"/>
        <pc:sldMkLst>
          <pc:docMk/>
          <pc:sldMk cId="3102408585" sldId="2147376839"/>
        </pc:sldMkLst>
        <pc:spChg chg="mod">
          <ac:chgData name="Hirano Takeshi (平野 武)" userId="QGOlFpdt/6Ezox3hP3mZpIU0xlYYU++iuARrAijyPMc=" providerId="None" clId="Web-{20855995-65B7-4318-A5EB-40D3107CA286}" dt="2026-01-20T00:49:19.615" v="4" actId="1076"/>
          <ac:spMkLst>
            <pc:docMk/>
            <pc:sldMk cId="3102408585" sldId="2147376839"/>
            <ac:spMk id="13" creationId="{277E3DF2-B5EF-46FD-91EE-0254A3E03B62}"/>
          </ac:spMkLst>
        </pc:spChg>
      </pc:sldChg>
      <pc:sldChg chg="addSp delSp modSp">
        <pc:chgData name="Hirano Takeshi (平野 武)" userId="QGOlFpdt/6Ezox3hP3mZpIU0xlYYU++iuARrAijyPMc=" providerId="None" clId="Web-{20855995-65B7-4318-A5EB-40D3107CA286}" dt="2026-01-20T01:22:37.724" v="36" actId="1076"/>
        <pc:sldMkLst>
          <pc:docMk/>
          <pc:sldMk cId="1163768077" sldId="2147376844"/>
        </pc:sldMkLst>
        <pc:grpChg chg="add del">
          <ac:chgData name="Hirano Takeshi (平野 武)" userId="QGOlFpdt/6Ezox3hP3mZpIU0xlYYU++iuARrAijyPMc=" providerId="None" clId="Web-{20855995-65B7-4318-A5EB-40D3107CA286}" dt="2026-01-20T01:21:44.785" v="26"/>
          <ac:grpSpMkLst>
            <pc:docMk/>
            <pc:sldMk cId="1163768077" sldId="2147376844"/>
            <ac:grpSpMk id="73" creationId="{C1BFE570-07A1-7A39-A460-72E8514D271F}"/>
          </ac:grpSpMkLst>
        </pc:grpChg>
        <pc:grpChg chg="del">
          <ac:chgData name="Hirano Takeshi (平野 武)" userId="QGOlFpdt/6Ezox3hP3mZpIU0xlYYU++iuARrAijyPMc=" providerId="None" clId="Web-{20855995-65B7-4318-A5EB-40D3107CA286}" dt="2026-01-20T01:21:20.879" v="18"/>
          <ac:grpSpMkLst>
            <pc:docMk/>
            <pc:sldMk cId="1163768077" sldId="2147376844"/>
            <ac:grpSpMk id="82" creationId="{6B971E45-3B4F-F48A-DCCF-DF1EDED5B629}"/>
          </ac:grpSpMkLst>
        </pc:grpChg>
        <pc:picChg chg="add del mod">
          <ac:chgData name="Hirano Takeshi (平野 武)" userId="QGOlFpdt/6Ezox3hP3mZpIU0xlYYU++iuARrAijyPMc=" providerId="None" clId="Web-{20855995-65B7-4318-A5EB-40D3107CA286}" dt="2026-01-20T01:20:58.894" v="12"/>
          <ac:picMkLst>
            <pc:docMk/>
            <pc:sldMk cId="1163768077" sldId="2147376844"/>
            <ac:picMk id="10" creationId="{EF23E47B-A94D-338C-6738-7DEBA57DD166}"/>
          </ac:picMkLst>
        </pc:picChg>
        <pc:picChg chg="add mod">
          <ac:chgData name="Hirano Takeshi (平野 武)" userId="QGOlFpdt/6Ezox3hP3mZpIU0xlYYU++iuARrAijyPMc=" providerId="None" clId="Web-{20855995-65B7-4318-A5EB-40D3107CA286}" dt="2026-01-20T01:21:43.192" v="25" actId="1076"/>
          <ac:picMkLst>
            <pc:docMk/>
            <pc:sldMk cId="1163768077" sldId="2147376844"/>
            <ac:picMk id="11" creationId="{C0D0E5CA-14E6-F4D1-340D-2D86B2138480}"/>
          </ac:picMkLst>
        </pc:picChg>
        <pc:picChg chg="add mod">
          <ac:chgData name="Hirano Takeshi (平野 武)" userId="QGOlFpdt/6Ezox3hP3mZpIU0xlYYU++iuARrAijyPMc=" providerId="None" clId="Web-{20855995-65B7-4318-A5EB-40D3107CA286}" dt="2026-01-20T01:22:37.724" v="36" actId="1076"/>
          <ac:picMkLst>
            <pc:docMk/>
            <pc:sldMk cId="1163768077" sldId="2147376844"/>
            <ac:picMk id="12" creationId="{0A753128-A8CE-B019-EB47-666223100798}"/>
          </ac:picMkLst>
        </pc:picChg>
        <pc:cxnChg chg="mod">
          <ac:chgData name="Hirano Takeshi (平野 武)" userId="QGOlFpdt/6Ezox3hP3mZpIU0xlYYU++iuARrAijyPMc=" providerId="None" clId="Web-{20855995-65B7-4318-A5EB-40D3107CA286}" dt="2026-01-20T01:21:44.785" v="26"/>
          <ac:cxnSpMkLst>
            <pc:docMk/>
            <pc:sldMk cId="1163768077" sldId="2147376844"/>
            <ac:cxnSpMk id="22" creationId="{C631B6A2-88C8-7B57-8873-1E5FEC0D3B0D}"/>
          </ac:cxnSpMkLst>
        </pc:cxnChg>
      </pc:sldChg>
      <pc:sldChg chg="addSp delSp modSp">
        <pc:chgData name="Hirano Takeshi (平野 武)" userId="QGOlFpdt/6Ezox3hP3mZpIU0xlYYU++iuARrAijyPMc=" providerId="None" clId="Web-{20855995-65B7-4318-A5EB-40D3107CA286}" dt="2026-01-20T01:23:30.599" v="38"/>
        <pc:sldMkLst>
          <pc:docMk/>
          <pc:sldMk cId="2211520083" sldId="2147376845"/>
        </pc:sldMkLst>
        <pc:grpChg chg="del mod">
          <ac:chgData name="Hirano Takeshi (平野 武)" userId="QGOlFpdt/6Ezox3hP3mZpIU0xlYYU++iuARrAijyPMc=" providerId="None" clId="Web-{20855995-65B7-4318-A5EB-40D3107CA286}" dt="2026-01-20T01:23:29.974" v="37"/>
          <ac:grpSpMkLst>
            <pc:docMk/>
            <pc:sldMk cId="2211520083" sldId="2147376845"/>
            <ac:grpSpMk id="33" creationId="{38B362B7-FCDA-3DF9-7C5F-BA992C852481}"/>
          </ac:grpSpMkLst>
        </pc:grpChg>
        <pc:grpChg chg="add">
          <ac:chgData name="Hirano Takeshi (平野 武)" userId="QGOlFpdt/6Ezox3hP3mZpIU0xlYYU++iuARrAijyPMc=" providerId="None" clId="Web-{20855995-65B7-4318-A5EB-40D3107CA286}" dt="2026-01-20T01:23:30.599" v="38"/>
          <ac:grpSpMkLst>
            <pc:docMk/>
            <pc:sldMk cId="2211520083" sldId="2147376845"/>
            <ac:grpSpMk id="37" creationId="{CB7C93B5-493A-8A10-5395-27CB85199F52}"/>
          </ac:grpSpMkLst>
        </pc:grpChg>
      </pc:sldChg>
    </pc:docChg>
  </pc:docChgLst>
  <pc:docChgLst>
    <pc:chgData name="Sakurai Hideaki (櫻井 英昭)" userId="P1VVbHtxO+yFer1VstNgqerffv1i8mjmoXXWTVBd63s=" providerId="None" clId="Web-{08052BC7-6FE5-4A38-A25A-0FC662E9B8A0}"/>
    <pc:docChg chg="modSld">
      <pc:chgData name="Sakurai Hideaki (櫻井 英昭)" userId="P1VVbHtxO+yFer1VstNgqerffv1i8mjmoXXWTVBd63s=" providerId="None" clId="Web-{08052BC7-6FE5-4A38-A25A-0FC662E9B8A0}" dt="2026-01-20T05:30:37.970" v="140" actId="20577"/>
      <pc:docMkLst>
        <pc:docMk/>
      </pc:docMkLst>
      <pc:sldChg chg="modSp">
        <pc:chgData name="Sakurai Hideaki (櫻井 英昭)" userId="P1VVbHtxO+yFer1VstNgqerffv1i8mjmoXXWTVBd63s=" providerId="None" clId="Web-{08052BC7-6FE5-4A38-A25A-0FC662E9B8A0}" dt="2026-01-20T05:12:54.758" v="105"/>
        <pc:sldMkLst>
          <pc:docMk/>
          <pc:sldMk cId="3783903063" sldId="640"/>
        </pc:sldMkLst>
        <pc:graphicFrameChg chg="mod modGraphic">
          <ac:chgData name="Sakurai Hideaki (櫻井 英昭)" userId="P1VVbHtxO+yFer1VstNgqerffv1i8mjmoXXWTVBd63s=" providerId="None" clId="Web-{08052BC7-6FE5-4A38-A25A-0FC662E9B8A0}" dt="2026-01-20T05:12:54.758" v="105"/>
          <ac:graphicFrameMkLst>
            <pc:docMk/>
            <pc:sldMk cId="3783903063" sldId="640"/>
            <ac:graphicFrameMk id="2" creationId="{30261B09-8816-2B73-D8B7-82EB858EA690}"/>
          </ac:graphicFrameMkLst>
        </pc:graphicFrameChg>
      </pc:sldChg>
      <pc:sldChg chg="modSp">
        <pc:chgData name="Sakurai Hideaki (櫻井 英昭)" userId="P1VVbHtxO+yFer1VstNgqerffv1i8mjmoXXWTVBd63s=" providerId="None" clId="Web-{08052BC7-6FE5-4A38-A25A-0FC662E9B8A0}" dt="2026-01-20T05:29:45.514" v="134"/>
        <pc:sldMkLst>
          <pc:docMk/>
          <pc:sldMk cId="2418206060" sldId="671"/>
        </pc:sldMkLst>
        <pc:graphicFrameChg chg="mod modGraphic">
          <ac:chgData name="Sakurai Hideaki (櫻井 英昭)" userId="P1VVbHtxO+yFer1VstNgqerffv1i8mjmoXXWTVBd63s=" providerId="None" clId="Web-{08052BC7-6FE5-4A38-A25A-0FC662E9B8A0}" dt="2026-01-20T05:29:45.514" v="134"/>
          <ac:graphicFrameMkLst>
            <pc:docMk/>
            <pc:sldMk cId="2418206060" sldId="671"/>
            <ac:graphicFrameMk id="17" creationId="{F6635670-98EE-5E21-EA2C-E1223E4F345F}"/>
          </ac:graphicFrameMkLst>
        </pc:graphicFrameChg>
      </pc:sldChg>
      <pc:sldChg chg="modSp">
        <pc:chgData name="Sakurai Hideaki (櫻井 英昭)" userId="P1VVbHtxO+yFer1VstNgqerffv1i8mjmoXXWTVBd63s=" providerId="None" clId="Web-{08052BC7-6FE5-4A38-A25A-0FC662E9B8A0}" dt="2026-01-20T05:30:37.970" v="140" actId="20577"/>
        <pc:sldMkLst>
          <pc:docMk/>
          <pc:sldMk cId="2419521040" sldId="2147376843"/>
        </pc:sldMkLst>
        <pc:spChg chg="mod">
          <ac:chgData name="Sakurai Hideaki (櫻井 英昭)" userId="P1VVbHtxO+yFer1VstNgqerffv1i8mjmoXXWTVBd63s=" providerId="None" clId="Web-{08052BC7-6FE5-4A38-A25A-0FC662E9B8A0}" dt="2026-01-20T05:30:37.970" v="140" actId="20577"/>
          <ac:spMkLst>
            <pc:docMk/>
            <pc:sldMk cId="2419521040" sldId="2147376843"/>
            <ac:spMk id="120" creationId="{E8439676-263E-DF22-BC87-01C866199462}"/>
          </ac:spMkLst>
        </pc:spChg>
      </pc:sldChg>
    </pc:docChg>
  </pc:docChgLst>
  <pc:docChgLst>
    <pc:chgData name="Hirano Takeshi (平野 武)" userId="QGOlFpdt/6Ezox3hP3mZpIU0xlYYU++iuARrAijyPMc=" providerId="None" clId="Web-{A4F26636-4801-4468-9A0A-194C21EE72F8}"/>
    <pc:docChg chg="modSld">
      <pc:chgData name="Hirano Takeshi (平野 武)" userId="QGOlFpdt/6Ezox3hP3mZpIU0xlYYU++iuARrAijyPMc=" providerId="None" clId="Web-{A4F26636-4801-4468-9A0A-194C21EE72F8}" dt="2026-01-20T06:49:32.911" v="182"/>
      <pc:docMkLst>
        <pc:docMk/>
      </pc:docMkLst>
      <pc:sldChg chg="addSp delSp modSp">
        <pc:chgData name="Hirano Takeshi (平野 武)" userId="QGOlFpdt/6Ezox3hP3mZpIU0xlYYU++iuARrAijyPMc=" providerId="None" clId="Web-{A4F26636-4801-4468-9A0A-194C21EE72F8}" dt="2026-01-20T06:48:22.496" v="178" actId="20577"/>
        <pc:sldMkLst>
          <pc:docMk/>
          <pc:sldMk cId="3783903063" sldId="640"/>
        </pc:sldMkLst>
        <pc:spChg chg="add del mod">
          <ac:chgData name="Hirano Takeshi (平野 武)" userId="QGOlFpdt/6Ezox3hP3mZpIU0xlYYU++iuARrAijyPMc=" providerId="None" clId="Web-{A4F26636-4801-4468-9A0A-194C21EE72F8}" dt="2026-01-20T06:44:18.773" v="116"/>
          <ac:spMkLst>
            <pc:docMk/>
            <pc:sldMk cId="3783903063" sldId="640"/>
            <ac:spMk id="5" creationId="{D2D57785-722F-C152-67C5-62A28CE73734}"/>
          </ac:spMkLst>
        </pc:spChg>
        <pc:spChg chg="add del mod">
          <ac:chgData name="Hirano Takeshi (平野 武)" userId="QGOlFpdt/6Ezox3hP3mZpIU0xlYYU++iuARrAijyPMc=" providerId="None" clId="Web-{A4F26636-4801-4468-9A0A-194C21EE72F8}" dt="2026-01-20T06:44:24.977" v="120"/>
          <ac:spMkLst>
            <pc:docMk/>
            <pc:sldMk cId="3783903063" sldId="640"/>
            <ac:spMk id="7" creationId="{4EB814C1-268E-2BC3-FA52-CADE73B41CE8}"/>
          </ac:spMkLst>
        </pc:spChg>
        <pc:spChg chg="add mod">
          <ac:chgData name="Hirano Takeshi (平野 武)" userId="QGOlFpdt/6Ezox3hP3mZpIU0xlYYU++iuARrAijyPMc=" providerId="None" clId="Web-{A4F26636-4801-4468-9A0A-194C21EE72F8}" dt="2026-01-20T06:48:22.496" v="178" actId="20577"/>
          <ac:spMkLst>
            <pc:docMk/>
            <pc:sldMk cId="3783903063" sldId="640"/>
            <ac:spMk id="10" creationId="{58A5C310-C5F2-DFAE-6A7A-9CDF7ED0F337}"/>
          </ac:spMkLst>
        </pc:spChg>
        <pc:graphicFrameChg chg="mod modGraphic">
          <ac:chgData name="Hirano Takeshi (平野 武)" userId="QGOlFpdt/6Ezox3hP3mZpIU0xlYYU++iuARrAijyPMc=" providerId="None" clId="Web-{A4F26636-4801-4468-9A0A-194C21EE72F8}" dt="2026-01-20T06:46:50.010" v="148" actId="1076"/>
          <ac:graphicFrameMkLst>
            <pc:docMk/>
            <pc:sldMk cId="3783903063" sldId="640"/>
            <ac:graphicFrameMk id="2" creationId="{30261B09-8816-2B73-D8B7-82EB858EA690}"/>
          </ac:graphicFrameMkLst>
        </pc:graphicFrameChg>
      </pc:sldChg>
      <pc:sldChg chg="modSp">
        <pc:chgData name="Hirano Takeshi (平野 武)" userId="QGOlFpdt/6Ezox3hP3mZpIU0xlYYU++iuARrAijyPMc=" providerId="None" clId="Web-{A4F26636-4801-4468-9A0A-194C21EE72F8}" dt="2026-01-20T06:48:54.938" v="180"/>
        <pc:sldMkLst>
          <pc:docMk/>
          <pc:sldMk cId="738361532" sldId="641"/>
        </pc:sldMkLst>
        <pc:graphicFrameChg chg="mod modGraphic">
          <ac:chgData name="Hirano Takeshi (平野 武)" userId="QGOlFpdt/6Ezox3hP3mZpIU0xlYYU++iuARrAijyPMc=" providerId="None" clId="Web-{A4F26636-4801-4468-9A0A-194C21EE72F8}" dt="2026-01-20T06:48:54.938" v="180"/>
          <ac:graphicFrameMkLst>
            <pc:docMk/>
            <pc:sldMk cId="738361532" sldId="641"/>
            <ac:graphicFrameMk id="4" creationId="{93FE5B09-F670-E1E3-3CF0-1C69D9F631AE}"/>
          </ac:graphicFrameMkLst>
        </pc:graphicFrameChg>
      </pc:sldChg>
      <pc:sldChg chg="modSp">
        <pc:chgData name="Hirano Takeshi (平野 武)" userId="QGOlFpdt/6Ezox3hP3mZpIU0xlYYU++iuARrAijyPMc=" providerId="None" clId="Web-{A4F26636-4801-4468-9A0A-194C21EE72F8}" dt="2026-01-20T06:39:33.016" v="87"/>
        <pc:sldMkLst>
          <pc:docMk/>
          <pc:sldMk cId="2418206060" sldId="671"/>
        </pc:sldMkLst>
        <pc:graphicFrameChg chg="mod modGraphic">
          <ac:chgData name="Hirano Takeshi (平野 武)" userId="QGOlFpdt/6Ezox3hP3mZpIU0xlYYU++iuARrAijyPMc=" providerId="None" clId="Web-{A4F26636-4801-4468-9A0A-194C21EE72F8}" dt="2026-01-20T06:39:33.016" v="87"/>
          <ac:graphicFrameMkLst>
            <pc:docMk/>
            <pc:sldMk cId="2418206060" sldId="671"/>
            <ac:graphicFrameMk id="17" creationId="{F6635670-98EE-5E21-EA2C-E1223E4F345F}"/>
          </ac:graphicFrameMkLst>
        </pc:graphicFrameChg>
      </pc:sldChg>
      <pc:sldChg chg="modSp">
        <pc:chgData name="Hirano Takeshi (平野 武)" userId="QGOlFpdt/6Ezox3hP3mZpIU0xlYYU++iuARrAijyPMc=" providerId="None" clId="Web-{A4F26636-4801-4468-9A0A-194C21EE72F8}" dt="2026-01-20T06:49:32.911" v="182"/>
        <pc:sldMkLst>
          <pc:docMk/>
          <pc:sldMk cId="4013883987" sldId="688"/>
        </pc:sldMkLst>
        <pc:graphicFrameChg chg="mod modGraphic">
          <ac:chgData name="Hirano Takeshi (平野 武)" userId="QGOlFpdt/6Ezox3hP3mZpIU0xlYYU++iuARrAijyPMc=" providerId="None" clId="Web-{A4F26636-4801-4468-9A0A-194C21EE72F8}" dt="2026-01-20T06:49:32.911" v="182"/>
          <ac:graphicFrameMkLst>
            <pc:docMk/>
            <pc:sldMk cId="4013883987" sldId="688"/>
            <ac:graphicFrameMk id="4" creationId="{F658FB11-2747-811F-750E-AAE39509841A}"/>
          </ac:graphicFrameMkLst>
        </pc:graphicFrameChg>
      </pc:sldChg>
      <pc:sldChg chg="modSp">
        <pc:chgData name="Hirano Takeshi (平野 武)" userId="QGOlFpdt/6Ezox3hP3mZpIU0xlYYU++iuARrAijyPMc=" providerId="None" clId="Web-{A4F26636-4801-4468-9A0A-194C21EE72F8}" dt="2026-01-20T06:42:08.005" v="102" actId="20577"/>
        <pc:sldMkLst>
          <pc:docMk/>
          <pc:sldMk cId="4085522600" sldId="689"/>
        </pc:sldMkLst>
        <pc:spChg chg="mod">
          <ac:chgData name="Hirano Takeshi (平野 武)" userId="QGOlFpdt/6Ezox3hP3mZpIU0xlYYU++iuARrAijyPMc=" providerId="None" clId="Web-{A4F26636-4801-4468-9A0A-194C21EE72F8}" dt="2026-01-20T06:42:08.005" v="102" actId="20577"/>
          <ac:spMkLst>
            <pc:docMk/>
            <pc:sldMk cId="4085522600" sldId="689"/>
            <ac:spMk id="8" creationId="{B50F5461-63E1-274B-98D1-2000091706E9}"/>
          </ac:spMkLst>
        </pc:spChg>
      </pc:sldChg>
      <pc:sldChg chg="modSp">
        <pc:chgData name="Hirano Takeshi (平野 武)" userId="QGOlFpdt/6Ezox3hP3mZpIU0xlYYU++iuARrAijyPMc=" providerId="None" clId="Web-{A4F26636-4801-4468-9A0A-194C21EE72F8}" dt="2026-01-20T06:47:43.761" v="164" actId="20577"/>
        <pc:sldMkLst>
          <pc:docMk/>
          <pc:sldMk cId="2419521040" sldId="2147376843"/>
        </pc:sldMkLst>
        <pc:spChg chg="mod">
          <ac:chgData name="Hirano Takeshi (平野 武)" userId="QGOlFpdt/6Ezox3hP3mZpIU0xlYYU++iuARrAijyPMc=" providerId="None" clId="Web-{A4F26636-4801-4468-9A0A-194C21EE72F8}" dt="2026-01-20T06:47:43.761" v="164" actId="20577"/>
          <ac:spMkLst>
            <pc:docMk/>
            <pc:sldMk cId="2419521040" sldId="2147376843"/>
            <ac:spMk id="9" creationId="{E0CCDB44-40E5-3FCC-D96A-81DFCE667B12}"/>
          </ac:spMkLst>
        </pc:spChg>
        <pc:spChg chg="mod">
          <ac:chgData name="Hirano Takeshi (平野 武)" userId="QGOlFpdt/6Ezox3hP3mZpIU0xlYYU++iuARrAijyPMc=" providerId="None" clId="Web-{A4F26636-4801-4468-9A0A-194C21EE72F8}" dt="2026-01-20T06:41:17.535" v="92" actId="20577"/>
          <ac:spMkLst>
            <pc:docMk/>
            <pc:sldMk cId="2419521040" sldId="2147376843"/>
            <ac:spMk id="120" creationId="{E8439676-263E-DF22-BC87-01C866199462}"/>
          </ac:spMkLst>
        </pc:spChg>
      </pc:sldChg>
      <pc:sldChg chg="modSp">
        <pc:chgData name="Hirano Takeshi (平野 武)" userId="QGOlFpdt/6Ezox3hP3mZpIU0xlYYU++iuARrAijyPMc=" providerId="None" clId="Web-{A4F26636-4801-4468-9A0A-194C21EE72F8}" dt="2026-01-20T06:47:57.387" v="176" actId="20577"/>
        <pc:sldMkLst>
          <pc:docMk/>
          <pc:sldMk cId="2211520083" sldId="2147376845"/>
        </pc:sldMkLst>
        <pc:spChg chg="mod">
          <ac:chgData name="Hirano Takeshi (平野 武)" userId="QGOlFpdt/6Ezox3hP3mZpIU0xlYYU++iuARrAijyPMc=" providerId="None" clId="Web-{A4F26636-4801-4468-9A0A-194C21EE72F8}" dt="2026-01-20T06:47:57.387" v="176" actId="20577"/>
          <ac:spMkLst>
            <pc:docMk/>
            <pc:sldMk cId="2211520083" sldId="2147376845"/>
            <ac:spMk id="9" creationId="{610B3721-70C5-F009-9D77-2BAECC9EA6B5}"/>
          </ac:spMkLst>
        </pc:spChg>
        <pc:spChg chg="mod">
          <ac:chgData name="Hirano Takeshi (平野 武)" userId="QGOlFpdt/6Ezox3hP3mZpIU0xlYYU++iuARrAijyPMc=" providerId="None" clId="Web-{A4F26636-4801-4468-9A0A-194C21EE72F8}" dt="2026-01-20T06:41:31.942" v="101" actId="20577"/>
          <ac:spMkLst>
            <pc:docMk/>
            <pc:sldMk cId="2211520083" sldId="2147376845"/>
            <ac:spMk id="120" creationId="{A5683B05-7987-4A41-4C7A-E926AE5CC36C}"/>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https://yjcorp-my.sharepoint.com/personal/tahirano_yahoo-corp_jp/Documents/&#12487;&#12473;&#12463;&#12488;&#12483;&#12503;/&#12491;&#12517;&#12540;&#12473;/&#12479;&#12452;&#12450;&#12483;&#12503;/&#20491;&#31038;&#26696;&#20214;/&#20140;&#12475;&#12521;/&#20107;&#20363;&#21270;_&#24907;&#24230;&#22793;&#23481;.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https://yjcorp-my.sharepoint.com/personal/tahirano_yahoo-corp_jp/Documents/&#12487;&#12473;&#12463;&#12488;&#12483;&#12503;/&#12491;&#12517;&#12540;&#12473;/&#12479;&#12452;&#12450;&#12483;&#12503;/&#20491;&#31038;&#26696;&#20214;/&#20140;&#12475;&#12521;/&#20107;&#20363;&#21270;_&#24907;&#24230;&#22793;&#23481;.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doughnutChart>
        <c:varyColors val="1"/>
        <c:dLbls>
          <c:showLegendKey val="0"/>
          <c:showVal val="0"/>
          <c:showCatName val="0"/>
          <c:showSerName val="0"/>
          <c:showPercent val="0"/>
          <c:showBubbleSize val="0"/>
          <c:showLeaderLines val="0"/>
        </c:dLbls>
        <c:firstSliceAng val="0"/>
        <c:holeSize val="40"/>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売上高</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C683-4257-81DA-E4CCF737DE31}"/>
              </c:ext>
            </c:extLst>
          </c:dPt>
          <c:dPt>
            <c:idx val="1"/>
            <c:bubble3D val="0"/>
            <c:spPr>
              <a:solidFill>
                <a:schemeClr val="tx2">
                  <a:alpha val="85000"/>
                </a:schemeClr>
              </a:solidFill>
              <a:ln w="19050">
                <a:solidFill>
                  <a:schemeClr val="lt1"/>
                </a:solidFill>
              </a:ln>
              <a:effectLst/>
            </c:spPr>
            <c:extLst>
              <c:ext xmlns:c16="http://schemas.microsoft.com/office/drawing/2014/chart" uri="{C3380CC4-5D6E-409C-BE32-E72D297353CC}">
                <c16:uniqueId val="{00000003-C683-4257-81DA-E4CCF737DE31}"/>
              </c:ext>
            </c:extLst>
          </c:dPt>
          <c:dPt>
            <c:idx val="2"/>
            <c:bubble3D val="0"/>
            <c:spPr>
              <a:solidFill>
                <a:schemeClr val="tx2">
                  <a:alpha val="65000"/>
                </a:schemeClr>
              </a:solidFill>
              <a:ln w="19050">
                <a:solidFill>
                  <a:schemeClr val="lt1"/>
                </a:solidFill>
              </a:ln>
              <a:effectLst/>
            </c:spPr>
            <c:extLst>
              <c:ext xmlns:c16="http://schemas.microsoft.com/office/drawing/2014/chart" uri="{C3380CC4-5D6E-409C-BE32-E72D297353CC}">
                <c16:uniqueId val="{00000005-C683-4257-81DA-E4CCF737DE31}"/>
              </c:ext>
            </c:extLst>
          </c:dPt>
          <c:dPt>
            <c:idx val="3"/>
            <c:bubble3D val="0"/>
            <c:spPr>
              <a:solidFill>
                <a:schemeClr val="tx2">
                  <a:alpha val="45000"/>
                </a:schemeClr>
              </a:solidFill>
              <a:ln w="19050">
                <a:solidFill>
                  <a:schemeClr val="lt1"/>
                </a:solidFill>
              </a:ln>
              <a:effectLst/>
            </c:spPr>
            <c:extLst>
              <c:ext xmlns:c16="http://schemas.microsoft.com/office/drawing/2014/chart" uri="{C3380CC4-5D6E-409C-BE32-E72D297353CC}">
                <c16:uniqueId val="{00000007-C683-4257-81DA-E4CCF737DE31}"/>
              </c:ext>
            </c:extLst>
          </c:dPt>
          <c:dPt>
            <c:idx val="4"/>
            <c:bubble3D val="0"/>
            <c:spPr>
              <a:solidFill>
                <a:schemeClr val="tx2">
                  <a:alpha val="25000"/>
                </a:schemeClr>
              </a:solidFill>
              <a:ln w="19050">
                <a:solidFill>
                  <a:schemeClr val="lt1"/>
                </a:solidFill>
              </a:ln>
              <a:effectLst/>
            </c:spPr>
            <c:extLst>
              <c:ext xmlns:c16="http://schemas.microsoft.com/office/drawing/2014/chart" uri="{C3380CC4-5D6E-409C-BE32-E72D297353CC}">
                <c16:uniqueId val="{00000009-C683-4257-81DA-E4CCF737DE31}"/>
              </c:ext>
            </c:extLst>
          </c:dPt>
          <c:dPt>
            <c:idx val="5"/>
            <c:bubble3D val="0"/>
            <c:spPr>
              <a:solidFill>
                <a:schemeClr val="tx2">
                  <a:alpha val="10000"/>
                </a:schemeClr>
              </a:solidFill>
              <a:ln w="19050">
                <a:solidFill>
                  <a:schemeClr val="lt1"/>
                </a:solidFill>
              </a:ln>
              <a:effectLst/>
            </c:spPr>
            <c:extLst>
              <c:ext xmlns:c16="http://schemas.microsoft.com/office/drawing/2014/chart" uri="{C3380CC4-5D6E-409C-BE32-E72D297353CC}">
                <c16:uniqueId val="{0000000B-C683-4257-81DA-E4CCF737DE31}"/>
              </c:ext>
            </c:extLst>
          </c:dPt>
          <c:cat>
            <c:strRef>
              <c:f>Sheet1!$A$2:$A$7</c:f>
              <c:strCache>
                <c:ptCount val="6"/>
                <c:pt idx="0">
                  <c:v>10代以下</c:v>
                </c:pt>
                <c:pt idx="1">
                  <c:v>20代</c:v>
                </c:pt>
                <c:pt idx="2">
                  <c:v>30代</c:v>
                </c:pt>
                <c:pt idx="3">
                  <c:v>40代</c:v>
                </c:pt>
                <c:pt idx="4">
                  <c:v>50代</c:v>
                </c:pt>
                <c:pt idx="5">
                  <c:v>60代以上</c:v>
                </c:pt>
              </c:strCache>
            </c:strRef>
          </c:cat>
          <c:val>
            <c:numRef>
              <c:f>Sheet1!$B$2:$B$7</c:f>
              <c:numCache>
                <c:formatCode>General</c:formatCode>
                <c:ptCount val="6"/>
                <c:pt idx="0">
                  <c:v>2</c:v>
                </c:pt>
                <c:pt idx="1">
                  <c:v>13</c:v>
                </c:pt>
                <c:pt idx="2">
                  <c:v>13</c:v>
                </c:pt>
                <c:pt idx="3">
                  <c:v>19</c:v>
                </c:pt>
                <c:pt idx="4">
                  <c:v>19</c:v>
                </c:pt>
                <c:pt idx="5">
                  <c:v>33</c:v>
                </c:pt>
              </c:numCache>
            </c:numRef>
          </c:val>
          <c:extLst>
            <c:ext xmlns:c16="http://schemas.microsoft.com/office/drawing/2014/chart" uri="{C3380CC4-5D6E-409C-BE32-E72D297353CC}">
              <c16:uniqueId val="{0000000C-C683-4257-81DA-E4CCF737DE31}"/>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accent4"/>
            </a:solidFill>
            <a:ln>
              <a:solidFill>
                <a:schemeClr val="accent1"/>
              </a:solidFill>
            </a:ln>
          </c:spPr>
          <c:dPt>
            <c:idx val="0"/>
            <c:bubble3D val="0"/>
            <c:spPr>
              <a:pattFill prst="ltUpDiag">
                <a:fgClr>
                  <a:schemeClr val="tx2"/>
                </a:fgClr>
                <a:bgClr>
                  <a:schemeClr val="bg1"/>
                </a:bgClr>
              </a:pattFill>
              <a:ln w="50800">
                <a:solidFill>
                  <a:schemeClr val="bg1"/>
                </a:solidFill>
              </a:ln>
              <a:effectLst/>
            </c:spPr>
            <c:extLst>
              <c:ext xmlns:c16="http://schemas.microsoft.com/office/drawing/2014/chart" uri="{C3380CC4-5D6E-409C-BE32-E72D297353CC}">
                <c16:uniqueId val="{00000001-25D3-479D-A099-3B08617570FC}"/>
              </c:ext>
            </c:extLst>
          </c:dPt>
          <c:dPt>
            <c:idx val="1"/>
            <c:bubble3D val="0"/>
            <c:spPr>
              <a:solidFill>
                <a:schemeClr val="tx2"/>
              </a:solidFill>
              <a:ln w="50800">
                <a:solidFill>
                  <a:schemeClr val="bg1"/>
                </a:solidFill>
              </a:ln>
              <a:effectLst/>
            </c:spPr>
            <c:extLst>
              <c:ext xmlns:c16="http://schemas.microsoft.com/office/drawing/2014/chart" uri="{C3380CC4-5D6E-409C-BE32-E72D297353CC}">
                <c16:uniqueId val="{00000003-25D3-479D-A099-3B08617570FC}"/>
              </c:ext>
            </c:extLst>
          </c:dPt>
          <c:cat>
            <c:strRef>
              <c:f>Sheet1!$A$2:$A$3</c:f>
              <c:strCache>
                <c:ptCount val="2"/>
                <c:pt idx="0">
                  <c:v>男性</c:v>
                </c:pt>
                <c:pt idx="1">
                  <c:v>女性</c:v>
                </c:pt>
              </c:strCache>
            </c:strRef>
          </c:cat>
          <c:val>
            <c:numRef>
              <c:f>Sheet1!$B$2:$B$3</c:f>
              <c:numCache>
                <c:formatCode>General</c:formatCode>
                <c:ptCount val="2"/>
                <c:pt idx="0">
                  <c:v>47</c:v>
                </c:pt>
                <c:pt idx="1">
                  <c:v>53</c:v>
                </c:pt>
              </c:numCache>
            </c:numRef>
          </c:val>
          <c:extLst>
            <c:ext xmlns:c16="http://schemas.microsoft.com/office/drawing/2014/chart" uri="{C3380CC4-5D6E-409C-BE32-E72D297353CC}">
              <c16:uniqueId val="{00000004-25D3-479D-A099-3B08617570FC}"/>
            </c:ext>
          </c:extLst>
        </c:ser>
        <c:dLbls>
          <c:showLegendKey val="0"/>
          <c:showVal val="0"/>
          <c:showCatName val="0"/>
          <c:showSerName val="0"/>
          <c:showPercent val="0"/>
          <c:showBubbleSize val="0"/>
          <c:showLeaderLines val="1"/>
        </c:dLbls>
        <c:firstSliceAng val="0"/>
        <c:holeSize val="34"/>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accent4"/>
            </a:solidFill>
            <a:ln>
              <a:solidFill>
                <a:schemeClr val="accent1"/>
              </a:solidFill>
            </a:ln>
          </c:spPr>
          <c:dPt>
            <c:idx val="0"/>
            <c:bubble3D val="0"/>
            <c:spPr>
              <a:pattFill prst="ltUpDiag">
                <a:fgClr>
                  <a:schemeClr val="tx2"/>
                </a:fgClr>
                <a:bgClr>
                  <a:schemeClr val="bg1"/>
                </a:bgClr>
              </a:pattFill>
              <a:ln w="50800">
                <a:solidFill>
                  <a:schemeClr val="bg1"/>
                </a:solidFill>
              </a:ln>
              <a:effectLst/>
            </c:spPr>
            <c:extLst>
              <c:ext xmlns:c16="http://schemas.microsoft.com/office/drawing/2014/chart" uri="{C3380CC4-5D6E-409C-BE32-E72D297353CC}">
                <c16:uniqueId val="{00000001-9856-40CC-BD5A-64BF9C3BB360}"/>
              </c:ext>
            </c:extLst>
          </c:dPt>
          <c:dPt>
            <c:idx val="1"/>
            <c:bubble3D val="0"/>
            <c:spPr>
              <a:solidFill>
                <a:schemeClr val="tx2"/>
              </a:solidFill>
              <a:ln w="50800">
                <a:solidFill>
                  <a:schemeClr val="bg1"/>
                </a:solidFill>
              </a:ln>
              <a:effectLst/>
            </c:spPr>
            <c:extLst>
              <c:ext xmlns:c16="http://schemas.microsoft.com/office/drawing/2014/chart" uri="{C3380CC4-5D6E-409C-BE32-E72D297353CC}">
                <c16:uniqueId val="{00000003-9856-40CC-BD5A-64BF9C3BB360}"/>
              </c:ext>
            </c:extLst>
          </c:dPt>
          <c:cat>
            <c:strRef>
              <c:f>Sheet1!$A$2:$A$3</c:f>
              <c:strCache>
                <c:ptCount val="2"/>
                <c:pt idx="0">
                  <c:v>男性</c:v>
                </c:pt>
                <c:pt idx="1">
                  <c:v>女性</c:v>
                </c:pt>
              </c:strCache>
            </c:strRef>
          </c:cat>
          <c:val>
            <c:numRef>
              <c:f>Sheet1!$B$2:$B$3</c:f>
              <c:numCache>
                <c:formatCode>General</c:formatCode>
                <c:ptCount val="2"/>
                <c:pt idx="0">
                  <c:v>67</c:v>
                </c:pt>
                <c:pt idx="1">
                  <c:v>33</c:v>
                </c:pt>
              </c:numCache>
            </c:numRef>
          </c:val>
          <c:extLst>
            <c:ext xmlns:c16="http://schemas.microsoft.com/office/drawing/2014/chart" uri="{C3380CC4-5D6E-409C-BE32-E72D297353CC}">
              <c16:uniqueId val="{00000004-9856-40CC-BD5A-64BF9C3BB360}"/>
            </c:ext>
          </c:extLst>
        </c:ser>
        <c:dLbls>
          <c:showLegendKey val="0"/>
          <c:showVal val="0"/>
          <c:showCatName val="0"/>
          <c:showSerName val="0"/>
          <c:showPercent val="0"/>
          <c:showBubbleSize val="0"/>
          <c:showLeaderLines val="1"/>
        </c:dLbls>
        <c:firstSliceAng val="0"/>
        <c:holeSize val="34"/>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売上高</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5BE7-46D0-A8DA-92CA69A82D7E}"/>
              </c:ext>
            </c:extLst>
          </c:dPt>
          <c:dPt>
            <c:idx val="1"/>
            <c:bubble3D val="0"/>
            <c:spPr>
              <a:solidFill>
                <a:schemeClr val="tx2">
                  <a:alpha val="85000"/>
                </a:schemeClr>
              </a:solidFill>
              <a:ln w="19050">
                <a:solidFill>
                  <a:schemeClr val="lt1"/>
                </a:solidFill>
              </a:ln>
              <a:effectLst/>
            </c:spPr>
            <c:extLst>
              <c:ext xmlns:c16="http://schemas.microsoft.com/office/drawing/2014/chart" uri="{C3380CC4-5D6E-409C-BE32-E72D297353CC}">
                <c16:uniqueId val="{00000003-5BE7-46D0-A8DA-92CA69A82D7E}"/>
              </c:ext>
            </c:extLst>
          </c:dPt>
          <c:dPt>
            <c:idx val="2"/>
            <c:bubble3D val="0"/>
            <c:spPr>
              <a:solidFill>
                <a:schemeClr val="tx2">
                  <a:alpha val="65000"/>
                </a:schemeClr>
              </a:solidFill>
              <a:ln w="19050">
                <a:solidFill>
                  <a:schemeClr val="lt1"/>
                </a:solidFill>
              </a:ln>
              <a:effectLst/>
            </c:spPr>
            <c:extLst>
              <c:ext xmlns:c16="http://schemas.microsoft.com/office/drawing/2014/chart" uri="{C3380CC4-5D6E-409C-BE32-E72D297353CC}">
                <c16:uniqueId val="{00000005-5BE7-46D0-A8DA-92CA69A82D7E}"/>
              </c:ext>
            </c:extLst>
          </c:dPt>
          <c:dPt>
            <c:idx val="3"/>
            <c:bubble3D val="0"/>
            <c:spPr>
              <a:solidFill>
                <a:schemeClr val="tx2">
                  <a:alpha val="45000"/>
                </a:schemeClr>
              </a:solidFill>
              <a:ln w="19050">
                <a:solidFill>
                  <a:schemeClr val="lt1"/>
                </a:solidFill>
              </a:ln>
              <a:effectLst/>
            </c:spPr>
            <c:extLst>
              <c:ext xmlns:c16="http://schemas.microsoft.com/office/drawing/2014/chart" uri="{C3380CC4-5D6E-409C-BE32-E72D297353CC}">
                <c16:uniqueId val="{00000007-5BE7-46D0-A8DA-92CA69A82D7E}"/>
              </c:ext>
            </c:extLst>
          </c:dPt>
          <c:dPt>
            <c:idx val="4"/>
            <c:bubble3D val="0"/>
            <c:spPr>
              <a:solidFill>
                <a:schemeClr val="tx2">
                  <a:alpha val="25000"/>
                </a:schemeClr>
              </a:solidFill>
              <a:ln w="19050">
                <a:solidFill>
                  <a:schemeClr val="lt1"/>
                </a:solidFill>
              </a:ln>
              <a:effectLst/>
            </c:spPr>
            <c:extLst>
              <c:ext xmlns:c16="http://schemas.microsoft.com/office/drawing/2014/chart" uri="{C3380CC4-5D6E-409C-BE32-E72D297353CC}">
                <c16:uniqueId val="{00000009-5BE7-46D0-A8DA-92CA69A82D7E}"/>
              </c:ext>
            </c:extLst>
          </c:dPt>
          <c:dPt>
            <c:idx val="5"/>
            <c:bubble3D val="0"/>
            <c:spPr>
              <a:solidFill>
                <a:schemeClr val="tx2">
                  <a:alpha val="10000"/>
                </a:schemeClr>
              </a:solidFill>
              <a:ln w="19050">
                <a:solidFill>
                  <a:schemeClr val="lt1"/>
                </a:solidFill>
              </a:ln>
              <a:effectLst/>
            </c:spPr>
            <c:extLst>
              <c:ext xmlns:c16="http://schemas.microsoft.com/office/drawing/2014/chart" uri="{C3380CC4-5D6E-409C-BE32-E72D297353CC}">
                <c16:uniqueId val="{0000000B-5BE7-46D0-A8DA-92CA69A82D7E}"/>
              </c:ext>
            </c:extLst>
          </c:dPt>
          <c:cat>
            <c:strRef>
              <c:f>Sheet1!$A$2:$A$7</c:f>
              <c:strCache>
                <c:ptCount val="6"/>
                <c:pt idx="0">
                  <c:v>10代以下</c:v>
                </c:pt>
                <c:pt idx="1">
                  <c:v>20代</c:v>
                </c:pt>
                <c:pt idx="2">
                  <c:v>30代</c:v>
                </c:pt>
                <c:pt idx="3">
                  <c:v>40代</c:v>
                </c:pt>
                <c:pt idx="4">
                  <c:v>50代</c:v>
                </c:pt>
                <c:pt idx="5">
                  <c:v>60代以上</c:v>
                </c:pt>
              </c:strCache>
            </c:strRef>
          </c:cat>
          <c:val>
            <c:numRef>
              <c:f>Sheet1!$B$2:$B$7</c:f>
              <c:numCache>
                <c:formatCode>General</c:formatCode>
                <c:ptCount val="6"/>
                <c:pt idx="0">
                  <c:v>2</c:v>
                </c:pt>
                <c:pt idx="1">
                  <c:v>9</c:v>
                </c:pt>
                <c:pt idx="2">
                  <c:v>14</c:v>
                </c:pt>
                <c:pt idx="3">
                  <c:v>19</c:v>
                </c:pt>
                <c:pt idx="4">
                  <c:v>20</c:v>
                </c:pt>
                <c:pt idx="5">
                  <c:v>36</c:v>
                </c:pt>
              </c:numCache>
            </c:numRef>
          </c:val>
          <c:extLst>
            <c:ext xmlns:c16="http://schemas.microsoft.com/office/drawing/2014/chart" uri="{C3380CC4-5D6E-409C-BE32-E72D297353CC}">
              <c16:uniqueId val="{0000000C-5BE7-46D0-A8DA-92CA69A82D7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売上高</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9006-4275-A791-B126DEAE53DF}"/>
              </c:ext>
            </c:extLst>
          </c:dPt>
          <c:dPt>
            <c:idx val="1"/>
            <c:bubble3D val="0"/>
            <c:spPr>
              <a:solidFill>
                <a:schemeClr val="tx2">
                  <a:alpha val="85000"/>
                </a:schemeClr>
              </a:solidFill>
              <a:ln w="19050">
                <a:solidFill>
                  <a:schemeClr val="lt1"/>
                </a:solidFill>
              </a:ln>
              <a:effectLst/>
            </c:spPr>
            <c:extLst>
              <c:ext xmlns:c16="http://schemas.microsoft.com/office/drawing/2014/chart" uri="{C3380CC4-5D6E-409C-BE32-E72D297353CC}">
                <c16:uniqueId val="{00000003-9006-4275-A791-B126DEAE53DF}"/>
              </c:ext>
            </c:extLst>
          </c:dPt>
          <c:dPt>
            <c:idx val="2"/>
            <c:bubble3D val="0"/>
            <c:spPr>
              <a:solidFill>
                <a:schemeClr val="tx2">
                  <a:alpha val="65000"/>
                </a:schemeClr>
              </a:solidFill>
              <a:ln w="19050">
                <a:solidFill>
                  <a:schemeClr val="lt1"/>
                </a:solidFill>
              </a:ln>
              <a:effectLst/>
            </c:spPr>
            <c:extLst>
              <c:ext xmlns:c16="http://schemas.microsoft.com/office/drawing/2014/chart" uri="{C3380CC4-5D6E-409C-BE32-E72D297353CC}">
                <c16:uniqueId val="{00000005-9006-4275-A791-B126DEAE53DF}"/>
              </c:ext>
            </c:extLst>
          </c:dPt>
          <c:dPt>
            <c:idx val="3"/>
            <c:bubble3D val="0"/>
            <c:spPr>
              <a:solidFill>
                <a:schemeClr val="tx2">
                  <a:alpha val="45000"/>
                </a:schemeClr>
              </a:solidFill>
              <a:ln w="19050">
                <a:solidFill>
                  <a:schemeClr val="lt1"/>
                </a:solidFill>
              </a:ln>
              <a:effectLst/>
            </c:spPr>
            <c:extLst>
              <c:ext xmlns:c16="http://schemas.microsoft.com/office/drawing/2014/chart" uri="{C3380CC4-5D6E-409C-BE32-E72D297353CC}">
                <c16:uniqueId val="{00000007-9006-4275-A791-B126DEAE53DF}"/>
              </c:ext>
            </c:extLst>
          </c:dPt>
          <c:dPt>
            <c:idx val="4"/>
            <c:bubble3D val="0"/>
            <c:spPr>
              <a:solidFill>
                <a:schemeClr val="tx2">
                  <a:alpha val="25000"/>
                </a:schemeClr>
              </a:solidFill>
              <a:ln w="19050">
                <a:solidFill>
                  <a:schemeClr val="lt1"/>
                </a:solidFill>
              </a:ln>
              <a:effectLst/>
            </c:spPr>
            <c:extLst>
              <c:ext xmlns:c16="http://schemas.microsoft.com/office/drawing/2014/chart" uri="{C3380CC4-5D6E-409C-BE32-E72D297353CC}">
                <c16:uniqueId val="{00000009-9006-4275-A791-B126DEAE53DF}"/>
              </c:ext>
            </c:extLst>
          </c:dPt>
          <c:dPt>
            <c:idx val="5"/>
            <c:bubble3D val="0"/>
            <c:spPr>
              <a:solidFill>
                <a:schemeClr val="tx2">
                  <a:alpha val="10000"/>
                </a:schemeClr>
              </a:solidFill>
              <a:ln w="19050">
                <a:solidFill>
                  <a:schemeClr val="lt1"/>
                </a:solidFill>
              </a:ln>
              <a:effectLst/>
            </c:spPr>
            <c:extLst>
              <c:ext xmlns:c16="http://schemas.microsoft.com/office/drawing/2014/chart" uri="{C3380CC4-5D6E-409C-BE32-E72D297353CC}">
                <c16:uniqueId val="{0000000B-9006-4275-A791-B126DEAE53DF}"/>
              </c:ext>
            </c:extLst>
          </c:dPt>
          <c:cat>
            <c:strRef>
              <c:f>Sheet1!$A$2:$A$7</c:f>
              <c:strCache>
                <c:ptCount val="6"/>
                <c:pt idx="0">
                  <c:v>10代以下</c:v>
                </c:pt>
                <c:pt idx="1">
                  <c:v>20代</c:v>
                </c:pt>
                <c:pt idx="2">
                  <c:v>30代</c:v>
                </c:pt>
                <c:pt idx="3">
                  <c:v>40代</c:v>
                </c:pt>
                <c:pt idx="4">
                  <c:v>50代</c:v>
                </c:pt>
                <c:pt idx="5">
                  <c:v>60代以上</c:v>
                </c:pt>
              </c:strCache>
            </c:strRef>
          </c:cat>
          <c:val>
            <c:numRef>
              <c:f>Sheet1!$B$2:$B$7</c:f>
              <c:numCache>
                <c:formatCode>General</c:formatCode>
                <c:ptCount val="6"/>
                <c:pt idx="0">
                  <c:v>7</c:v>
                </c:pt>
                <c:pt idx="1">
                  <c:v>7</c:v>
                </c:pt>
                <c:pt idx="2">
                  <c:v>14</c:v>
                </c:pt>
                <c:pt idx="3">
                  <c:v>22</c:v>
                </c:pt>
                <c:pt idx="4">
                  <c:v>23</c:v>
                </c:pt>
                <c:pt idx="5">
                  <c:v>28</c:v>
                </c:pt>
              </c:numCache>
            </c:numRef>
          </c:val>
          <c:extLst>
            <c:ext xmlns:c16="http://schemas.microsoft.com/office/drawing/2014/chart" uri="{C3380CC4-5D6E-409C-BE32-E72D297353CC}">
              <c16:uniqueId val="{0000000C-9006-4275-A791-B126DEAE53DF}"/>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売上高</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0DF9-4E90-A65D-0A8F35A24BB5}"/>
              </c:ext>
            </c:extLst>
          </c:dPt>
          <c:dPt>
            <c:idx val="1"/>
            <c:bubble3D val="0"/>
            <c:spPr>
              <a:solidFill>
                <a:schemeClr val="tx2">
                  <a:alpha val="85000"/>
                </a:schemeClr>
              </a:solidFill>
              <a:ln w="19050">
                <a:solidFill>
                  <a:schemeClr val="lt1"/>
                </a:solidFill>
              </a:ln>
              <a:effectLst/>
            </c:spPr>
            <c:extLst>
              <c:ext xmlns:c16="http://schemas.microsoft.com/office/drawing/2014/chart" uri="{C3380CC4-5D6E-409C-BE32-E72D297353CC}">
                <c16:uniqueId val="{00000003-0DF9-4E90-A65D-0A8F35A24BB5}"/>
              </c:ext>
            </c:extLst>
          </c:dPt>
          <c:dPt>
            <c:idx val="2"/>
            <c:bubble3D val="0"/>
            <c:spPr>
              <a:solidFill>
                <a:schemeClr val="tx2">
                  <a:alpha val="65000"/>
                </a:schemeClr>
              </a:solidFill>
              <a:ln w="19050">
                <a:solidFill>
                  <a:schemeClr val="lt1"/>
                </a:solidFill>
              </a:ln>
              <a:effectLst/>
            </c:spPr>
            <c:extLst>
              <c:ext xmlns:c16="http://schemas.microsoft.com/office/drawing/2014/chart" uri="{C3380CC4-5D6E-409C-BE32-E72D297353CC}">
                <c16:uniqueId val="{00000005-0DF9-4E90-A65D-0A8F35A24BB5}"/>
              </c:ext>
            </c:extLst>
          </c:dPt>
          <c:dPt>
            <c:idx val="3"/>
            <c:bubble3D val="0"/>
            <c:spPr>
              <a:solidFill>
                <a:schemeClr val="tx2">
                  <a:alpha val="45000"/>
                </a:schemeClr>
              </a:solidFill>
              <a:ln w="19050">
                <a:solidFill>
                  <a:schemeClr val="lt1"/>
                </a:solidFill>
              </a:ln>
              <a:effectLst/>
            </c:spPr>
            <c:extLst>
              <c:ext xmlns:c16="http://schemas.microsoft.com/office/drawing/2014/chart" uri="{C3380CC4-5D6E-409C-BE32-E72D297353CC}">
                <c16:uniqueId val="{00000007-0DF9-4E90-A65D-0A8F35A24BB5}"/>
              </c:ext>
            </c:extLst>
          </c:dPt>
          <c:dPt>
            <c:idx val="4"/>
            <c:bubble3D val="0"/>
            <c:spPr>
              <a:solidFill>
                <a:schemeClr val="tx2">
                  <a:alpha val="25000"/>
                </a:schemeClr>
              </a:solidFill>
              <a:ln w="19050">
                <a:solidFill>
                  <a:schemeClr val="lt1"/>
                </a:solidFill>
              </a:ln>
              <a:effectLst/>
            </c:spPr>
            <c:extLst>
              <c:ext xmlns:c16="http://schemas.microsoft.com/office/drawing/2014/chart" uri="{C3380CC4-5D6E-409C-BE32-E72D297353CC}">
                <c16:uniqueId val="{00000009-0DF9-4E90-A65D-0A8F35A24BB5}"/>
              </c:ext>
            </c:extLst>
          </c:dPt>
          <c:dPt>
            <c:idx val="5"/>
            <c:bubble3D val="0"/>
            <c:spPr>
              <a:solidFill>
                <a:schemeClr val="tx2">
                  <a:alpha val="10000"/>
                </a:schemeClr>
              </a:solidFill>
              <a:ln w="19050">
                <a:solidFill>
                  <a:schemeClr val="lt1"/>
                </a:solidFill>
              </a:ln>
              <a:effectLst/>
            </c:spPr>
            <c:extLst>
              <c:ext xmlns:c16="http://schemas.microsoft.com/office/drawing/2014/chart" uri="{C3380CC4-5D6E-409C-BE32-E72D297353CC}">
                <c16:uniqueId val="{0000000B-0DF9-4E90-A65D-0A8F35A24BB5}"/>
              </c:ext>
            </c:extLst>
          </c:dPt>
          <c:cat>
            <c:strRef>
              <c:f>Sheet1!$A$2:$A$7</c:f>
              <c:strCache>
                <c:ptCount val="6"/>
                <c:pt idx="0">
                  <c:v>10代以下</c:v>
                </c:pt>
                <c:pt idx="1">
                  <c:v>20代</c:v>
                </c:pt>
                <c:pt idx="2">
                  <c:v>30代</c:v>
                </c:pt>
                <c:pt idx="3">
                  <c:v>40代</c:v>
                </c:pt>
                <c:pt idx="4">
                  <c:v>50代</c:v>
                </c:pt>
                <c:pt idx="5">
                  <c:v>60代以上</c:v>
                </c:pt>
              </c:strCache>
            </c:strRef>
          </c:cat>
          <c:val>
            <c:numRef>
              <c:f>Sheet1!$B$2:$B$7</c:f>
              <c:numCache>
                <c:formatCode>General</c:formatCode>
                <c:ptCount val="6"/>
                <c:pt idx="0">
                  <c:v>3</c:v>
                </c:pt>
                <c:pt idx="1">
                  <c:v>7</c:v>
                </c:pt>
                <c:pt idx="2">
                  <c:v>16</c:v>
                </c:pt>
                <c:pt idx="3">
                  <c:v>20</c:v>
                </c:pt>
                <c:pt idx="4">
                  <c:v>22</c:v>
                </c:pt>
                <c:pt idx="5">
                  <c:v>32</c:v>
                </c:pt>
              </c:numCache>
            </c:numRef>
          </c:val>
          <c:extLst>
            <c:ext xmlns:c16="http://schemas.microsoft.com/office/drawing/2014/chart" uri="{C3380CC4-5D6E-409C-BE32-E72D297353CC}">
              <c16:uniqueId val="{0000000C-0DF9-4E90-A65D-0A8F35A24BB5}"/>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rgbClr val="002AFF"/>
              </a:solidFill>
              <a:ln w="19050">
                <a:solidFill>
                  <a:schemeClr val="lt1"/>
                </a:solidFill>
              </a:ln>
              <a:effectLst/>
            </c:spPr>
            <c:extLst>
              <c:ext xmlns:c16="http://schemas.microsoft.com/office/drawing/2014/chart" uri="{C3380CC4-5D6E-409C-BE32-E72D297353CC}">
                <c16:uniqueId val="{00000001-E935-4873-AFC4-93BEB0E087DA}"/>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E935-4873-AFC4-93BEB0E087DA}"/>
              </c:ext>
            </c:extLst>
          </c:dPt>
          <c:dLbls>
            <c:dLbl>
              <c:idx val="1"/>
              <c:delete val="1"/>
              <c:extLst>
                <c:ext xmlns:c15="http://schemas.microsoft.com/office/drawing/2012/chart" uri="{CE6537A1-D6FC-4f65-9D91-7224C49458BB}"/>
                <c:ext xmlns:c16="http://schemas.microsoft.com/office/drawing/2014/chart" uri="{C3380CC4-5D6E-409C-BE32-E72D297353CC}">
                  <c16:uniqueId val="{00000003-E935-4873-AFC4-93BEB0E087DA}"/>
                </c:ext>
              </c:extLst>
            </c:dLbl>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bg1"/>
                    </a:solidFill>
                    <a:latin typeface="メイリオ" panose="020B0604030504040204" pitchFamily="50" charset="-128"/>
                    <a:ea typeface="メイリオ" panose="020B0604030504040204" pitchFamily="50" charset="-128"/>
                    <a:cs typeface="+mn-cs"/>
                  </a:defRPr>
                </a:pPr>
                <a:endParaRPr lang="ja-JP"/>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val>
            <c:numRef>
              <c:f>Sheet1!$B$6:$C$6</c:f>
              <c:numCache>
                <c:formatCode>0%</c:formatCode>
                <c:ptCount val="2"/>
                <c:pt idx="0">
                  <c:v>0.76</c:v>
                </c:pt>
                <c:pt idx="1">
                  <c:v>0.24</c:v>
                </c:pt>
              </c:numCache>
            </c:numRef>
          </c:val>
          <c:extLst>
            <c:ext xmlns:c16="http://schemas.microsoft.com/office/drawing/2014/chart" uri="{C3380CC4-5D6E-409C-BE32-E72D297353CC}">
              <c16:uniqueId val="{00000004-E935-4873-AFC4-93BEB0E087DA}"/>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solidFill>
      <a:schemeClr val="bg1"/>
    </a:solidFill>
    <a:ln w="9525" cap="flat" cmpd="sng" algn="ctr">
      <a:noFill/>
      <a:round/>
    </a:ln>
    <a:effectLst/>
  </c:spPr>
  <c:txPr>
    <a:bodyPr/>
    <a:lstStyle/>
    <a:p>
      <a:pPr>
        <a:defRPr/>
      </a:pPr>
      <a:endParaRPr lang="ja-JP"/>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spPr>
            <a:solidFill>
              <a:srgbClr val="002AFF"/>
            </a:solidFill>
            <a:ln>
              <a:noFill/>
            </a:ln>
            <a:effectLst/>
          </c:spPr>
          <c:invertIfNegative val="0"/>
          <c:dPt>
            <c:idx val="0"/>
            <c:invertIfNegative val="0"/>
            <c:bubble3D val="0"/>
            <c:spPr>
              <a:solidFill>
                <a:srgbClr val="002AFF"/>
              </a:solidFill>
              <a:ln>
                <a:noFill/>
              </a:ln>
              <a:effectLst/>
            </c:spPr>
            <c:extLst>
              <c:ext xmlns:c16="http://schemas.microsoft.com/office/drawing/2014/chart" uri="{C3380CC4-5D6E-409C-BE32-E72D297353CC}">
                <c16:uniqueId val="{00000000-82AA-4999-99CD-3D27696AC6D3}"/>
              </c:ext>
            </c:extLst>
          </c:dPt>
          <c:dPt>
            <c:idx val="1"/>
            <c:invertIfNegative val="0"/>
            <c:bubble3D val="0"/>
            <c:spPr>
              <a:solidFill>
                <a:srgbClr val="002AFF"/>
              </a:solidFill>
              <a:ln>
                <a:noFill/>
              </a:ln>
              <a:effectLst/>
            </c:spPr>
            <c:extLst>
              <c:ext xmlns:c16="http://schemas.microsoft.com/office/drawing/2014/chart" uri="{C3380CC4-5D6E-409C-BE32-E72D297353CC}">
                <c16:uniqueId val="{00000001-82AA-4999-99CD-3D27696AC6D3}"/>
              </c:ext>
            </c:extLst>
          </c:dPt>
          <c:dPt>
            <c:idx val="2"/>
            <c:invertIfNegative val="0"/>
            <c:bubble3D val="0"/>
            <c:spPr>
              <a:solidFill>
                <a:srgbClr val="002AFF"/>
              </a:solidFill>
              <a:ln>
                <a:noFill/>
              </a:ln>
              <a:effectLst/>
            </c:spPr>
            <c:extLst>
              <c:ext xmlns:c16="http://schemas.microsoft.com/office/drawing/2014/chart" uri="{C3380CC4-5D6E-409C-BE32-E72D297353CC}">
                <c16:uniqueId val="{00000002-82AA-4999-99CD-3D27696AC6D3}"/>
              </c:ext>
            </c:extLst>
          </c:dPt>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メイリオ" panose="020B0604030504040204" pitchFamily="50" charset="-128"/>
                    <a:ea typeface="メイリオ"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興味・関心</c:v>
                </c:pt>
                <c:pt idx="1">
                  <c:v>好意</c:v>
                </c:pt>
                <c:pt idx="2">
                  <c:v>購入意向</c:v>
                </c:pt>
              </c:strCache>
            </c:strRef>
          </c:cat>
          <c:val>
            <c:numRef>
              <c:f>Sheet1!$B$2:$B$4</c:f>
              <c:numCache>
                <c:formatCode>0%</c:formatCode>
                <c:ptCount val="3"/>
                <c:pt idx="0">
                  <c:v>0.68</c:v>
                </c:pt>
                <c:pt idx="1">
                  <c:v>0.63</c:v>
                </c:pt>
                <c:pt idx="2">
                  <c:v>0.42</c:v>
                </c:pt>
              </c:numCache>
            </c:numRef>
          </c:val>
          <c:extLst>
            <c:ext xmlns:c16="http://schemas.microsoft.com/office/drawing/2014/chart" uri="{C3380CC4-5D6E-409C-BE32-E72D297353CC}">
              <c16:uniqueId val="{00000000-0953-4DE4-ABEF-C4A4062D05B5}"/>
            </c:ext>
          </c:extLst>
        </c:ser>
        <c:ser>
          <c:idx val="1"/>
          <c:order val="1"/>
          <c:spPr>
            <a:solidFill>
              <a:schemeClr val="bg1">
                <a:lumMod val="95000"/>
              </a:schemeClr>
            </a:solidFill>
            <a:ln>
              <a:noFill/>
            </a:ln>
            <a:effectLst/>
          </c:spPr>
          <c:invertIfNegative val="0"/>
          <c:cat>
            <c:strRef>
              <c:f>Sheet1!$A$2:$A$4</c:f>
              <c:strCache>
                <c:ptCount val="3"/>
                <c:pt idx="0">
                  <c:v>興味・関心</c:v>
                </c:pt>
                <c:pt idx="1">
                  <c:v>好意</c:v>
                </c:pt>
                <c:pt idx="2">
                  <c:v>購入意向</c:v>
                </c:pt>
              </c:strCache>
            </c:strRef>
          </c:cat>
          <c:val>
            <c:numRef>
              <c:f>Sheet1!$C$2:$C$4</c:f>
              <c:numCache>
                <c:formatCode>0%</c:formatCode>
                <c:ptCount val="3"/>
                <c:pt idx="0">
                  <c:v>0.32</c:v>
                </c:pt>
                <c:pt idx="1">
                  <c:v>0.37</c:v>
                </c:pt>
                <c:pt idx="2">
                  <c:v>0.57999999999999996</c:v>
                </c:pt>
              </c:numCache>
            </c:numRef>
          </c:val>
          <c:extLst>
            <c:ext xmlns:c16="http://schemas.microsoft.com/office/drawing/2014/chart" uri="{C3380CC4-5D6E-409C-BE32-E72D297353CC}">
              <c16:uniqueId val="{00000001-0953-4DE4-ABEF-C4A4062D05B5}"/>
            </c:ext>
          </c:extLst>
        </c:ser>
        <c:dLbls>
          <c:showLegendKey val="0"/>
          <c:showVal val="0"/>
          <c:showCatName val="0"/>
          <c:showSerName val="0"/>
          <c:showPercent val="0"/>
          <c:showBubbleSize val="0"/>
        </c:dLbls>
        <c:gapWidth val="65"/>
        <c:overlap val="100"/>
        <c:axId val="1177837887"/>
        <c:axId val="1177838367"/>
      </c:barChart>
      <c:catAx>
        <c:axId val="117783788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crossAx val="1177838367"/>
        <c:crosses val="autoZero"/>
        <c:auto val="1"/>
        <c:lblAlgn val="ctr"/>
        <c:lblOffset val="100"/>
        <c:noMultiLvlLbl val="0"/>
      </c:catAx>
      <c:valAx>
        <c:axId val="1177838367"/>
        <c:scaling>
          <c:orientation val="minMax"/>
          <c:max val="1"/>
        </c:scaling>
        <c:delete val="1"/>
        <c:axPos val="l"/>
        <c:numFmt formatCode="0%" sourceLinked="1"/>
        <c:majorTickMark val="none"/>
        <c:minorTickMark val="none"/>
        <c:tickLblPos val="nextTo"/>
        <c:crossAx val="1177837887"/>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solidFill>
      <a:schemeClr val="bg1"/>
    </a:solidFill>
    <a:ln w="9525" cap="flat" cmpd="sng" algn="ctr">
      <a:noFill/>
      <a:round/>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withinLinear" id="14">
  <a:schemeClr val="accent1"/>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머리글 개체 틀 1">
            <a:extLst>
              <a:ext uri="{FF2B5EF4-FFF2-40B4-BE49-F238E27FC236}">
                <a16:creationId xmlns:a16="http://schemas.microsoft.com/office/drawing/2014/main" id="{9D8F3632-A2D4-4F72-7175-501AE62513A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ko-JP" altLang="en-US"/>
          </a:p>
        </p:txBody>
      </p:sp>
      <p:sp>
        <p:nvSpPr>
          <p:cNvPr id="3" name="날짜 개체 틀 2">
            <a:extLst>
              <a:ext uri="{FF2B5EF4-FFF2-40B4-BE49-F238E27FC236}">
                <a16:creationId xmlns:a16="http://schemas.microsoft.com/office/drawing/2014/main" id="{D58C8494-8330-4353-D23D-18E858B7F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A0BF9565-4216-4445-8ACA-A5D634DFD475}" type="datetimeFigureOut">
              <a:rPr lang="LID4096" altLang="en-US"/>
              <a:pPr>
                <a:defRPr/>
              </a:pPr>
              <a:t>02/10/2026</a:t>
            </a:fld>
            <a:endParaRPr lang="ko-JP" altLang="en-US"/>
          </a:p>
        </p:txBody>
      </p:sp>
      <p:sp>
        <p:nvSpPr>
          <p:cNvPr id="4" name="바닥글 개체 틀 3">
            <a:extLst>
              <a:ext uri="{FF2B5EF4-FFF2-40B4-BE49-F238E27FC236}">
                <a16:creationId xmlns:a16="http://schemas.microsoft.com/office/drawing/2014/main" id="{C87C6BA4-8DA7-C06C-8257-2177622D5A3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ko-JP" altLang="en-US"/>
          </a:p>
        </p:txBody>
      </p:sp>
      <p:sp>
        <p:nvSpPr>
          <p:cNvPr id="5" name="슬라이드 번호 개체 틀 4">
            <a:extLst>
              <a:ext uri="{FF2B5EF4-FFF2-40B4-BE49-F238E27FC236}">
                <a16:creationId xmlns:a16="http://schemas.microsoft.com/office/drawing/2014/main" id="{D239C5E2-5CF6-2635-BAF9-1937888CC61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18E14646-2E14-7248-B4B6-D58404B832E8}" type="slidenum">
              <a:rPr lang="ko-JP" altLang="en-US"/>
              <a:pPr>
                <a:defRPr/>
              </a:pPr>
              <a:t>‹#›</a:t>
            </a:fld>
            <a:endParaRPr lang="ko-JP"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D79D448-FAB9-A985-C8EE-A3AC846F6AD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en-JP"/>
          </a:p>
        </p:txBody>
      </p:sp>
      <p:sp>
        <p:nvSpPr>
          <p:cNvPr id="3" name="Date Placeholder 2">
            <a:extLst>
              <a:ext uri="{FF2B5EF4-FFF2-40B4-BE49-F238E27FC236}">
                <a16:creationId xmlns:a16="http://schemas.microsoft.com/office/drawing/2014/main" id="{3B1EE019-0D3A-EFDE-72D0-027738907E63}"/>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0252C802-D109-8043-B0F9-067150D0A317}" type="datetimeFigureOut">
              <a:rPr lang="LID4096"/>
              <a:pPr>
                <a:defRPr/>
              </a:pPr>
              <a:t>02/10/2026</a:t>
            </a:fld>
            <a:endParaRPr lang="en-JP"/>
          </a:p>
        </p:txBody>
      </p:sp>
      <p:sp>
        <p:nvSpPr>
          <p:cNvPr id="4" name="Slide Image Placeholder 3">
            <a:extLst>
              <a:ext uri="{FF2B5EF4-FFF2-40B4-BE49-F238E27FC236}">
                <a16:creationId xmlns:a16="http://schemas.microsoft.com/office/drawing/2014/main" id="{3AA202DE-2309-EA35-7DE7-932674C71D74}"/>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JP" noProof="0"/>
          </a:p>
        </p:txBody>
      </p:sp>
      <p:sp>
        <p:nvSpPr>
          <p:cNvPr id="5" name="Notes Placeholder 4">
            <a:extLst>
              <a:ext uri="{FF2B5EF4-FFF2-40B4-BE49-F238E27FC236}">
                <a16:creationId xmlns:a16="http://schemas.microsoft.com/office/drawing/2014/main" id="{4189CFDF-9D04-A4F9-6376-969A949D98A9}"/>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JP" noProof="0"/>
          </a:p>
        </p:txBody>
      </p:sp>
      <p:sp>
        <p:nvSpPr>
          <p:cNvPr id="6" name="Footer Placeholder 5">
            <a:extLst>
              <a:ext uri="{FF2B5EF4-FFF2-40B4-BE49-F238E27FC236}">
                <a16:creationId xmlns:a16="http://schemas.microsoft.com/office/drawing/2014/main" id="{9D94BA57-741F-1D20-99F5-34509589ED48}"/>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en-JP"/>
          </a:p>
        </p:txBody>
      </p:sp>
      <p:sp>
        <p:nvSpPr>
          <p:cNvPr id="7" name="Slide Number Placeholder 6">
            <a:extLst>
              <a:ext uri="{FF2B5EF4-FFF2-40B4-BE49-F238E27FC236}">
                <a16:creationId xmlns:a16="http://schemas.microsoft.com/office/drawing/2014/main" id="{1910DD09-E01C-BAD1-AC99-DCCAF070837D}"/>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AB966C30-85DB-4C4B-A060-BF5C5320BA04}" type="slidenum">
              <a:rPr lang="en-JP"/>
              <a:pPr>
                <a:defRPr/>
              </a:pPr>
              <a:t>‹#›</a:t>
            </a:fld>
            <a:endParaRPr lang="en-JP"/>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4B3456-4617-4770-14DF-234E304D39A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FDCF3B3-877F-EB46-30AF-F63F305CFC4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C15448C-F426-59CC-1438-262A21E980ED}"/>
              </a:ext>
            </a:extLst>
          </p:cNvPr>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043062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25585021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8641686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3246999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2153813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20576252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964E31-2C95-36F1-EC4F-B6D015A33AD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34BE3A4-A951-05D6-D2CD-75195CA378E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D32191A-FE2C-5D3F-F444-FB4D654794EF}"/>
              </a:ext>
            </a:extLst>
          </p:cNvPr>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20014766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40816172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21728239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9C49BC-8A90-2B37-7E23-CE0687CD135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B8C44E3-518F-DE03-F86F-222305E74FB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D297318-4348-8676-9A38-9C2CA449DD06}"/>
              </a:ext>
            </a:extLst>
          </p:cNvPr>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4229773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894850-62BA-EC7D-D424-E81BD9EFBFE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7E57CC3-3DD7-3903-0137-14F8AED54D4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7088BA4-E5ED-AE87-7906-B84C0B251A51}"/>
              </a:ext>
            </a:extLst>
          </p:cNvPr>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1723557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FAA79C-A417-DDE9-5D30-07321BAD57E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2C47EAA-6B0F-7135-1F3F-12BB15E8DD9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14A5D15-3952-6629-407B-CBCC3A584094}"/>
              </a:ext>
            </a:extLst>
          </p:cNvPr>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680536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438E26-6F3A-33EF-054E-82DAE209C0F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195D7E7-4BC7-44B5-0577-0EC44EE6E16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B4B2D1E-0CC3-943A-8979-72D0A39310B3}"/>
              </a:ext>
            </a:extLst>
          </p:cNvPr>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23487577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SC_プロダクト資料表紙">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0704876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2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415498" cy="230832"/>
          </a:xfrm>
          <a:prstGeom prst="rect">
            <a:avLst/>
          </a:prstGeom>
          <a:noFill/>
        </p:spPr>
        <p:txBody>
          <a:bodyPr wrap="none" rtlCol="0">
            <a:spAutoFit/>
          </a:bodyPr>
          <a:lstStyle/>
          <a:p>
            <a:r>
              <a:rPr kumimoji="1" lang="ja-JP" altLang="en-US" sz="900" dirty="0">
                <a:solidFill>
                  <a:schemeClr val="bg1"/>
                </a:solidFill>
              </a:rPr>
              <a:t>概要</a:t>
            </a:r>
          </a:p>
        </p:txBody>
      </p:sp>
      <p:sp>
        <p:nvSpPr>
          <p:cNvPr id="3" name="テキスト プレースホルダー 10">
            <a:extLst>
              <a:ext uri="{FF2B5EF4-FFF2-40B4-BE49-F238E27FC236}">
                <a16:creationId xmlns:a16="http://schemas.microsoft.com/office/drawing/2014/main" id="{34CDCB4D-B3FE-5512-1AD8-8FC091FB7A34}"/>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pic>
        <p:nvPicPr>
          <p:cNvPr id="7" name="図プレースホルダー 8" descr="アイコン&#10;&#10;自動的に生成された説明">
            <a:extLst>
              <a:ext uri="{FF2B5EF4-FFF2-40B4-BE49-F238E27FC236}">
                <a16:creationId xmlns:a16="http://schemas.microsoft.com/office/drawing/2014/main" id="{6B365ACE-F105-17FB-4CEA-9C2AD66E363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Tree>
    <p:extLst>
      <p:ext uri="{BB962C8B-B14F-4D97-AF65-F5344CB8AC3E}">
        <p14:creationId xmlns:p14="http://schemas.microsoft.com/office/powerpoint/2010/main" val="7677492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MSC_プロダクト資料表紙">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7401707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6297376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0404649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21184944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pic>
        <p:nvPicPr>
          <p:cNvPr id="3" name="그림 4">
            <a:extLst>
              <a:ext uri="{FF2B5EF4-FFF2-40B4-BE49-F238E27FC236}">
                <a16:creationId xmlns:a16="http://schemas.microsoft.com/office/drawing/2014/main" id="{4ACEFEC2-0420-AB97-AAD7-A18026F840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727128"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442523"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335867" y="4786187"/>
            <a:ext cx="5943600" cy="543702"/>
          </a:xfrm>
          <a:prstGeom prst="rect">
            <a:avLst/>
          </a:prstGeom>
        </p:spPr>
        <p:txBody>
          <a:bodyPr/>
          <a:lstStyle>
            <a:lvl1pPr marL="0" indent="0" algn="ctr">
              <a:buNone/>
              <a:defRPr b="1" spc="300">
                <a:solidFill>
                  <a:srgbClr val="00003E"/>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2" name="テキスト プレースホルダー 19">
            <a:extLst>
              <a:ext uri="{FF2B5EF4-FFF2-40B4-BE49-F238E27FC236}">
                <a16:creationId xmlns:a16="http://schemas.microsoft.com/office/drawing/2014/main" id="{D228E56A-4E53-6CA0-F300-DC60B3DFE96F}"/>
              </a:ext>
            </a:extLst>
          </p:cNvPr>
          <p:cNvSpPr>
            <a:spLocks noGrp="1"/>
          </p:cNvSpPr>
          <p:nvPr>
            <p:ph type="body" sz="quarter" idx="20" hasCustomPrompt="1"/>
          </p:nvPr>
        </p:nvSpPr>
        <p:spPr>
          <a:xfrm>
            <a:off x="5551588" y="1225208"/>
            <a:ext cx="1368152" cy="1057321"/>
          </a:xfrm>
          <a:prstGeom prst="rect">
            <a:avLst/>
          </a:prstGeom>
        </p:spPr>
        <p:txBody>
          <a:bodyPr/>
          <a:lstStyle>
            <a:lvl1pPr marL="0" indent="0">
              <a:buNone/>
              <a:defRPr sz="6600" b="1" i="0">
                <a:solidFill>
                  <a:srgbClr val="00003E"/>
                </a:solidFill>
                <a:latin typeface="+mj-ea"/>
                <a:ea typeface="+mj-ea"/>
                <a:cs typeface="Segoe UI" panose="020B0502040204020203" pitchFamily="34" charset="0"/>
              </a:defRPr>
            </a:lvl1pPr>
          </a:lstStyle>
          <a:p>
            <a:pPr lvl="0"/>
            <a:r>
              <a:rPr kumimoji="1" lang="en-US" altLang="ja-JP" dirty="0"/>
              <a:t>01</a:t>
            </a:r>
            <a:endParaRPr kumimoji="1" lang="ja-JP" altLang="en-US" dirty="0"/>
          </a:p>
        </p:txBody>
      </p:sp>
    </p:spTree>
    <p:extLst>
      <p:ext uri="{BB962C8B-B14F-4D97-AF65-F5344CB8AC3E}">
        <p14:creationId xmlns:p14="http://schemas.microsoft.com/office/powerpoint/2010/main" val="11462016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692944" y="1565317"/>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dirty="0"/>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dirty="0"/>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Tree>
    <p:extLst>
      <p:ext uri="{BB962C8B-B14F-4D97-AF65-F5344CB8AC3E}">
        <p14:creationId xmlns:p14="http://schemas.microsoft.com/office/powerpoint/2010/main" val="22013800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39956847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9620820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37261920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最終ページ">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1B350541-A980-7849-328F-D82ABE93D02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8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グラフィックス 2">
            <a:extLst>
              <a:ext uri="{FF2B5EF4-FFF2-40B4-BE49-F238E27FC236}">
                <a16:creationId xmlns:a16="http://schemas.microsoft.com/office/drawing/2014/main" id="{00E82F5C-CE51-18BE-B776-8294EA2F46E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49315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MS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14" name="Text Placeholder 3">
            <a:extLst>
              <a:ext uri="{FF2B5EF4-FFF2-40B4-BE49-F238E27FC236}">
                <a16:creationId xmlns:a16="http://schemas.microsoft.com/office/drawing/2014/main" id="{CF1B3F06-73C7-6284-A08A-6C7B04F7A52F}"/>
              </a:ext>
            </a:extLst>
          </p:cNvPr>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15" name="角丸四角形 3">
            <a:extLst>
              <a:ext uri="{FF2B5EF4-FFF2-40B4-BE49-F238E27FC236}">
                <a16:creationId xmlns:a16="http://schemas.microsoft.com/office/drawing/2014/main" id="{2CC47485-4A42-D64C-7E8C-A32DEF761A86}"/>
              </a:ext>
            </a:extLst>
          </p:cNvPr>
          <p:cNvSpPr/>
          <p:nvPr userDrawn="1"/>
        </p:nvSpPr>
        <p:spPr>
          <a:xfrm>
            <a:off x="587375" y="897384"/>
            <a:ext cx="5077812" cy="432048"/>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a:solidFill>
                <a:schemeClr val="accent6"/>
              </a:solidFill>
              <a:latin typeface="Meiryo" panose="020B0604030504040204" pitchFamily="34" charset="-128"/>
              <a:ea typeface="Meiryo" panose="020B0604030504040204" pitchFamily="34" charset="-128"/>
            </a:endParaRPr>
          </a:p>
        </p:txBody>
      </p:sp>
      <p:sp>
        <p:nvSpPr>
          <p:cNvPr id="16" name="テキスト ボックス 15">
            <a:extLst>
              <a:ext uri="{FF2B5EF4-FFF2-40B4-BE49-F238E27FC236}">
                <a16:creationId xmlns:a16="http://schemas.microsoft.com/office/drawing/2014/main" id="{D4D24651-38FB-272A-C95E-94E31536F684}"/>
              </a:ext>
            </a:extLst>
          </p:cNvPr>
          <p:cNvSpPr txBox="1"/>
          <p:nvPr userDrawn="1"/>
        </p:nvSpPr>
        <p:spPr>
          <a:xfrm>
            <a:off x="943120" y="953364"/>
            <a:ext cx="4709535" cy="338554"/>
          </a:xfrm>
          <a:prstGeom prst="rect">
            <a:avLst/>
          </a:prstGeom>
          <a:noFill/>
        </p:spPr>
        <p:txBody>
          <a:bodyPr wrap="square">
            <a:spAutoFit/>
          </a:bodyPr>
          <a:lstStyle/>
          <a:p>
            <a:r>
              <a:rPr lang="en-US" altLang="ja-JP" sz="1600" b="1" dirty="0">
                <a:solidFill>
                  <a:srgbClr val="00003E"/>
                </a:solidFill>
                <a:latin typeface="+mn-ea"/>
                <a:ea typeface="+mn-ea"/>
              </a:rPr>
              <a:t>LINE</a:t>
            </a:r>
            <a:r>
              <a:rPr lang="ja-JP" altLang="en-US" sz="1600" b="1" dirty="0">
                <a:solidFill>
                  <a:srgbClr val="00003E"/>
                </a:solidFill>
              </a:rPr>
              <a:t>ヤフー広告　ディスプレイ広告（予約型）</a:t>
            </a:r>
          </a:p>
        </p:txBody>
      </p:sp>
    </p:spTree>
    <p:extLst>
      <p:ext uri="{BB962C8B-B14F-4D97-AF65-F5344CB8AC3E}">
        <p14:creationId xmlns:p14="http://schemas.microsoft.com/office/powerpoint/2010/main" val="247582459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dirty="0">
                <a:solidFill>
                  <a:srgbClr val="00003E"/>
                </a:solidFill>
                <a:latin typeface="+mn-ea"/>
                <a:ea typeface="+mn-ea"/>
                <a:cs typeface="Segoe UI" panose="020B0502040204020203" pitchFamily="34" charset="0"/>
              </a:rPr>
              <a:t>CONTENTS</a:t>
            </a:r>
            <a:endParaRPr kumimoji="1" lang="ja-JP" altLang="en-US" sz="2400" b="1" i="0" dirty="0">
              <a:solidFill>
                <a:srgbClr val="00003E"/>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962348" y="1087625"/>
            <a:ext cx="540000" cy="540000"/>
          </a:xfrm>
          <a:prstGeom prst="ellipse">
            <a:avLst/>
          </a:prstGeom>
          <a:solidFill>
            <a:schemeClr val="tx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01</a:t>
            </a:r>
            <a:endParaRPr kumimoji="1" lang="ja-JP" altLang="en-US" sz="1800" b="1" i="0" dirty="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962348" y="1872729"/>
            <a:ext cx="540000" cy="540000"/>
          </a:xfrm>
          <a:prstGeom prst="ellipse">
            <a:avLst/>
          </a:prstGeom>
          <a:solidFill>
            <a:srgbClr val="03004A"/>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02</a:t>
            </a:r>
            <a:endParaRPr kumimoji="1" lang="ja-JP" altLang="en-US" sz="1800" b="1" i="0" dirty="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962348" y="2657833"/>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03</a:t>
            </a:r>
            <a:endParaRPr kumimoji="1" lang="ja-JP" altLang="en-US" sz="1800" b="1" i="0" dirty="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p:cNvCxnSpPr>
          <p:nvPr userDrawn="1"/>
        </p:nvCxnSpPr>
        <p:spPr>
          <a:xfrm>
            <a:off x="1229730" y="1627625"/>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848388" y="1177605"/>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848388" y="2012679"/>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848388" y="2781745"/>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sp>
        <p:nvSpPr>
          <p:cNvPr id="8" name="円/楕円 50">
            <a:extLst>
              <a:ext uri="{FF2B5EF4-FFF2-40B4-BE49-F238E27FC236}">
                <a16:creationId xmlns:a16="http://schemas.microsoft.com/office/drawing/2014/main" id="{810962BC-ECC6-D04E-856C-0E8B296C491F}"/>
              </a:ext>
            </a:extLst>
          </p:cNvPr>
          <p:cNvSpPr>
            <a:spLocks noChangeAspect="1"/>
          </p:cNvSpPr>
          <p:nvPr userDrawn="1"/>
        </p:nvSpPr>
        <p:spPr>
          <a:xfrm>
            <a:off x="962348" y="3442937"/>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04</a:t>
            </a:r>
            <a:endParaRPr kumimoji="1" lang="ja-JP" altLang="en-US" sz="1800" b="1" i="0" dirty="0">
              <a:solidFill>
                <a:schemeClr val="bg1"/>
              </a:solidFill>
              <a:latin typeface="+mj-ea"/>
              <a:ea typeface="+mj-ea"/>
              <a:cs typeface="Segoe UI" panose="020B0502040204020203" pitchFamily="34" charset="0"/>
            </a:endParaRPr>
          </a:p>
        </p:txBody>
      </p:sp>
      <p:sp>
        <p:nvSpPr>
          <p:cNvPr id="19" name="円/楕円 50">
            <a:extLst>
              <a:ext uri="{FF2B5EF4-FFF2-40B4-BE49-F238E27FC236}">
                <a16:creationId xmlns:a16="http://schemas.microsoft.com/office/drawing/2014/main" id="{86894B14-9B7A-F635-D617-322F844D5037}"/>
              </a:ext>
            </a:extLst>
          </p:cNvPr>
          <p:cNvSpPr>
            <a:spLocks noChangeAspect="1"/>
          </p:cNvSpPr>
          <p:nvPr userDrawn="1"/>
        </p:nvSpPr>
        <p:spPr>
          <a:xfrm>
            <a:off x="958340" y="5013145"/>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06</a:t>
            </a:r>
            <a:endParaRPr kumimoji="1" lang="ja-JP" altLang="en-US" sz="1800" b="1" i="0" dirty="0">
              <a:solidFill>
                <a:schemeClr val="bg1"/>
              </a:solidFill>
              <a:latin typeface="+mj-ea"/>
              <a:ea typeface="+mj-ea"/>
              <a:cs typeface="Segoe UI" panose="020B0502040204020203" pitchFamily="34" charset="0"/>
            </a:endParaRPr>
          </a:p>
        </p:txBody>
      </p:sp>
      <p:sp>
        <p:nvSpPr>
          <p:cNvPr id="20" name="円/楕円 50">
            <a:extLst>
              <a:ext uri="{FF2B5EF4-FFF2-40B4-BE49-F238E27FC236}">
                <a16:creationId xmlns:a16="http://schemas.microsoft.com/office/drawing/2014/main" id="{4EF9F3DF-1A3D-C66E-CBE9-5A97C8849B08}"/>
              </a:ext>
            </a:extLst>
          </p:cNvPr>
          <p:cNvSpPr>
            <a:spLocks noChangeAspect="1"/>
          </p:cNvSpPr>
          <p:nvPr userDrawn="1"/>
        </p:nvSpPr>
        <p:spPr>
          <a:xfrm>
            <a:off x="962348" y="4228041"/>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05</a:t>
            </a:r>
            <a:endParaRPr kumimoji="1" lang="ja-JP" altLang="en-US" sz="1800" b="1" i="0" dirty="0">
              <a:solidFill>
                <a:schemeClr val="bg1"/>
              </a:solidFill>
              <a:latin typeface="+mj-ea"/>
              <a:ea typeface="+mj-ea"/>
              <a:cs typeface="Segoe UI" panose="020B0502040204020203" pitchFamily="34" charset="0"/>
            </a:endParaRPr>
          </a:p>
        </p:txBody>
      </p:sp>
      <p:sp>
        <p:nvSpPr>
          <p:cNvPr id="22" name="テキスト プレースホルダー 4">
            <a:extLst>
              <a:ext uri="{FF2B5EF4-FFF2-40B4-BE49-F238E27FC236}">
                <a16:creationId xmlns:a16="http://schemas.microsoft.com/office/drawing/2014/main" id="{09BB8F31-4E5A-8CC8-0885-67317BAA34BF}"/>
              </a:ext>
            </a:extLst>
          </p:cNvPr>
          <p:cNvSpPr>
            <a:spLocks noGrp="1"/>
          </p:cNvSpPr>
          <p:nvPr>
            <p:ph type="body" sz="quarter" idx="17" hasCustomPrompt="1"/>
          </p:nvPr>
        </p:nvSpPr>
        <p:spPr>
          <a:xfrm>
            <a:off x="1848388" y="3550811"/>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sp>
        <p:nvSpPr>
          <p:cNvPr id="23" name="テキスト プレースホルダー 4">
            <a:extLst>
              <a:ext uri="{FF2B5EF4-FFF2-40B4-BE49-F238E27FC236}">
                <a16:creationId xmlns:a16="http://schemas.microsoft.com/office/drawing/2014/main" id="{F884DA5E-0DE7-B787-813E-ACCCEA79B913}"/>
              </a:ext>
            </a:extLst>
          </p:cNvPr>
          <p:cNvSpPr>
            <a:spLocks noGrp="1"/>
          </p:cNvSpPr>
          <p:nvPr>
            <p:ph type="body" sz="quarter" idx="18" hasCustomPrompt="1"/>
          </p:nvPr>
        </p:nvSpPr>
        <p:spPr>
          <a:xfrm>
            <a:off x="1848388" y="4344134"/>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sp>
        <p:nvSpPr>
          <p:cNvPr id="24" name="テキスト プレースホルダー 4">
            <a:extLst>
              <a:ext uri="{FF2B5EF4-FFF2-40B4-BE49-F238E27FC236}">
                <a16:creationId xmlns:a16="http://schemas.microsoft.com/office/drawing/2014/main" id="{E9C2FACA-BFA4-9EB0-EFD8-23596F11C4C9}"/>
              </a:ext>
            </a:extLst>
          </p:cNvPr>
          <p:cNvSpPr>
            <a:spLocks noGrp="1"/>
          </p:cNvSpPr>
          <p:nvPr>
            <p:ph type="body" sz="quarter" idx="19" hasCustomPrompt="1"/>
          </p:nvPr>
        </p:nvSpPr>
        <p:spPr>
          <a:xfrm>
            <a:off x="1848388" y="5137457"/>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sp>
        <p:nvSpPr>
          <p:cNvPr id="7" name="円/楕円 50">
            <a:extLst>
              <a:ext uri="{FF2B5EF4-FFF2-40B4-BE49-F238E27FC236}">
                <a16:creationId xmlns:a16="http://schemas.microsoft.com/office/drawing/2014/main" id="{A23F210E-45DD-3A8D-B5A2-870BC4523B34}"/>
              </a:ext>
            </a:extLst>
          </p:cNvPr>
          <p:cNvSpPr>
            <a:spLocks noChangeAspect="1"/>
          </p:cNvSpPr>
          <p:nvPr userDrawn="1"/>
        </p:nvSpPr>
        <p:spPr>
          <a:xfrm>
            <a:off x="934949" y="5798249"/>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07</a:t>
            </a:r>
            <a:endParaRPr kumimoji="1" lang="ja-JP" altLang="en-US" sz="1800" b="1" i="0" dirty="0">
              <a:solidFill>
                <a:schemeClr val="bg1"/>
              </a:solidFill>
              <a:latin typeface="+mj-ea"/>
              <a:ea typeface="+mj-ea"/>
              <a:cs typeface="Segoe UI" panose="020B0502040204020203" pitchFamily="34" charset="0"/>
            </a:endParaRPr>
          </a:p>
        </p:txBody>
      </p:sp>
      <p:sp>
        <p:nvSpPr>
          <p:cNvPr id="25" name="テキスト プレースホルダー 4">
            <a:extLst>
              <a:ext uri="{FF2B5EF4-FFF2-40B4-BE49-F238E27FC236}">
                <a16:creationId xmlns:a16="http://schemas.microsoft.com/office/drawing/2014/main" id="{A8B1465D-EF63-F129-E785-5E6109616F9E}"/>
              </a:ext>
            </a:extLst>
          </p:cNvPr>
          <p:cNvSpPr>
            <a:spLocks noGrp="1"/>
          </p:cNvSpPr>
          <p:nvPr>
            <p:ph type="body" sz="quarter" idx="20" hasCustomPrompt="1"/>
          </p:nvPr>
        </p:nvSpPr>
        <p:spPr>
          <a:xfrm>
            <a:off x="1848388" y="5892193"/>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cxnSp>
        <p:nvCxnSpPr>
          <p:cNvPr id="26" name="直線コネクタ 25">
            <a:extLst>
              <a:ext uri="{FF2B5EF4-FFF2-40B4-BE49-F238E27FC236}">
                <a16:creationId xmlns:a16="http://schemas.microsoft.com/office/drawing/2014/main" id="{95E8E18F-317A-2BDC-47CB-37431BAD7EE5}"/>
              </a:ext>
            </a:extLst>
          </p:cNvPr>
          <p:cNvCxnSpPr>
            <a:cxnSpLocks/>
          </p:cNvCxnSpPr>
          <p:nvPr userDrawn="1"/>
        </p:nvCxnSpPr>
        <p:spPr>
          <a:xfrm>
            <a:off x="1232725" y="2377669"/>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27" name="直線コネクタ 26">
            <a:extLst>
              <a:ext uri="{FF2B5EF4-FFF2-40B4-BE49-F238E27FC236}">
                <a16:creationId xmlns:a16="http://schemas.microsoft.com/office/drawing/2014/main" id="{823ED04B-0DBC-F66B-F292-15C794FA9374}"/>
              </a:ext>
            </a:extLst>
          </p:cNvPr>
          <p:cNvCxnSpPr>
            <a:cxnSpLocks/>
          </p:cNvCxnSpPr>
          <p:nvPr userDrawn="1"/>
        </p:nvCxnSpPr>
        <p:spPr>
          <a:xfrm>
            <a:off x="1229730" y="3183618"/>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28" name="直線コネクタ 27">
            <a:extLst>
              <a:ext uri="{FF2B5EF4-FFF2-40B4-BE49-F238E27FC236}">
                <a16:creationId xmlns:a16="http://schemas.microsoft.com/office/drawing/2014/main" id="{26A64ABC-249C-D35F-0DA6-FB29A0680BFD}"/>
              </a:ext>
            </a:extLst>
          </p:cNvPr>
          <p:cNvCxnSpPr>
            <a:cxnSpLocks/>
          </p:cNvCxnSpPr>
          <p:nvPr userDrawn="1"/>
        </p:nvCxnSpPr>
        <p:spPr>
          <a:xfrm>
            <a:off x="1231295" y="3947997"/>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29" name="直線コネクタ 28">
            <a:extLst>
              <a:ext uri="{FF2B5EF4-FFF2-40B4-BE49-F238E27FC236}">
                <a16:creationId xmlns:a16="http://schemas.microsoft.com/office/drawing/2014/main" id="{88649D63-E643-DAB9-0239-AACA92CEF099}"/>
              </a:ext>
            </a:extLst>
          </p:cNvPr>
          <p:cNvCxnSpPr>
            <a:cxnSpLocks/>
          </p:cNvCxnSpPr>
          <p:nvPr userDrawn="1"/>
        </p:nvCxnSpPr>
        <p:spPr>
          <a:xfrm>
            <a:off x="1226884" y="4723612"/>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30" name="直線コネクタ 29">
            <a:extLst>
              <a:ext uri="{FF2B5EF4-FFF2-40B4-BE49-F238E27FC236}">
                <a16:creationId xmlns:a16="http://schemas.microsoft.com/office/drawing/2014/main" id="{7E473469-2CAC-506F-4C15-E3BB912B5E63}"/>
              </a:ext>
            </a:extLst>
          </p:cNvPr>
          <p:cNvCxnSpPr>
            <a:cxnSpLocks/>
          </p:cNvCxnSpPr>
          <p:nvPr userDrawn="1"/>
        </p:nvCxnSpPr>
        <p:spPr>
          <a:xfrm>
            <a:off x="1226884" y="5420147"/>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6409962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pic>
        <p:nvPicPr>
          <p:cNvPr id="3" name="그림 4">
            <a:extLst>
              <a:ext uri="{FF2B5EF4-FFF2-40B4-BE49-F238E27FC236}">
                <a16:creationId xmlns:a16="http://schemas.microsoft.com/office/drawing/2014/main" id="{4ACEFEC2-0420-AB97-AAD7-A18026F840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727128"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442523"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335867" y="4786187"/>
            <a:ext cx="5943600" cy="543702"/>
          </a:xfrm>
          <a:prstGeom prst="rect">
            <a:avLst/>
          </a:prstGeom>
        </p:spPr>
        <p:txBody>
          <a:bodyPr/>
          <a:lstStyle>
            <a:lvl1pPr marL="0" indent="0" algn="ctr">
              <a:buNone/>
              <a:defRPr b="1" spc="300">
                <a:solidFill>
                  <a:srgbClr val="00003E"/>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2" name="テキスト プレースホルダー 19">
            <a:extLst>
              <a:ext uri="{FF2B5EF4-FFF2-40B4-BE49-F238E27FC236}">
                <a16:creationId xmlns:a16="http://schemas.microsoft.com/office/drawing/2014/main" id="{D228E56A-4E53-6CA0-F300-DC60B3DFE96F}"/>
              </a:ext>
            </a:extLst>
          </p:cNvPr>
          <p:cNvSpPr>
            <a:spLocks noGrp="1"/>
          </p:cNvSpPr>
          <p:nvPr>
            <p:ph type="body" sz="quarter" idx="20" hasCustomPrompt="1"/>
          </p:nvPr>
        </p:nvSpPr>
        <p:spPr>
          <a:xfrm>
            <a:off x="5551588" y="1225208"/>
            <a:ext cx="1368152" cy="1057321"/>
          </a:xfrm>
          <a:prstGeom prst="rect">
            <a:avLst/>
          </a:prstGeom>
        </p:spPr>
        <p:txBody>
          <a:bodyPr/>
          <a:lstStyle>
            <a:lvl1pPr marL="0" indent="0">
              <a:buNone/>
              <a:defRPr sz="6600" b="1" i="0">
                <a:solidFill>
                  <a:srgbClr val="00003E"/>
                </a:solidFill>
                <a:latin typeface="+mj-ea"/>
                <a:ea typeface="+mj-ea"/>
                <a:cs typeface="Segoe UI" panose="020B0502040204020203" pitchFamily="34" charset="0"/>
              </a:defRPr>
            </a:lvl1pPr>
          </a:lstStyle>
          <a:p>
            <a:pPr lvl="0"/>
            <a:r>
              <a:rPr kumimoji="1" lang="en-US" altLang="ja-JP" dirty="0"/>
              <a:t>01</a:t>
            </a:r>
            <a:endParaRPr kumimoji="1" lang="ja-JP" altLang="en-US" dirty="0"/>
          </a:p>
        </p:txBody>
      </p:sp>
    </p:spTree>
    <p:extLst>
      <p:ext uri="{BB962C8B-B14F-4D97-AF65-F5344CB8AC3E}">
        <p14:creationId xmlns:p14="http://schemas.microsoft.com/office/powerpoint/2010/main" val="1043772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692944" y="1565317"/>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dirty="0"/>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dirty="0"/>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Tree>
    <p:extLst>
      <p:ext uri="{BB962C8B-B14F-4D97-AF65-F5344CB8AC3E}">
        <p14:creationId xmlns:p14="http://schemas.microsoft.com/office/powerpoint/2010/main" val="18728031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tags" Target="../tags/tag3.xml"/><Relationship Id="rId3" Type="http://schemas.openxmlformats.org/officeDocument/2006/relationships/slideLayout" Target="../slideLayouts/slideLayout13.xml"/><Relationship Id="rId7"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image" Target="../media/image1.emf"/><Relationship Id="rId4" Type="http://schemas.openxmlformats.org/officeDocument/2006/relationships/slideLayout" Target="../slideLayouts/slideLayout14.xml"/><Relationship Id="rId9"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B2F77BCE-7BC5-0A60-F32B-260926B7EFF2}"/>
              </a:ext>
            </a:extLst>
          </p:cNvPr>
          <p:cNvGraphicFramePr>
            <a:graphicFrameLocks noChangeAspect="1"/>
          </p:cNvGraphicFramePr>
          <p:nvPr userDrawn="1">
            <p:custDataLst>
              <p:tags r:id="rId12"/>
            </p:custDataLst>
            <p:extLst>
              <p:ext uri="{D42A27DB-BD31-4B8C-83A1-F6EECF244321}">
                <p14:modId xmlns:p14="http://schemas.microsoft.com/office/powerpoint/2010/main" val="1360350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13" imgW="7772400" imgH="10058400" progId="TCLayout.ActiveDocument.1">
                  <p:embed/>
                </p:oleObj>
              </mc:Choice>
              <mc:Fallback>
                <p:oleObj name="think-cellスライド" r:id="rId13" imgW="7772400" imgH="10058400" progId="TCLayout.ActiveDocument.1">
                  <p:embed/>
                  <p:pic>
                    <p:nvPicPr>
                      <p:cNvPr id="2" name="think-cell data - do not delete" hidden="1">
                        <a:extLst>
                          <a:ext uri="{FF2B5EF4-FFF2-40B4-BE49-F238E27FC236}">
                            <a16:creationId xmlns:a16="http://schemas.microsoft.com/office/drawing/2014/main" id="{B2F77BCE-7BC5-0A60-F32B-260926B7EFF2}"/>
                          </a:ext>
                        </a:extLst>
                      </p:cNvPr>
                      <p:cNvPicPr/>
                      <p:nvPr/>
                    </p:nvPicPr>
                    <p:blipFill>
                      <a:blip r:embed="rId14"/>
                      <a:stretch>
                        <a:fillRect/>
                      </a:stretch>
                    </p:blipFill>
                    <p:spPr>
                      <a:xfrm>
                        <a:off x="1588" y="1588"/>
                        <a:ext cx="1227" cy="1588"/>
                      </a:xfrm>
                      <a:prstGeom prst="rect">
                        <a:avLst/>
                      </a:prstGeom>
                    </p:spPr>
                  </p:pic>
                </p:oleObj>
              </mc:Fallback>
            </mc:AlternateContent>
          </a:graphicData>
        </a:graphic>
      </p:graphicFrame>
      <p:sp>
        <p:nvSpPr>
          <p:cNvPr id="3" name="角丸四角形 5">
            <a:extLst>
              <a:ext uri="{FF2B5EF4-FFF2-40B4-BE49-F238E27FC236}">
                <a16:creationId xmlns:a16="http://schemas.microsoft.com/office/drawing/2014/main" id="{13486BB1-D179-E3EF-7DED-9D81B67E1821}"/>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dirty="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広告主・代理店限定</a:t>
            </a:r>
          </a:p>
        </p:txBody>
      </p:sp>
    </p:spTree>
  </p:cSld>
  <p:clrMap bg1="lt1" tx1="dk1" bg2="lt2" tx2="dk2" accent1="accent1" accent2="accent2" accent3="accent3" accent4="accent4" accent5="accent5" accent6="accent6" hlink="hlink" folHlink="folHlink"/>
  <p:sldLayoutIdLst>
    <p:sldLayoutId id="2147484427" r:id="rId1"/>
    <p:sldLayoutId id="2147484429" r:id="rId2"/>
    <p:sldLayoutId id="2147484430" r:id="rId3"/>
    <p:sldLayoutId id="2147484431" r:id="rId4"/>
    <p:sldLayoutId id="2147484432" r:id="rId5"/>
    <p:sldLayoutId id="2147484457" r:id="rId6"/>
    <p:sldLayoutId id="2147484458" r:id="rId7"/>
    <p:sldLayoutId id="2147484461" r:id="rId8"/>
    <p:sldLayoutId id="2147484462" r:id="rId9"/>
    <p:sldLayoutId id="2147484470" r:id="rId10"/>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B2F77BCE-7BC5-0A60-F32B-260926B7EFF2}"/>
              </a:ext>
            </a:extLst>
          </p:cNvPr>
          <p:cNvGraphicFramePr>
            <a:graphicFrameLocks noChangeAspect="1"/>
          </p:cNvGraphicFramePr>
          <p:nvPr userDrawn="1">
            <p:custDataLst>
              <p:tags r:id="rId8"/>
            </p:custDataLst>
            <p:extLst>
              <p:ext uri="{D42A27DB-BD31-4B8C-83A1-F6EECF244321}">
                <p14:modId xmlns:p14="http://schemas.microsoft.com/office/powerpoint/2010/main" val="1360350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9" imgW="7772400" imgH="10058400" progId="TCLayout.ActiveDocument.1">
                  <p:embed/>
                </p:oleObj>
              </mc:Choice>
              <mc:Fallback>
                <p:oleObj name="think-cellスライド" r:id="rId9" imgW="7772400" imgH="10058400" progId="TCLayout.ActiveDocument.1">
                  <p:embed/>
                  <p:pic>
                    <p:nvPicPr>
                      <p:cNvPr id="2" name="think-cell data - do not delete" hidden="1">
                        <a:extLst>
                          <a:ext uri="{FF2B5EF4-FFF2-40B4-BE49-F238E27FC236}">
                            <a16:creationId xmlns:a16="http://schemas.microsoft.com/office/drawing/2014/main" id="{B2F77BCE-7BC5-0A60-F32B-260926B7EFF2}"/>
                          </a:ext>
                        </a:extLst>
                      </p:cNvPr>
                      <p:cNvPicPr/>
                      <p:nvPr/>
                    </p:nvPicPr>
                    <p:blipFill>
                      <a:blip r:embed="rId10"/>
                      <a:stretch>
                        <a:fillRect/>
                      </a:stretch>
                    </p:blipFill>
                    <p:spPr>
                      <a:xfrm>
                        <a:off x="1588" y="1588"/>
                        <a:ext cx="1227" cy="1588"/>
                      </a:xfrm>
                      <a:prstGeom prst="rect">
                        <a:avLst/>
                      </a:prstGeom>
                    </p:spPr>
                  </p:pic>
                </p:oleObj>
              </mc:Fallback>
            </mc:AlternateContent>
          </a:graphicData>
        </a:graphic>
      </p:graphicFrame>
      <p:sp>
        <p:nvSpPr>
          <p:cNvPr id="3" name="角丸四角形 5">
            <a:extLst>
              <a:ext uri="{FF2B5EF4-FFF2-40B4-BE49-F238E27FC236}">
                <a16:creationId xmlns:a16="http://schemas.microsoft.com/office/drawing/2014/main" id="{13486BB1-D179-E3EF-7DED-9D81B67E1821}"/>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3742345792"/>
      </p:ext>
    </p:extLst>
  </p:cSld>
  <p:clrMap bg1="lt1" tx1="dk1" bg2="lt2" tx2="dk2" accent1="accent1" accent2="accent2" accent3="accent3" accent4="accent4" accent5="accent5" accent6="accent6" hlink="hlink" folHlink="folHlink"/>
  <p:sldLayoutIdLst>
    <p:sldLayoutId id="2147484464" r:id="rId1"/>
    <p:sldLayoutId id="2147484465" r:id="rId2"/>
    <p:sldLayoutId id="2147484466" r:id="rId3"/>
    <p:sldLayoutId id="2147484467" r:id="rId4"/>
    <p:sldLayoutId id="2147484468" r:id="rId5"/>
    <p:sldLayoutId id="2147484469" r:id="rId6"/>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hyperlink" Target="https://portal.yadui.business.yahoo.co.jp/agencyportal/873240/" TargetMode="External"/><Relationship Id="rId2" Type="http://schemas.openxmlformats.org/officeDocument/2006/relationships/hyperlink" Target="https://ads-help.yahoo-net.jp/s/article/H000044533" TargetMode="External"/><Relationship Id="rId1" Type="http://schemas.openxmlformats.org/officeDocument/2006/relationships/slideLayout" Target="../slideLayouts/slideLayout10.xml"/><Relationship Id="rId4" Type="http://schemas.openxmlformats.org/officeDocument/2006/relationships/hyperlink" Target="https://www.lycbiz.com/jp/download/"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9.xml"/><Relationship Id="rId5" Type="http://schemas.openxmlformats.org/officeDocument/2006/relationships/image" Target="../media/image11.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hyperlink" Target="mailto:ml-msc-tieup@lycorp.co.jp" TargetMode="External"/><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2.png"/><Relationship Id="rId7" Type="http://schemas.microsoft.com/office/2007/relationships/hdphoto" Target="../media/hdphoto3.wdp"/><Relationship Id="rId2" Type="http://schemas.openxmlformats.org/officeDocument/2006/relationships/image" Target="../media/image8.png"/><Relationship Id="rId1" Type="http://schemas.openxmlformats.org/officeDocument/2006/relationships/slideLayout" Target="../slideLayouts/slideLayout9.xml"/><Relationship Id="rId6" Type="http://schemas.openxmlformats.org/officeDocument/2006/relationships/image" Target="../media/image14.png"/><Relationship Id="rId11" Type="http://schemas.openxmlformats.org/officeDocument/2006/relationships/image" Target="../media/image18.png"/><Relationship Id="rId5" Type="http://schemas.microsoft.com/office/2007/relationships/hdphoto" Target="../media/hdphoto2.wdp"/><Relationship Id="rId10" Type="http://schemas.openxmlformats.org/officeDocument/2006/relationships/image" Target="../media/image17.png"/><Relationship Id="rId4" Type="http://schemas.openxmlformats.org/officeDocument/2006/relationships/image" Target="../media/image13.png"/><Relationship Id="rId9"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9.xml"/><Relationship Id="rId5" Type="http://schemas.openxmlformats.org/officeDocument/2006/relationships/image" Target="../media/image20.png"/><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1.jpeg"/><Relationship Id="rId7" Type="http://schemas.microsoft.com/office/2007/relationships/hdphoto" Target="../media/hdphoto4.wdp"/><Relationship Id="rId2" Type="http://schemas.openxmlformats.org/officeDocument/2006/relationships/image" Target="../media/image8.png"/><Relationship Id="rId1" Type="http://schemas.openxmlformats.org/officeDocument/2006/relationships/slideLayout" Target="../slideLayouts/slideLayout9.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8" Type="http://schemas.openxmlformats.org/officeDocument/2006/relationships/image" Target="../media/image28.emf"/><Relationship Id="rId13" Type="http://schemas.openxmlformats.org/officeDocument/2006/relationships/chart" Target="../charts/chart7.xml"/><Relationship Id="rId3" Type="http://schemas.openxmlformats.org/officeDocument/2006/relationships/chart" Target="../charts/chart1.xml"/><Relationship Id="rId7" Type="http://schemas.openxmlformats.org/officeDocument/2006/relationships/image" Target="../media/image27.emf"/><Relationship Id="rId12" Type="http://schemas.openxmlformats.org/officeDocument/2006/relationships/chart" Target="../charts/chart6.xml"/><Relationship Id="rId2" Type="http://schemas.openxmlformats.org/officeDocument/2006/relationships/image" Target="../media/image8.png"/><Relationship Id="rId1" Type="http://schemas.openxmlformats.org/officeDocument/2006/relationships/slideLayout" Target="../slideLayouts/slideLayout9.xml"/><Relationship Id="rId6" Type="http://schemas.openxmlformats.org/officeDocument/2006/relationships/image" Target="../media/image26.emf"/><Relationship Id="rId11" Type="http://schemas.openxmlformats.org/officeDocument/2006/relationships/chart" Target="../charts/chart5.xml"/><Relationship Id="rId5" Type="http://schemas.openxmlformats.org/officeDocument/2006/relationships/chart" Target="../charts/chart3.xml"/><Relationship Id="rId10" Type="http://schemas.openxmlformats.org/officeDocument/2006/relationships/image" Target="../media/image29.emf"/><Relationship Id="rId4" Type="http://schemas.openxmlformats.org/officeDocument/2006/relationships/chart" Target="../charts/chart2.xml"/><Relationship Id="rId9" Type="http://schemas.openxmlformats.org/officeDocument/2006/relationships/chart" Target="../charts/chart4.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5.pn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34.png"/><Relationship Id="rId2" Type="http://schemas.openxmlformats.org/officeDocument/2006/relationships/image" Target="../media/image30.png"/><Relationship Id="rId1" Type="http://schemas.openxmlformats.org/officeDocument/2006/relationships/slideLayout" Target="../slideLayouts/slideLayout9.xml"/><Relationship Id="rId6" Type="http://schemas.openxmlformats.org/officeDocument/2006/relationships/image" Target="../media/image33.png"/><Relationship Id="rId5" Type="http://schemas.openxmlformats.org/officeDocument/2006/relationships/image" Target="../media/image32.jpeg"/><Relationship Id="rId4" Type="http://schemas.openxmlformats.org/officeDocument/2006/relationships/image" Target="../media/image31.png"/></Relationships>
</file>

<file path=ppt/slides/_rels/slide25.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8.png"/><Relationship Id="rId7"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hyperlink" Target="https://news.yahoo.co.jp/articles/d25bed9372ef4dde4af269a90732e07fcee6dcc2" TargetMode="External"/><Relationship Id="rId5" Type="http://schemas.openxmlformats.org/officeDocument/2006/relationships/hyperlink" Target="https://news.yahoo.co.jp/articles/480d282af9cfdaafcaf5279791ce7cda47bc6785" TargetMode="External"/><Relationship Id="rId4" Type="http://schemas.openxmlformats.org/officeDocument/2006/relationships/hyperlink" Target="https://news.yahoo.co.jp/special/anti-bullying/" TargetMode="External"/><Relationship Id="rId9" Type="http://schemas.openxmlformats.org/officeDocument/2006/relationships/image" Target="../media/image33.png"/></Relationships>
</file>

<file path=ppt/slides/_rels/slide26.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5.png"/><Relationship Id="rId7" Type="http://schemas.microsoft.com/office/2007/relationships/hdphoto" Target="../media/hdphoto5.wdp"/><Relationship Id="rId2" Type="http://schemas.openxmlformats.org/officeDocument/2006/relationships/image" Target="../media/image8.png"/><Relationship Id="rId1" Type="http://schemas.openxmlformats.org/officeDocument/2006/relationships/slideLayout" Target="../slideLayouts/slideLayout9.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hyperlink" Target="https://news.yahoo.co.jp/polls" TargetMode="External"/></Relationships>
</file>

<file path=ppt/slides/_rels/slide27.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39.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image" Target="../media/image40.png"/><Relationship Id="rId1" Type="http://schemas.openxmlformats.org/officeDocument/2006/relationships/slideLayout" Target="../slideLayouts/slideLayout9.xml"/><Relationship Id="rId6" Type="http://schemas.openxmlformats.org/officeDocument/2006/relationships/image" Target="../media/image44.emf"/><Relationship Id="rId5" Type="http://schemas.openxmlformats.org/officeDocument/2006/relationships/image" Target="../media/image43.png"/><Relationship Id="rId4" Type="http://schemas.openxmlformats.org/officeDocument/2006/relationships/image" Target="../media/image42.png"/></Relationships>
</file>

<file path=ppt/slides/_rels/slide29.xml.rels><?xml version="1.0" encoding="UTF-8" standalone="yes"?>
<Relationships xmlns="http://schemas.openxmlformats.org/package/2006/relationships"><Relationship Id="rId8" Type="http://schemas.microsoft.com/office/2007/relationships/hdphoto" Target="../media/hdphoto3.wdp"/><Relationship Id="rId13" Type="http://schemas.openxmlformats.org/officeDocument/2006/relationships/image" Target="../media/image49.png"/><Relationship Id="rId18" Type="http://schemas.openxmlformats.org/officeDocument/2006/relationships/image" Target="../media/image54.svg"/><Relationship Id="rId3" Type="http://schemas.openxmlformats.org/officeDocument/2006/relationships/image" Target="../media/image47.png"/><Relationship Id="rId7" Type="http://schemas.openxmlformats.org/officeDocument/2006/relationships/image" Target="../media/image14.png"/><Relationship Id="rId12" Type="http://schemas.openxmlformats.org/officeDocument/2006/relationships/image" Target="../media/image17.png"/><Relationship Id="rId17" Type="http://schemas.openxmlformats.org/officeDocument/2006/relationships/image" Target="../media/image53.png"/><Relationship Id="rId2" Type="http://schemas.openxmlformats.org/officeDocument/2006/relationships/image" Target="../media/image40.png"/><Relationship Id="rId16" Type="http://schemas.openxmlformats.org/officeDocument/2006/relationships/image" Target="../media/image52.png"/><Relationship Id="rId1" Type="http://schemas.openxmlformats.org/officeDocument/2006/relationships/slideLayout" Target="../slideLayouts/slideLayout9.xml"/><Relationship Id="rId6" Type="http://schemas.microsoft.com/office/2007/relationships/hdphoto" Target="../media/hdphoto2.wdp"/><Relationship Id="rId11" Type="http://schemas.openxmlformats.org/officeDocument/2006/relationships/image" Target="../media/image48.png"/><Relationship Id="rId5" Type="http://schemas.openxmlformats.org/officeDocument/2006/relationships/image" Target="../media/image13.png"/><Relationship Id="rId15" Type="http://schemas.openxmlformats.org/officeDocument/2006/relationships/image" Target="../media/image51.jpeg"/><Relationship Id="rId10" Type="http://schemas.openxmlformats.org/officeDocument/2006/relationships/image" Target="../media/image16.png"/><Relationship Id="rId19" Type="http://schemas.openxmlformats.org/officeDocument/2006/relationships/image" Target="../media/image55.png"/><Relationship Id="rId4" Type="http://schemas.openxmlformats.org/officeDocument/2006/relationships/image" Target="../media/image12.png"/><Relationship Id="rId9" Type="http://schemas.openxmlformats.org/officeDocument/2006/relationships/image" Target="../media/image15.png"/><Relationship Id="rId14" Type="http://schemas.openxmlformats.org/officeDocument/2006/relationships/image" Target="../media/image50.emf"/></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8" Type="http://schemas.openxmlformats.org/officeDocument/2006/relationships/image" Target="../media/image60.jpg"/><Relationship Id="rId13" Type="http://schemas.openxmlformats.org/officeDocument/2006/relationships/image" Target="../media/image65.png"/><Relationship Id="rId3" Type="http://schemas.openxmlformats.org/officeDocument/2006/relationships/image" Target="../media/image40.png"/><Relationship Id="rId7" Type="http://schemas.openxmlformats.org/officeDocument/2006/relationships/image" Target="../media/image59.png"/><Relationship Id="rId12" Type="http://schemas.openxmlformats.org/officeDocument/2006/relationships/image" Target="../media/image64.png"/><Relationship Id="rId2" Type="http://schemas.openxmlformats.org/officeDocument/2006/relationships/notesSlide" Target="../notesSlides/notesSlide6.xml"/><Relationship Id="rId1" Type="http://schemas.openxmlformats.org/officeDocument/2006/relationships/slideLayout" Target="../slideLayouts/slideLayout9.xml"/><Relationship Id="rId6" Type="http://schemas.openxmlformats.org/officeDocument/2006/relationships/image" Target="../media/image58.png"/><Relationship Id="rId11" Type="http://schemas.openxmlformats.org/officeDocument/2006/relationships/image" Target="../media/image63.png"/><Relationship Id="rId5" Type="http://schemas.openxmlformats.org/officeDocument/2006/relationships/image" Target="../media/image57.png"/><Relationship Id="rId10" Type="http://schemas.openxmlformats.org/officeDocument/2006/relationships/image" Target="../media/image62.png"/><Relationship Id="rId4" Type="http://schemas.openxmlformats.org/officeDocument/2006/relationships/image" Target="../media/image56.png"/><Relationship Id="rId9" Type="http://schemas.openxmlformats.org/officeDocument/2006/relationships/image" Target="../media/image61.png"/><Relationship Id="rId14" Type="http://schemas.openxmlformats.org/officeDocument/2006/relationships/image" Target="../media/image66.png"/></Relationships>
</file>

<file path=ppt/slides/_rels/slide31.xml.rels><?xml version="1.0" encoding="UTF-8" standalone="yes"?>
<Relationships xmlns="http://schemas.openxmlformats.org/package/2006/relationships"><Relationship Id="rId8" Type="http://schemas.openxmlformats.org/officeDocument/2006/relationships/image" Target="../media/image70.png"/><Relationship Id="rId13" Type="http://schemas.openxmlformats.org/officeDocument/2006/relationships/image" Target="../media/image49.png"/><Relationship Id="rId3" Type="http://schemas.openxmlformats.org/officeDocument/2006/relationships/image" Target="../media/image40.png"/><Relationship Id="rId7" Type="http://schemas.openxmlformats.org/officeDocument/2006/relationships/image" Target="../media/image16.png"/><Relationship Id="rId12" Type="http://schemas.openxmlformats.org/officeDocument/2006/relationships/image" Target="../media/image74.png"/><Relationship Id="rId2" Type="http://schemas.openxmlformats.org/officeDocument/2006/relationships/notesSlide" Target="../notesSlides/notesSlide7.xml"/><Relationship Id="rId1" Type="http://schemas.openxmlformats.org/officeDocument/2006/relationships/slideLayout" Target="../slideLayouts/slideLayout9.xml"/><Relationship Id="rId6" Type="http://schemas.openxmlformats.org/officeDocument/2006/relationships/image" Target="../media/image69.png"/><Relationship Id="rId11" Type="http://schemas.openxmlformats.org/officeDocument/2006/relationships/image" Target="../media/image73.png"/><Relationship Id="rId5" Type="http://schemas.openxmlformats.org/officeDocument/2006/relationships/image" Target="../media/image68.PNG"/><Relationship Id="rId15" Type="http://schemas.openxmlformats.org/officeDocument/2006/relationships/image" Target="../media/image76.png"/><Relationship Id="rId10" Type="http://schemas.openxmlformats.org/officeDocument/2006/relationships/image" Target="../media/image72.jpg"/><Relationship Id="rId4" Type="http://schemas.openxmlformats.org/officeDocument/2006/relationships/image" Target="../media/image67.png"/><Relationship Id="rId9" Type="http://schemas.openxmlformats.org/officeDocument/2006/relationships/image" Target="../media/image71.png"/><Relationship Id="rId14" Type="http://schemas.openxmlformats.org/officeDocument/2006/relationships/image" Target="../media/image75.png"/></Relationships>
</file>

<file path=ppt/slides/_rels/slide32.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80.png"/><Relationship Id="rId3" Type="http://schemas.openxmlformats.org/officeDocument/2006/relationships/image" Target="../media/image40.png"/><Relationship Id="rId7" Type="http://schemas.microsoft.com/office/2007/relationships/hdphoto" Target="../media/hdphoto2.wdp"/><Relationship Id="rId12" Type="http://schemas.openxmlformats.org/officeDocument/2006/relationships/image" Target="../media/image72.jpg"/><Relationship Id="rId17" Type="http://schemas.openxmlformats.org/officeDocument/2006/relationships/image" Target="../media/image70.png"/><Relationship Id="rId2" Type="http://schemas.openxmlformats.org/officeDocument/2006/relationships/notesSlide" Target="../notesSlides/notesSlide8.xml"/><Relationship Id="rId16" Type="http://schemas.openxmlformats.org/officeDocument/2006/relationships/image" Target="../media/image76.png"/><Relationship Id="rId1" Type="http://schemas.openxmlformats.org/officeDocument/2006/relationships/slideLayout" Target="../slideLayouts/slideLayout9.xml"/><Relationship Id="rId6" Type="http://schemas.openxmlformats.org/officeDocument/2006/relationships/image" Target="../media/image13.png"/><Relationship Id="rId11" Type="http://schemas.openxmlformats.org/officeDocument/2006/relationships/image" Target="../media/image79.png"/><Relationship Id="rId5" Type="http://schemas.openxmlformats.org/officeDocument/2006/relationships/image" Target="../media/image68.PNG"/><Relationship Id="rId15" Type="http://schemas.openxmlformats.org/officeDocument/2006/relationships/image" Target="../media/image75.png"/><Relationship Id="rId10" Type="http://schemas.openxmlformats.org/officeDocument/2006/relationships/image" Target="../media/image78.png"/><Relationship Id="rId4" Type="http://schemas.openxmlformats.org/officeDocument/2006/relationships/image" Target="../media/image67.png"/><Relationship Id="rId9" Type="http://schemas.openxmlformats.org/officeDocument/2006/relationships/image" Target="../media/image77.png"/><Relationship Id="rId14" Type="http://schemas.openxmlformats.org/officeDocument/2006/relationships/image" Target="../media/image49.png"/></Relationships>
</file>

<file path=ppt/slides/_rels/slide33.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87.png"/><Relationship Id="rId3" Type="http://schemas.openxmlformats.org/officeDocument/2006/relationships/hyperlink" Target="https://news.yahoo.co.jp/media/ytokushu" TargetMode="External"/><Relationship Id="rId7" Type="http://schemas.openxmlformats.org/officeDocument/2006/relationships/image" Target="../media/image82.png"/><Relationship Id="rId12" Type="http://schemas.openxmlformats.org/officeDocument/2006/relationships/image" Target="../media/image86.png"/><Relationship Id="rId2" Type="http://schemas.openxmlformats.org/officeDocument/2006/relationships/image" Target="../media/image40.png"/><Relationship Id="rId1" Type="http://schemas.openxmlformats.org/officeDocument/2006/relationships/slideLayout" Target="../slideLayouts/slideLayout9.xml"/><Relationship Id="rId6" Type="http://schemas.microsoft.com/office/2007/relationships/hdphoto" Target="../media/hdphoto7.wdp"/><Relationship Id="rId11" Type="http://schemas.openxmlformats.org/officeDocument/2006/relationships/image" Target="../media/image85.png"/><Relationship Id="rId5" Type="http://schemas.openxmlformats.org/officeDocument/2006/relationships/image" Target="../media/image81.png"/><Relationship Id="rId15" Type="http://schemas.openxmlformats.org/officeDocument/2006/relationships/image" Target="../media/image88.png"/><Relationship Id="rId10" Type="http://schemas.openxmlformats.org/officeDocument/2006/relationships/image" Target="../media/image84.png"/><Relationship Id="rId4" Type="http://schemas.openxmlformats.org/officeDocument/2006/relationships/hyperlink" Target="https://news.yahoo.co.jp/media/ynewstalk" TargetMode="External"/><Relationship Id="rId9" Type="http://schemas.openxmlformats.org/officeDocument/2006/relationships/image" Target="../media/image83.png"/><Relationship Id="rId14" Type="http://schemas.openxmlformats.org/officeDocument/2006/relationships/hyperlink" Target="https://news.yahoo.co.jp/special/" TargetMode="External"/></Relationships>
</file>

<file path=ppt/slides/_rels/slide3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hyperlink" Target="https://news.yahoo.co.jp/original/" TargetMode="External"/><Relationship Id="rId2" Type="http://schemas.openxmlformats.org/officeDocument/2006/relationships/image" Target="../media/image40.png"/><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0.xml"/><Relationship Id="rId1" Type="http://schemas.openxmlformats.org/officeDocument/2006/relationships/slideLayout" Target="../slideLayouts/slideLayout9.xml"/><Relationship Id="rId4" Type="http://schemas.openxmlformats.org/officeDocument/2006/relationships/image" Target="../media/image89.emf"/></Relationships>
</file>

<file path=ppt/slides/_rels/slide3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8" Type="http://schemas.openxmlformats.org/officeDocument/2006/relationships/image" Target="../media/image95.png"/><Relationship Id="rId3" Type="http://schemas.openxmlformats.org/officeDocument/2006/relationships/image" Target="../media/image90.png"/><Relationship Id="rId7" Type="http://schemas.openxmlformats.org/officeDocument/2006/relationships/image" Target="../media/image94.png"/><Relationship Id="rId12" Type="http://schemas.openxmlformats.org/officeDocument/2006/relationships/image" Target="../media/image99.png"/><Relationship Id="rId2" Type="http://schemas.openxmlformats.org/officeDocument/2006/relationships/image" Target="../media/image40.png"/><Relationship Id="rId1" Type="http://schemas.openxmlformats.org/officeDocument/2006/relationships/slideLayout" Target="../slideLayouts/slideLayout9.xml"/><Relationship Id="rId6" Type="http://schemas.openxmlformats.org/officeDocument/2006/relationships/image" Target="../media/image93.jpeg"/><Relationship Id="rId11" Type="http://schemas.openxmlformats.org/officeDocument/2006/relationships/image" Target="../media/image98.svg"/><Relationship Id="rId5" Type="http://schemas.openxmlformats.org/officeDocument/2006/relationships/image" Target="../media/image92.png"/><Relationship Id="rId10" Type="http://schemas.openxmlformats.org/officeDocument/2006/relationships/image" Target="../media/image97.png"/><Relationship Id="rId4" Type="http://schemas.openxmlformats.org/officeDocument/2006/relationships/image" Target="../media/image91.svg"/><Relationship Id="rId9" Type="http://schemas.openxmlformats.org/officeDocument/2006/relationships/image" Target="../media/image96.sv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8" Type="http://schemas.openxmlformats.org/officeDocument/2006/relationships/image" Target="../media/image106.png"/><Relationship Id="rId3" Type="http://schemas.openxmlformats.org/officeDocument/2006/relationships/image" Target="../media/image101.emf"/><Relationship Id="rId7" Type="http://schemas.openxmlformats.org/officeDocument/2006/relationships/image" Target="../media/image105.png"/><Relationship Id="rId2" Type="http://schemas.openxmlformats.org/officeDocument/2006/relationships/image" Target="../media/image100.png"/><Relationship Id="rId1" Type="http://schemas.openxmlformats.org/officeDocument/2006/relationships/slideLayout" Target="../slideLayouts/slideLayout9.xml"/><Relationship Id="rId6" Type="http://schemas.openxmlformats.org/officeDocument/2006/relationships/image" Target="../media/image104.jpeg"/><Relationship Id="rId5" Type="http://schemas.openxmlformats.org/officeDocument/2006/relationships/image" Target="../media/image103.png"/><Relationship Id="rId4" Type="http://schemas.openxmlformats.org/officeDocument/2006/relationships/image" Target="../media/image102.png"/><Relationship Id="rId9" Type="http://schemas.openxmlformats.org/officeDocument/2006/relationships/image" Target="../media/image107.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3" Type="http://schemas.openxmlformats.org/officeDocument/2006/relationships/image" Target="../media/image109.svg"/><Relationship Id="rId2" Type="http://schemas.openxmlformats.org/officeDocument/2006/relationships/image" Target="../media/image108.png"/><Relationship Id="rId1" Type="http://schemas.openxmlformats.org/officeDocument/2006/relationships/slideLayout" Target="../slideLayouts/slideLayout9.xml"/><Relationship Id="rId4" Type="http://schemas.openxmlformats.org/officeDocument/2006/relationships/image" Target="../media/image110.png"/></Relationships>
</file>

<file path=ppt/slides/_rels/slide47.xml.rels><?xml version="1.0" encoding="UTF-8" standalone="yes"?>
<Relationships xmlns="http://schemas.openxmlformats.org/package/2006/relationships"><Relationship Id="rId3" Type="http://schemas.openxmlformats.org/officeDocument/2006/relationships/image" Target="../media/image109.svg"/><Relationship Id="rId2" Type="http://schemas.openxmlformats.org/officeDocument/2006/relationships/image" Target="../media/image108.png"/><Relationship Id="rId1" Type="http://schemas.openxmlformats.org/officeDocument/2006/relationships/slideLayout" Target="../slideLayouts/slideLayout9.xml"/><Relationship Id="rId6" Type="http://schemas.openxmlformats.org/officeDocument/2006/relationships/image" Target="../media/image110.png"/><Relationship Id="rId5" Type="http://schemas.openxmlformats.org/officeDocument/2006/relationships/image" Target="../media/image112.png"/><Relationship Id="rId4" Type="http://schemas.openxmlformats.org/officeDocument/2006/relationships/image" Target="../media/image111.png"/></Relationships>
</file>

<file path=ppt/slides/_rels/slide48.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13.png"/><Relationship Id="rId1" Type="http://schemas.openxmlformats.org/officeDocument/2006/relationships/slideLayout" Target="../slideLayouts/slideLayout9.xml"/><Relationship Id="rId4" Type="http://schemas.openxmlformats.org/officeDocument/2006/relationships/image" Target="../media/image115.png"/></Relationships>
</file>

<file path=ppt/slides/_rels/slide49.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3" Type="http://schemas.openxmlformats.org/officeDocument/2006/relationships/image" Target="../media/image120.png"/><Relationship Id="rId7" Type="http://schemas.openxmlformats.org/officeDocument/2006/relationships/image" Target="../media/image123.jpeg"/><Relationship Id="rId2" Type="http://schemas.openxmlformats.org/officeDocument/2006/relationships/image" Target="../media/image119.png"/><Relationship Id="rId1" Type="http://schemas.openxmlformats.org/officeDocument/2006/relationships/slideLayout" Target="../slideLayouts/slideLayout16.xml"/><Relationship Id="rId6" Type="http://schemas.openxmlformats.org/officeDocument/2006/relationships/image" Target="../media/image122.png"/><Relationship Id="rId5" Type="http://schemas.openxmlformats.org/officeDocument/2006/relationships/image" Target="../media/image121.png"/><Relationship Id="rId4" Type="http://schemas.openxmlformats.org/officeDocument/2006/relationships/hyperlink" Target="https://news.yahoo.co.jp/original_contents/solar-power/index.html" TargetMode="External"/></Relationships>
</file>

<file path=ppt/slides/_rels/slide5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2.xml"/><Relationship Id="rId1" Type="http://schemas.openxmlformats.org/officeDocument/2006/relationships/slideLayout" Target="../slideLayouts/slideLayout16.xml"/><Relationship Id="rId4" Type="http://schemas.openxmlformats.org/officeDocument/2006/relationships/chart" Target="../charts/chart9.xml"/></Relationships>
</file>

<file path=ppt/slides/_rels/slide53.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124.png"/><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3" Type="http://schemas.openxmlformats.org/officeDocument/2006/relationships/hyperlink" Target="https://form-business.yahoo.co.jp/claris/enqueteForm?inquiry_type=placement_restrictions" TargetMode="External"/><Relationship Id="rId2" Type="http://schemas.openxmlformats.org/officeDocument/2006/relationships/image" Target="../media/image125.png"/><Relationship Id="rId1" Type="http://schemas.openxmlformats.org/officeDocument/2006/relationships/slideLayout" Target="../slideLayouts/slideLayout9.xml"/><Relationship Id="rId6" Type="http://schemas.microsoft.com/office/2007/relationships/hdphoto" Target="../media/hdphoto8.wdp"/><Relationship Id="rId5" Type="http://schemas.openxmlformats.org/officeDocument/2006/relationships/image" Target="../media/image124.png"/><Relationship Id="rId4" Type="http://schemas.openxmlformats.org/officeDocument/2006/relationships/hyperlink" Target="https://ads-help.yahoo-net.jp/s/article/H000044278?language=ja"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0.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3" Type="http://schemas.openxmlformats.org/officeDocument/2006/relationships/hyperlink" Target="https://www.lycbiz.com/sites/default/files/media/jp/docs/process-manager/LINE%20Biz-Process%20Manager_Manual.pdf" TargetMode="External"/><Relationship Id="rId2" Type="http://schemas.openxmlformats.org/officeDocument/2006/relationships/image" Target="../media/image125.png"/><Relationship Id="rId1" Type="http://schemas.openxmlformats.org/officeDocument/2006/relationships/slideLayout" Target="../slideLayouts/slideLayout9.xml"/><Relationship Id="rId5" Type="http://schemas.openxmlformats.org/officeDocument/2006/relationships/image" Target="../media/image127.svg"/><Relationship Id="rId4" Type="http://schemas.openxmlformats.org/officeDocument/2006/relationships/image" Target="../media/image126.png"/></Relationships>
</file>

<file path=ppt/slides/_rels/slide62.xml.rels><?xml version="1.0" encoding="UTF-8" standalone="yes"?>
<Relationships xmlns="http://schemas.openxmlformats.org/package/2006/relationships"><Relationship Id="rId3" Type="http://schemas.openxmlformats.org/officeDocument/2006/relationships/hyperlink" Target="https://s.yimg.jp/dl/displayads-guarantee/01/displayads-guarantee_ADguideline_Specialfeature.zip" TargetMode="External"/><Relationship Id="rId2" Type="http://schemas.openxmlformats.org/officeDocument/2006/relationships/image" Target="../media/image125.png"/><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3" Type="http://schemas.openxmlformats.org/officeDocument/2006/relationships/hyperlink" Target="https://form-business.yahoo.co.jp/claris/enqueteForm?inquiry_type=bls_review" TargetMode="External"/><Relationship Id="rId2" Type="http://schemas.openxmlformats.org/officeDocument/2006/relationships/image" Target="../media/image125.png"/><Relationship Id="rId1" Type="http://schemas.openxmlformats.org/officeDocument/2006/relationships/slideLayout" Target="../slideLayouts/slideLayout9.xml"/><Relationship Id="rId5" Type="http://schemas.openxmlformats.org/officeDocument/2006/relationships/hyperlink" Target="https://form-business.yahoo.co.jp/claris/enqueteForm?inquiry_type=guaranteed_review" TargetMode="External"/><Relationship Id="rId4" Type="http://schemas.openxmlformats.org/officeDocument/2006/relationships/hyperlink" Target="https://ads-help.yahoo-net.jp/s/article/H000044534" TargetMode="External"/></Relationships>
</file>

<file path=ppt/slides/_rels/slide64.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3" Type="http://schemas.openxmlformats.org/officeDocument/2006/relationships/hyperlink" Target="https://www.lycbiz.com/jp/download/yahoo/" TargetMode="External"/><Relationship Id="rId2" Type="http://schemas.openxmlformats.org/officeDocument/2006/relationships/image" Target="../media/image125.png"/><Relationship Id="rId1" Type="http://schemas.openxmlformats.org/officeDocument/2006/relationships/slideLayout" Target="../slideLayouts/slideLayout9.xml"/><Relationship Id="rId6" Type="http://schemas.openxmlformats.org/officeDocument/2006/relationships/hyperlink" Target="https://ads-help.yahoo-net.jp/s/article/H000044533" TargetMode="External"/><Relationship Id="rId5" Type="http://schemas.openxmlformats.org/officeDocument/2006/relationships/hyperlink" Target="https://ads-help.yahoo-net.jp/" TargetMode="External"/><Relationship Id="rId4" Type="http://schemas.openxmlformats.org/officeDocument/2006/relationships/hyperlink" Target="https://www.lycbiz.com/jp/terms-and-policies/yahoo/" TargetMode="External"/></Relationships>
</file>

<file path=ppt/slides/_rels/slide66.xml.rels><?xml version="1.0" encoding="UTF-8" standalone="yes"?>
<Relationships xmlns="http://schemas.openxmlformats.org/package/2006/relationships"><Relationship Id="rId3" Type="http://schemas.openxmlformats.org/officeDocument/2006/relationships/hyperlink" Target="https://ads-help.yahoo-net.jp/" TargetMode="External"/><Relationship Id="rId7" Type="http://schemas.openxmlformats.org/officeDocument/2006/relationships/hyperlink" Target="https://form-business.yahoo.co.jp/claris/enqueteForm?inquiry_type=guaranteed_review" TargetMode="External"/><Relationship Id="rId2" Type="http://schemas.openxmlformats.org/officeDocument/2006/relationships/image" Target="../media/image125.png"/><Relationship Id="rId1" Type="http://schemas.openxmlformats.org/officeDocument/2006/relationships/slideLayout" Target="../slideLayouts/slideLayout9.xml"/><Relationship Id="rId6" Type="http://schemas.openxmlformats.org/officeDocument/2006/relationships/hyperlink" Target="https://form-business.yahoo.co.jp/claris/enqueteForm?inquiry_type=placement_restrictions" TargetMode="External"/><Relationship Id="rId5" Type="http://schemas.openxmlformats.org/officeDocument/2006/relationships/hyperlink" Target="https://portal.yadui.business.yahoo.co.jp/agencyportal/30335704/" TargetMode="External"/><Relationship Id="rId4" Type="http://schemas.openxmlformats.org/officeDocument/2006/relationships/hyperlink" Target="https://portal.yadui.business.yahoo.co.jp/agencyportal/873315/" TargetMode="External"/></Relationships>
</file>

<file path=ppt/slides/_rels/slide6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13.xml"/><Relationship Id="rId1" Type="http://schemas.openxmlformats.org/officeDocument/2006/relationships/slideLayout" Target="../slideLayouts/slideLayout9.xml"/><Relationship Id="rId6" Type="http://schemas.openxmlformats.org/officeDocument/2006/relationships/image" Target="../media/image131.png"/><Relationship Id="rId5" Type="http://schemas.openxmlformats.org/officeDocument/2006/relationships/image" Target="../media/image130.png"/><Relationship Id="rId4" Type="http://schemas.openxmlformats.org/officeDocument/2006/relationships/image" Target="../media/image129.png"/></Relationships>
</file>

<file path=ppt/slides/_rels/slide69.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0.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28.png"/><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28.png"/><Relationship Id="rId1" Type="http://schemas.openxmlformats.org/officeDocument/2006/relationships/slideLayout" Target="../slideLayouts/slideLayout9.xml"/><Relationship Id="rId4" Type="http://schemas.openxmlformats.org/officeDocument/2006/relationships/image" Target="../media/image134.png"/></Relationships>
</file>

<file path=ppt/slides/_rels/slide72.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28.png"/><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image" Target="../media/image128.png"/><Relationship Id="rId1" Type="http://schemas.openxmlformats.org/officeDocument/2006/relationships/slideLayout" Target="../slideLayouts/slideLayout9.xml"/></Relationships>
</file>

<file path=ppt/slides/_rels/slide74.xml.rels><?xml version="1.0" encoding="UTF-8" standalone="yes"?>
<Relationships xmlns="http://schemas.openxmlformats.org/package/2006/relationships"><Relationship Id="rId3" Type="http://schemas.openxmlformats.org/officeDocument/2006/relationships/image" Target="../media/image137.emf"/><Relationship Id="rId2" Type="http://schemas.openxmlformats.org/officeDocument/2006/relationships/image" Target="../media/image128.png"/><Relationship Id="rId1" Type="http://schemas.openxmlformats.org/officeDocument/2006/relationships/slideLayout" Target="../slideLayouts/slideLayout9.xml"/><Relationship Id="rId4" Type="http://schemas.openxmlformats.org/officeDocument/2006/relationships/image" Target="../media/image138.emf"/></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テキスト プレースホルダー 6">
            <a:extLst>
              <a:ext uri="{FF2B5EF4-FFF2-40B4-BE49-F238E27FC236}">
                <a16:creationId xmlns:a16="http://schemas.microsoft.com/office/drawing/2014/main" id="{3D85EFA8-7C57-5851-ACF9-310414B31A82}"/>
              </a:ext>
            </a:extLst>
          </p:cNvPr>
          <p:cNvSpPr>
            <a:spLocks noGrp="1" noChangeArrowheads="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en-US" altLang="ja-JP" dirty="0">
                <a:latin typeface="+mn-ea"/>
                <a:ea typeface="+mn-ea"/>
              </a:rPr>
              <a:t>2026/01/21</a:t>
            </a:r>
          </a:p>
          <a:p>
            <a:pPr eaLnBrk="1" hangingPunct="1"/>
            <a:r>
              <a:rPr lang="ja-JP" altLang="en-US" dirty="0">
                <a:latin typeface="+mn-ea"/>
              </a:rPr>
              <a:t>更新日：</a:t>
            </a:r>
            <a:r>
              <a:rPr lang="en-US" altLang="ja-JP" dirty="0">
                <a:latin typeface="+mn-ea"/>
              </a:rPr>
              <a:t>2026/2/10</a:t>
            </a:r>
            <a:endParaRPr lang="ja-JP" altLang="en-US" dirty="0">
              <a:latin typeface="+mn-ea"/>
            </a:endParaRPr>
          </a:p>
          <a:p>
            <a:pPr eaLnBrk="1" hangingPunct="1"/>
            <a:endParaRPr lang="ja-JP" altLang="en-US" dirty="0">
              <a:latin typeface="+mn-ea"/>
            </a:endParaRPr>
          </a:p>
          <a:p>
            <a:pPr eaLnBrk="1" hangingPunct="1"/>
            <a:endParaRPr lang="ja-JP" altLang="en-US" dirty="0">
              <a:latin typeface="+mn-ea"/>
              <a:ea typeface="+mn-ea"/>
            </a:endParaRPr>
          </a:p>
        </p:txBody>
      </p:sp>
      <p:sp>
        <p:nvSpPr>
          <p:cNvPr id="5" name="テキスト プレースホルダー 4">
            <a:extLst>
              <a:ext uri="{FF2B5EF4-FFF2-40B4-BE49-F238E27FC236}">
                <a16:creationId xmlns:a16="http://schemas.microsoft.com/office/drawing/2014/main" id="{0D41D0C4-FC12-BADA-A46E-CF63583EEDC2}"/>
              </a:ext>
            </a:extLst>
          </p:cNvPr>
          <p:cNvSpPr>
            <a:spLocks noGrp="1" noChangeArrowheads="1"/>
          </p:cNvSpPr>
          <p:nvPr>
            <p:ph type="body" sz="quarter" idx="12"/>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lnSpc>
                <a:spcPct val="120000"/>
              </a:lnSpc>
            </a:pPr>
            <a:r>
              <a:rPr lang="en-US" altLang="ja-JP" dirty="0">
                <a:latin typeface="+mn-ea"/>
                <a:ea typeface="+mn-ea"/>
              </a:rPr>
              <a:t>LINE</a:t>
            </a:r>
            <a:r>
              <a:rPr lang="ja-JP" altLang="en-US" dirty="0">
                <a:latin typeface="+mn-ea"/>
                <a:ea typeface="+mn-ea"/>
              </a:rPr>
              <a:t>ヤフー株式会社</a:t>
            </a:r>
          </a:p>
        </p:txBody>
      </p:sp>
      <p:sp>
        <p:nvSpPr>
          <p:cNvPr id="10242" name="テキスト プレースホルダー 5">
            <a:extLst>
              <a:ext uri="{FF2B5EF4-FFF2-40B4-BE49-F238E27FC236}">
                <a16:creationId xmlns:a16="http://schemas.microsoft.com/office/drawing/2014/main" id="{9941C0A3-571E-8015-F1A7-BA7FD150852E}"/>
              </a:ext>
            </a:extLst>
          </p:cNvPr>
          <p:cNvSpPr>
            <a:spLocks noGrp="1" noChangeArrowheads="1"/>
          </p:cNvSpPr>
          <p:nvPr>
            <p:ph type="body" sz="quarter" idx="10"/>
          </p:nvPr>
        </p:nvSpPr>
        <p:spPr bwMode="auto">
          <a:xfrm>
            <a:off x="587375" y="2396354"/>
            <a:ext cx="11017250" cy="206529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ja-JP" dirty="0">
                <a:latin typeface="+mn-ea"/>
                <a:ea typeface="+mn-ea"/>
              </a:rPr>
              <a:t>Yahoo!</a:t>
            </a:r>
            <a:r>
              <a:rPr lang="ja-JP" altLang="en-US" dirty="0">
                <a:latin typeface="+mn-ea"/>
                <a:ea typeface="+mn-ea"/>
              </a:rPr>
              <a:t>ニュース タイアップ</a:t>
            </a:r>
            <a:br>
              <a:rPr lang="ja-JP" altLang="en-US" dirty="0">
                <a:latin typeface="+mn-ea"/>
                <a:ea typeface="+mn-ea"/>
              </a:rPr>
            </a:br>
            <a:r>
              <a:rPr lang="en-US" altLang="ja-JP" dirty="0">
                <a:latin typeface="+mn-ea"/>
                <a:ea typeface="+mn-ea"/>
              </a:rPr>
              <a:t>2026</a:t>
            </a:r>
            <a:r>
              <a:rPr lang="ja-JP" altLang="en-US" dirty="0">
                <a:latin typeface="+mn-ea"/>
                <a:ea typeface="+mn-ea"/>
              </a:rPr>
              <a:t>年</a:t>
            </a:r>
            <a:r>
              <a:rPr lang="en-US" altLang="ja-JP" dirty="0">
                <a:latin typeface="+mn-ea"/>
                <a:ea typeface="+mn-ea"/>
              </a:rPr>
              <a:t>4</a:t>
            </a:r>
            <a:r>
              <a:rPr lang="ja-JP" altLang="en-US" dirty="0">
                <a:latin typeface="+mn-ea"/>
                <a:ea typeface="+mn-ea"/>
              </a:rPr>
              <a:t>月～</a:t>
            </a:r>
            <a:r>
              <a:rPr lang="en-US" altLang="ja-JP" dirty="0">
                <a:latin typeface="+mn-ea"/>
                <a:ea typeface="+mn-ea"/>
              </a:rPr>
              <a:t>2026</a:t>
            </a:r>
            <a:r>
              <a:rPr lang="ja-JP" altLang="en-US" dirty="0">
                <a:latin typeface="+mn-ea"/>
                <a:ea typeface="+mn-ea"/>
              </a:rPr>
              <a:t>年</a:t>
            </a:r>
            <a:r>
              <a:rPr lang="en-US" altLang="ja-JP" dirty="0">
                <a:latin typeface="+mn-ea"/>
                <a:ea typeface="+mn-ea"/>
              </a:rPr>
              <a:t>9</a:t>
            </a:r>
            <a:r>
              <a:rPr lang="ja-JP" altLang="en-US" dirty="0">
                <a:latin typeface="+mn-ea"/>
                <a:ea typeface="+mn-ea"/>
              </a:rPr>
              <a:t>月　商品資料</a:t>
            </a:r>
          </a:p>
          <a:p>
            <a:pPr eaLnBrk="1" hangingPunct="1"/>
            <a:endParaRPr lang="ja-JP" altLang="en-US" dirty="0">
              <a:latin typeface="+mn-ea"/>
              <a:ea typeface="+mn-ea"/>
            </a:endParaRPr>
          </a:p>
        </p:txBody>
      </p:sp>
    </p:spTree>
    <p:extLst>
      <p:ext uri="{BB962C8B-B14F-4D97-AF65-F5344CB8AC3E}">
        <p14:creationId xmlns:p14="http://schemas.microsoft.com/office/powerpoint/2010/main" val="35633680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テキスト プレースホルダー 1">
            <a:extLst>
              <a:ext uri="{FF2B5EF4-FFF2-40B4-BE49-F238E27FC236}">
                <a16:creationId xmlns:a16="http://schemas.microsoft.com/office/drawing/2014/main" id="{655F820D-8955-2193-F1F1-FA3B2E6B6734}"/>
              </a:ext>
            </a:extLst>
          </p:cNvPr>
          <p:cNvSpPr txBox="1">
            <a:spLocks noGrp="1"/>
          </p:cNvSpPr>
          <p:nvPr>
            <p:ph type="body" sz="quarter" idx="10"/>
          </p:nvPr>
        </p:nvSpPr>
        <p:spPr>
          <a:xfrm>
            <a:off x="1887538" y="252413"/>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dirty="0">
                <a:solidFill>
                  <a:srgbClr val="000048"/>
                </a:solidFill>
              </a:rPr>
              <a:t>LINE</a:t>
            </a:r>
            <a:r>
              <a:rPr lang="ja-JP" altLang="en-US" dirty="0">
                <a:solidFill>
                  <a:srgbClr val="000048"/>
                </a:solidFill>
              </a:rPr>
              <a:t>ヤフー広告 ディスプレイ広告（予約型）</a:t>
            </a:r>
            <a:endParaRPr lang="en-US" altLang="ja-JP" dirty="0">
              <a:solidFill>
                <a:srgbClr val="000048"/>
              </a:solidFill>
            </a:endParaRPr>
          </a:p>
          <a:p>
            <a:r>
              <a:rPr lang="en-US" altLang="ja-JP" dirty="0">
                <a:solidFill>
                  <a:srgbClr val="000048"/>
                </a:solidFill>
              </a:rPr>
              <a:t>2026</a:t>
            </a:r>
            <a:r>
              <a:rPr lang="ja-JP" altLang="en-US" dirty="0">
                <a:solidFill>
                  <a:srgbClr val="000048"/>
                </a:solidFill>
              </a:rPr>
              <a:t>年</a:t>
            </a:r>
            <a:r>
              <a:rPr lang="en-US" altLang="ja-JP" dirty="0">
                <a:solidFill>
                  <a:srgbClr val="000048"/>
                </a:solidFill>
              </a:rPr>
              <a:t>4</a:t>
            </a:r>
            <a:r>
              <a:rPr lang="ja-JP" altLang="en-US" dirty="0">
                <a:solidFill>
                  <a:srgbClr val="000048"/>
                </a:solidFill>
              </a:rPr>
              <a:t>月</a:t>
            </a:r>
            <a:r>
              <a:rPr lang="en-US" altLang="ja-JP" dirty="0">
                <a:solidFill>
                  <a:srgbClr val="000048"/>
                </a:solidFill>
              </a:rPr>
              <a:t>1</a:t>
            </a:r>
            <a:r>
              <a:rPr lang="ja-JP" altLang="en-US" dirty="0">
                <a:solidFill>
                  <a:srgbClr val="000048"/>
                </a:solidFill>
              </a:rPr>
              <a:t>日掲載開始商品　変更点・お知らせサマリー</a:t>
            </a:r>
          </a:p>
        </p:txBody>
      </p:sp>
      <p:sp>
        <p:nvSpPr>
          <p:cNvPr id="16" name="正方形/長方形 15">
            <a:extLst>
              <a:ext uri="{FF2B5EF4-FFF2-40B4-BE49-F238E27FC236}">
                <a16:creationId xmlns:a16="http://schemas.microsoft.com/office/drawing/2014/main" id="{D3A5AEEF-F5CC-9474-A91B-77EF55BAF6BF}"/>
              </a:ext>
            </a:extLst>
          </p:cNvPr>
          <p:cNvSpPr/>
          <p:nvPr/>
        </p:nvSpPr>
        <p:spPr>
          <a:xfrm>
            <a:off x="555391" y="1570842"/>
            <a:ext cx="11175398" cy="4866053"/>
          </a:xfrm>
          <a:prstGeom prst="rect">
            <a:avLst/>
          </a:prstGeom>
          <a:solidFill>
            <a:srgbClr val="000048">
              <a:alpha val="9804"/>
            </a:srgbClr>
          </a:solidFill>
          <a:ln w="9525" cap="flat" cmpd="sng" algn="ctr">
            <a:noFill/>
            <a:prstDash val="solid"/>
          </a:ln>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a:t>
            </a:r>
            <a:r>
              <a:rPr kumimoji="1" lang="en-US" altLang="ja-JP"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2026</a:t>
            </a:r>
            <a:r>
              <a:rPr kumimoji="1" lang="ja-JP" altLang="en-US"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年</a:t>
            </a:r>
            <a:r>
              <a:rPr kumimoji="1" lang="en-US" altLang="ja-JP"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4</a:t>
            </a:r>
            <a:r>
              <a:rPr kumimoji="1" lang="ja-JP" altLang="en-US"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月</a:t>
            </a:r>
            <a:r>
              <a:rPr kumimoji="1" lang="en-US" altLang="ja-JP"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1</a:t>
            </a:r>
            <a:r>
              <a:rPr kumimoji="1" lang="ja-JP" altLang="en-US"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日以降適用の掲載制限カテゴリー追加</a:t>
            </a:r>
            <a:b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b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　適用の有無は各セールスシートをご確認ください。</a:t>
            </a: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　　・電子たばこ</a:t>
            </a: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　　・性的部位治療</a:t>
            </a: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　　・性を連想させるクリエイティブ（デジタルエンターテインメント）</a:t>
            </a: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・制作費申し込みフォームの変更</a:t>
            </a:r>
            <a:endParaRPr kumimoji="1" lang="en-US" altLang="ja-JP"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　トップページカスタマイズ広告、タイアップ広告、一部特集など広告管理ツールを通さない商品の</a:t>
            </a: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　お申し込み先が「</a:t>
            </a: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LINE Biz Process Manager</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a:t>
            </a: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LBPM</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）」へ変更になります。</a:t>
            </a: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　</a:t>
            </a: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　</a:t>
            </a: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2025</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年</a:t>
            </a: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12/17</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（水）リリースの</a:t>
            </a: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LINE Talk Head View Premium</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が変更対象の第一弾です。</a:t>
            </a: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　</a:t>
            </a: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LBPM</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のリリースが</a:t>
            </a: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2026</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年</a:t>
            </a: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2</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月下旬のため、制作費の申し込み開始は後日ご案内いたします。</a:t>
            </a:r>
            <a:endParaRPr kumimoji="1" lang="en-US" altLang="ja-JP"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endParaRPr>
          </a:p>
        </p:txBody>
      </p:sp>
      <p:sp>
        <p:nvSpPr>
          <p:cNvPr id="2" name="1 つの角を丸めた四角形 22">
            <a:extLst>
              <a:ext uri="{FF2B5EF4-FFF2-40B4-BE49-F238E27FC236}">
                <a16:creationId xmlns:a16="http://schemas.microsoft.com/office/drawing/2014/main" id="{37EBAAAA-9464-8D21-6BAB-8F2F76A2DA11}"/>
              </a:ext>
            </a:extLst>
          </p:cNvPr>
          <p:cNvSpPr/>
          <p:nvPr/>
        </p:nvSpPr>
        <p:spPr>
          <a:xfrm>
            <a:off x="555391" y="989945"/>
            <a:ext cx="8321471" cy="580897"/>
          </a:xfrm>
          <a:prstGeom prst="round1Rect">
            <a:avLst/>
          </a:prstGeom>
          <a:solidFill>
            <a:srgbClr val="02004A"/>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a:ea typeface="Meiryo"/>
                <a:cs typeface="+mn-cs"/>
              </a:rPr>
              <a:t>2</a:t>
            </a:r>
            <a:r>
              <a:rPr kumimoji="1" lang="ja-JP" altLang="en-US" sz="1800" b="1" i="0" u="none" strike="noStrike" kern="1200" cap="none" spc="0" normalizeH="0" baseline="0" noProof="0" dirty="0">
                <a:ln>
                  <a:noFill/>
                </a:ln>
                <a:solidFill>
                  <a:srgbClr val="FFFFFF"/>
                </a:solidFill>
                <a:effectLst/>
                <a:uLnTx/>
                <a:uFillTx/>
                <a:latin typeface="Meiryo"/>
                <a:ea typeface="Meiryo"/>
                <a:cs typeface="+mn-cs"/>
              </a:rPr>
              <a:t>．予約型商品全体にかかわる変更</a:t>
            </a:r>
          </a:p>
        </p:txBody>
      </p:sp>
      <p:graphicFrame>
        <p:nvGraphicFramePr>
          <p:cNvPr id="5" name="表 4">
            <a:extLst>
              <a:ext uri="{FF2B5EF4-FFF2-40B4-BE49-F238E27FC236}">
                <a16:creationId xmlns:a16="http://schemas.microsoft.com/office/drawing/2014/main" id="{E5407409-C280-9349-7C6D-F6223389DAFE}"/>
              </a:ext>
            </a:extLst>
          </p:cNvPr>
          <p:cNvGraphicFramePr>
            <a:graphicFrameLocks noGrp="1"/>
          </p:cNvGraphicFramePr>
          <p:nvPr/>
        </p:nvGraphicFramePr>
        <p:xfrm>
          <a:off x="1090652" y="5292101"/>
          <a:ext cx="10010694" cy="961843"/>
        </p:xfrm>
        <a:graphic>
          <a:graphicData uri="http://schemas.openxmlformats.org/drawingml/2006/table">
            <a:tbl>
              <a:tblPr bandRow="1"/>
              <a:tblGrid>
                <a:gridCol w="2879218">
                  <a:extLst>
                    <a:ext uri="{9D8B030D-6E8A-4147-A177-3AD203B41FA5}">
                      <a16:colId xmlns:a16="http://schemas.microsoft.com/office/drawing/2014/main" val="3236551118"/>
                    </a:ext>
                  </a:extLst>
                </a:gridCol>
                <a:gridCol w="3537835">
                  <a:extLst>
                    <a:ext uri="{9D8B030D-6E8A-4147-A177-3AD203B41FA5}">
                      <a16:colId xmlns:a16="http://schemas.microsoft.com/office/drawing/2014/main" val="3901351372"/>
                    </a:ext>
                  </a:extLst>
                </a:gridCol>
                <a:gridCol w="3593641">
                  <a:extLst>
                    <a:ext uri="{9D8B030D-6E8A-4147-A177-3AD203B41FA5}">
                      <a16:colId xmlns:a16="http://schemas.microsoft.com/office/drawing/2014/main" val="3475477789"/>
                    </a:ext>
                  </a:extLst>
                </a:gridCol>
              </a:tblGrid>
              <a:tr h="504899">
                <a:tc rowSpan="2">
                  <a:txBody>
                    <a:bodyPr/>
                    <a:lstStyle/>
                    <a:p>
                      <a:pPr algn="ctr"/>
                      <a:r>
                        <a:rPr kumimoji="1" lang="ja-JP" altLang="en-US" sz="1400" b="1" i="0">
                          <a:solidFill>
                            <a:schemeClr val="bg1"/>
                          </a:solidFill>
                          <a:latin typeface="Meiryo" panose="020B0604030504040204" pitchFamily="34" charset="-128"/>
                          <a:ea typeface="Meiryo" panose="020B0604030504040204" pitchFamily="34" charset="-128"/>
                        </a:rPr>
                        <a:t>申し込みツール</a:t>
                      </a:r>
                    </a:p>
                  </a:txBody>
                  <a:tcPr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p>
                      <a:pPr algn="ctr"/>
                      <a:r>
                        <a:rPr kumimoji="1" lang="ja-JP" altLang="en-US" sz="1400" b="1" i="0">
                          <a:solidFill>
                            <a:schemeClr val="bg1"/>
                          </a:solidFill>
                          <a:latin typeface="Meiryo"/>
                          <a:ea typeface="Meiryo"/>
                        </a:rPr>
                        <a:t>現在</a:t>
                      </a:r>
                      <a:endParaRPr kumimoji="1" lang="en-US" altLang="ja-JP" sz="1400" b="1" i="0">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a:solidFill>
                            <a:schemeClr val="bg1"/>
                          </a:solidFill>
                          <a:latin typeface="Meiryo"/>
                          <a:ea typeface="Meiryo"/>
                        </a:rPr>
                        <a:t>2</a:t>
                      </a:r>
                      <a:r>
                        <a:rPr kumimoji="1" lang="ja-JP" altLang="en-US" sz="1400" b="1" i="0">
                          <a:solidFill>
                            <a:schemeClr val="bg1"/>
                          </a:solidFill>
                          <a:latin typeface="Meiryo"/>
                          <a:ea typeface="Meiryo"/>
                        </a:rPr>
                        <a:t>月下旬以降</a:t>
                      </a:r>
                      <a:endParaRPr kumimoji="1" lang="en-US" altLang="ja-JP" sz="1400" b="1" i="0" err="1">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558123072"/>
                  </a:ext>
                </a:extLst>
              </a:tr>
              <a:tr h="456944">
                <a:tc vMerge="1">
                  <a:txBody>
                    <a:bodyPr/>
                    <a:lstStyle/>
                    <a:p>
                      <a:pPr algn="ctr" fontAlgn="t">
                        <a:buNone/>
                      </a:pPr>
                      <a:endParaRPr lang="en-US" sz="1200">
                        <a:solidFill>
                          <a:schemeClr val="bg1"/>
                        </a:solidFill>
                        <a:effectLst/>
                        <a:latin typeface="メイリオ" panose="020B0604030504040204" pitchFamily="50" charset="-128"/>
                        <a:ea typeface="メイリオ" panose="020B0604030504040204" pitchFamily="50" charset="-128"/>
                      </a:endParaRP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ja-JP" altLang="en-US" sz="1200">
                          <a:solidFill>
                            <a:schemeClr val="tx1">
                              <a:lumMod val="95000"/>
                              <a:lumOff val="5000"/>
                            </a:schemeClr>
                          </a:solidFill>
                          <a:latin typeface="メイリオ" panose="020B0604030504040204" pitchFamily="50" charset="-128"/>
                          <a:ea typeface="メイリオ" panose="020B0604030504040204" pitchFamily="50" charset="-128"/>
                        </a:rPr>
                        <a:t>お申込みフォーム</a:t>
                      </a:r>
                      <a:endParaRPr lang="en-US" altLang="ja-JP" sz="1200">
                        <a:solidFill>
                          <a:schemeClr val="tx1">
                            <a:lumMod val="95000"/>
                            <a:lumOff val="5000"/>
                          </a:schemeClr>
                        </a:solidFill>
                        <a:latin typeface="メイリオ" panose="020B0604030504040204" pitchFamily="50" charset="-128"/>
                        <a:ea typeface="メイリオ" panose="020B0604030504040204" pitchFamily="50" charset="-128"/>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marL="0" algn="ctr" defTabSz="914400" rtl="0" eaLnBrk="1" latinLnBrk="0" hangingPunct="1">
                        <a:buNone/>
                      </a:pPr>
                      <a:r>
                        <a:rPr kumimoji="1" lang="en-US" altLang="ja-JP" sz="1200" b="1" kern="1200">
                          <a:solidFill>
                            <a:srgbClr val="002AFF"/>
                          </a:solidFill>
                          <a:effectLst/>
                          <a:latin typeface="メイリオ" panose="020B0604030504040204" pitchFamily="50" charset="-128"/>
                          <a:ea typeface="+mn-ea"/>
                          <a:cs typeface="+mn-cs"/>
                        </a:rPr>
                        <a:t>LINE Biz Process Manager</a:t>
                      </a:r>
                      <a:r>
                        <a:rPr kumimoji="1" lang="ja-JP" altLang="en-US" sz="1200" b="1" kern="1200">
                          <a:solidFill>
                            <a:srgbClr val="002AFF"/>
                          </a:solidFill>
                          <a:effectLst/>
                          <a:latin typeface="メイリオ" panose="020B0604030504040204" pitchFamily="50" charset="-128"/>
                          <a:ea typeface="+mn-ea"/>
                          <a:cs typeface="+mn-cs"/>
                        </a:rPr>
                        <a:t>（</a:t>
                      </a:r>
                      <a:r>
                        <a:rPr kumimoji="1" lang="en-US" altLang="ja-JP" sz="1200" b="1" kern="1200">
                          <a:solidFill>
                            <a:srgbClr val="002AFF"/>
                          </a:solidFill>
                          <a:effectLst/>
                          <a:latin typeface="メイリオ" panose="020B0604030504040204" pitchFamily="50" charset="-128"/>
                          <a:ea typeface="+mn-ea"/>
                          <a:cs typeface="+mn-cs"/>
                        </a:rPr>
                        <a:t>LBPM</a:t>
                      </a:r>
                      <a:r>
                        <a:rPr kumimoji="1" lang="ja-JP" altLang="en-US" sz="1200" b="1" kern="1200">
                          <a:solidFill>
                            <a:srgbClr val="002AFF"/>
                          </a:solidFill>
                          <a:effectLst/>
                          <a:latin typeface="メイリオ" panose="020B0604030504040204" pitchFamily="50" charset="-128"/>
                          <a:ea typeface="+mn-ea"/>
                          <a:cs typeface="+mn-cs"/>
                        </a:rPr>
                        <a:t>）</a:t>
                      </a:r>
                      <a:endParaRPr kumimoji="1" lang="en-US" altLang="ja-JP" sz="1200" b="1" kern="1200">
                        <a:solidFill>
                          <a:srgbClr val="002AFF"/>
                        </a:solidFill>
                        <a:effectLst/>
                        <a:latin typeface="メイリオ" panose="020B0604030504040204" pitchFamily="50" charset="-128"/>
                        <a:ea typeface="+mn-ea"/>
                        <a:cs typeface="+mn-cs"/>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545321733"/>
                  </a:ext>
                </a:extLst>
              </a:tr>
            </a:tbl>
          </a:graphicData>
        </a:graphic>
      </p:graphicFrame>
    </p:spTree>
    <p:extLst>
      <p:ext uri="{BB962C8B-B14F-4D97-AF65-F5344CB8AC3E}">
        <p14:creationId xmlns:p14="http://schemas.microsoft.com/office/powerpoint/2010/main" val="18811982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プレースホルダー 1">
            <a:extLst>
              <a:ext uri="{FF2B5EF4-FFF2-40B4-BE49-F238E27FC236}">
                <a16:creationId xmlns:a16="http://schemas.microsoft.com/office/drawing/2014/main" id="{AD781D08-A4EE-3ACE-CB5F-46476934B2FB}"/>
              </a:ext>
            </a:extLst>
          </p:cNvPr>
          <p:cNvSpPr txBox="1">
            <a:spLocks noGrp="1"/>
          </p:cNvSpPr>
          <p:nvPr>
            <p:ph type="body" sz="quarter" idx="10"/>
          </p:nvPr>
        </p:nvSpPr>
        <p:spPr>
          <a:xfrm>
            <a:off x="1887538" y="252413"/>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dirty="0">
                <a:solidFill>
                  <a:srgbClr val="000048"/>
                </a:solidFill>
              </a:rPr>
              <a:t>LINE</a:t>
            </a:r>
            <a:r>
              <a:rPr lang="ja-JP" altLang="en-US" dirty="0">
                <a:solidFill>
                  <a:srgbClr val="000048"/>
                </a:solidFill>
              </a:rPr>
              <a:t>ヤフー広告 ディスプレイ広告（予約型）</a:t>
            </a:r>
            <a:endParaRPr lang="en-US" altLang="ja-JP" dirty="0">
              <a:solidFill>
                <a:srgbClr val="000048"/>
              </a:solidFill>
            </a:endParaRPr>
          </a:p>
          <a:p>
            <a:r>
              <a:rPr lang="en-US" altLang="ja-JP" dirty="0">
                <a:solidFill>
                  <a:srgbClr val="000048"/>
                </a:solidFill>
              </a:rPr>
              <a:t>2026</a:t>
            </a:r>
            <a:r>
              <a:rPr lang="ja-JP" altLang="en-US" dirty="0">
                <a:solidFill>
                  <a:srgbClr val="000048"/>
                </a:solidFill>
              </a:rPr>
              <a:t>年</a:t>
            </a:r>
            <a:r>
              <a:rPr lang="en-US" altLang="ja-JP" dirty="0">
                <a:solidFill>
                  <a:srgbClr val="000048"/>
                </a:solidFill>
              </a:rPr>
              <a:t>4</a:t>
            </a:r>
            <a:r>
              <a:rPr lang="ja-JP" altLang="en-US" dirty="0">
                <a:solidFill>
                  <a:srgbClr val="000048"/>
                </a:solidFill>
              </a:rPr>
              <a:t>月</a:t>
            </a:r>
            <a:r>
              <a:rPr lang="en-US" altLang="ja-JP" dirty="0">
                <a:solidFill>
                  <a:srgbClr val="000048"/>
                </a:solidFill>
              </a:rPr>
              <a:t>1</a:t>
            </a:r>
            <a:r>
              <a:rPr lang="ja-JP" altLang="en-US" dirty="0">
                <a:solidFill>
                  <a:srgbClr val="000048"/>
                </a:solidFill>
              </a:rPr>
              <a:t>日掲載開始商品　変更点・お知らせサマリー</a:t>
            </a:r>
          </a:p>
        </p:txBody>
      </p:sp>
      <p:sp>
        <p:nvSpPr>
          <p:cNvPr id="2" name="正方形/長方形 1">
            <a:extLst>
              <a:ext uri="{FF2B5EF4-FFF2-40B4-BE49-F238E27FC236}">
                <a16:creationId xmlns:a16="http://schemas.microsoft.com/office/drawing/2014/main" id="{C250B637-652A-62DD-55C7-46CF9EF7C797}"/>
              </a:ext>
            </a:extLst>
          </p:cNvPr>
          <p:cNvSpPr/>
          <p:nvPr/>
        </p:nvSpPr>
        <p:spPr>
          <a:xfrm>
            <a:off x="555391" y="1570842"/>
            <a:ext cx="11175398" cy="4866053"/>
          </a:xfrm>
          <a:prstGeom prst="rect">
            <a:avLst/>
          </a:prstGeom>
          <a:solidFill>
            <a:srgbClr val="000048">
              <a:alpha val="9804"/>
            </a:srgbClr>
          </a:solidFill>
          <a:ln w="9525" cap="flat" cmpd="sng" algn="ctr">
            <a:noFill/>
            <a:prstDash val="solid"/>
          </a:ln>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endParaRPr lang="en-US" altLang="ja-JP" sz="1600" dirty="0">
              <a:solidFill>
                <a:srgbClr val="0D0D0D"/>
              </a:solidFill>
              <a:latin typeface="メイリオ" panose="020B0604030504040204" pitchFamily="50" charset="-128"/>
              <a:ea typeface="メイリオ" panose="020B0604030504040204" pitchFamily="50" charset="-128"/>
            </a:endParaRPr>
          </a:p>
          <a:p>
            <a:r>
              <a:rPr lang="ja-JP" altLang="en-US" sz="1600" b="1" dirty="0">
                <a:solidFill>
                  <a:srgbClr val="0D0D0D"/>
                </a:solidFill>
                <a:latin typeface="メイリオ" panose="020B0604030504040204" pitchFamily="50" charset="-128"/>
              </a:rPr>
              <a:t>・共通免責事項のヘルプ記載</a:t>
            </a:r>
            <a:endParaRPr lang="en-US" altLang="ja-JP" sz="1600" b="1" dirty="0">
              <a:solidFill>
                <a:srgbClr val="0D0D0D"/>
              </a:solidFill>
              <a:latin typeface="メイリオ" panose="020B0604030504040204" pitchFamily="50" charset="-128"/>
            </a:endParaRPr>
          </a:p>
          <a:p>
            <a:r>
              <a:rPr lang="ja-JP" altLang="en-US" sz="1600" dirty="0">
                <a:solidFill>
                  <a:srgbClr val="0D0D0D"/>
                </a:solidFill>
                <a:latin typeface="メイリオ" panose="020B0604030504040204" pitchFamily="50" charset="-128"/>
                <a:ea typeface="メイリオ" panose="020B0604030504040204" pitchFamily="50" charset="-128"/>
              </a:rPr>
              <a:t>　これまでセールスシートの巻末に「予約型共通免責事項・注意事項」を掲載していましたが、</a:t>
            </a:r>
            <a:endParaRPr lang="en-US" altLang="ja-JP" sz="1600" dirty="0">
              <a:solidFill>
                <a:srgbClr val="0D0D0D"/>
              </a:solidFill>
              <a:latin typeface="メイリオ" panose="020B0604030504040204" pitchFamily="50" charset="-128"/>
              <a:ea typeface="メイリオ" panose="020B0604030504040204" pitchFamily="50" charset="-128"/>
            </a:endParaRPr>
          </a:p>
          <a:p>
            <a:r>
              <a:rPr lang="ja-JP" altLang="en-US" sz="1600" dirty="0">
                <a:solidFill>
                  <a:srgbClr val="0D0D0D"/>
                </a:solidFill>
                <a:latin typeface="メイリオ" panose="020B0604030504040204" pitchFamily="50" charset="-128"/>
                <a:ea typeface="メイリオ" panose="020B0604030504040204" pitchFamily="50" charset="-128"/>
              </a:rPr>
              <a:t>　その内容を</a:t>
            </a:r>
            <a:r>
              <a:rPr lang="en-US" altLang="ja-JP" sz="1600" dirty="0">
                <a:solidFill>
                  <a:srgbClr val="0D0D0D"/>
                </a:solidFill>
                <a:latin typeface="メイリオ" panose="020B0604030504040204" pitchFamily="50" charset="-128"/>
                <a:ea typeface="メイリオ" panose="020B0604030504040204" pitchFamily="50" charset="-128"/>
              </a:rPr>
              <a:t>Yahoo!</a:t>
            </a:r>
            <a:r>
              <a:rPr lang="ja-JP" altLang="en-US" sz="1600" dirty="0">
                <a:solidFill>
                  <a:srgbClr val="0D0D0D"/>
                </a:solidFill>
                <a:latin typeface="メイリオ" panose="020B0604030504040204" pitchFamily="50" charset="-128"/>
                <a:ea typeface="メイリオ" panose="020B0604030504040204" pitchFamily="50" charset="-128"/>
              </a:rPr>
              <a:t>広告ヘルプへ移管しました。</a:t>
            </a:r>
          </a:p>
          <a:p>
            <a:endParaRPr lang="ja-JP" altLang="en-US" sz="1600" dirty="0">
              <a:solidFill>
                <a:srgbClr val="0D0D0D"/>
              </a:solidFill>
              <a:latin typeface="メイリオ" panose="020B0604030504040204" pitchFamily="50" charset="-128"/>
              <a:ea typeface="メイリオ" panose="020B0604030504040204" pitchFamily="50" charset="-128"/>
            </a:endParaRPr>
          </a:p>
          <a:p>
            <a:r>
              <a:rPr lang="ja-JP" altLang="en-US" sz="1600" dirty="0">
                <a:solidFill>
                  <a:srgbClr val="0D0D0D"/>
                </a:solidFill>
                <a:latin typeface="メイリオ" panose="020B0604030504040204" pitchFamily="50" charset="-128"/>
                <a:ea typeface="メイリオ" panose="020B0604030504040204" pitchFamily="50" charset="-128"/>
              </a:rPr>
              <a:t>　</a:t>
            </a:r>
            <a:r>
              <a:rPr lang="en-US" altLang="ja-JP" sz="1600" dirty="0">
                <a:solidFill>
                  <a:srgbClr val="0D0D0D"/>
                </a:solidFill>
                <a:latin typeface="メイリオ" panose="020B0604030504040204" pitchFamily="50" charset="-128"/>
                <a:ea typeface="メイリオ" panose="020B0604030504040204" pitchFamily="50" charset="-128"/>
              </a:rPr>
              <a:t>Yahoo!</a:t>
            </a:r>
            <a:r>
              <a:rPr lang="ja-JP" altLang="en-US" sz="1600" dirty="0">
                <a:solidFill>
                  <a:srgbClr val="0D0D0D"/>
                </a:solidFill>
                <a:latin typeface="メイリオ" panose="020B0604030504040204" pitchFamily="50" charset="-128"/>
                <a:ea typeface="メイリオ" panose="020B0604030504040204" pitchFamily="50" charset="-128"/>
              </a:rPr>
              <a:t>広告ヘルプ「ディスプレイ広告（予約型）について」：</a:t>
            </a:r>
            <a:br>
              <a:rPr lang="en-US" altLang="ja-JP" sz="1600" dirty="0">
                <a:solidFill>
                  <a:srgbClr val="0D0D0D"/>
                </a:solidFill>
                <a:latin typeface="メイリオ" panose="020B0604030504040204" pitchFamily="50" charset="-128"/>
                <a:ea typeface="メイリオ" panose="020B0604030504040204" pitchFamily="50" charset="-128"/>
              </a:rPr>
            </a:br>
            <a:r>
              <a:rPr lang="ja-JP" altLang="en-US" sz="1600" dirty="0">
                <a:solidFill>
                  <a:srgbClr val="0D0D0D"/>
                </a:solidFill>
                <a:latin typeface="メイリオ" panose="020B0604030504040204" pitchFamily="50" charset="-128"/>
                <a:ea typeface="メイリオ" panose="020B0604030504040204" pitchFamily="50" charset="-128"/>
              </a:rPr>
              <a:t>　</a:t>
            </a:r>
            <a:r>
              <a:rPr lang="en-US" altLang="ja-JP" sz="1600" dirty="0">
                <a:solidFill>
                  <a:srgbClr val="0D0D0D"/>
                </a:solidFill>
                <a:latin typeface="メイリオ" panose="020B0604030504040204" pitchFamily="50" charset="-128"/>
                <a:ea typeface="メイリオ" panose="020B0604030504040204" pitchFamily="50" charset="-128"/>
                <a:hlinkClick r:id="rId2"/>
              </a:rPr>
              <a:t>https://ads-help.yahoo-net.jp/s/article/H000044533</a:t>
            </a:r>
            <a:endParaRPr lang="en-US" altLang="ja-JP" sz="1600" dirty="0">
              <a:solidFill>
                <a:srgbClr val="0D0D0D"/>
              </a:solidFill>
              <a:latin typeface="メイリオ" panose="020B0604030504040204" pitchFamily="50" charset="-128"/>
              <a:ea typeface="メイリオ" panose="020B0604030504040204" pitchFamily="50" charset="-128"/>
            </a:endParaRPr>
          </a:p>
          <a:p>
            <a:endParaRPr lang="en-US" altLang="ja-JP" sz="1600" dirty="0">
              <a:solidFill>
                <a:srgbClr val="0D0D0D"/>
              </a:solidFill>
              <a:latin typeface="メイリオ" panose="020B0604030504040204" pitchFamily="50" charset="-128"/>
              <a:ea typeface="メイリオ" panose="020B0604030504040204" pitchFamily="50" charset="-128"/>
            </a:endParaRPr>
          </a:p>
          <a:p>
            <a:endParaRPr lang="en-US" altLang="ja-JP" sz="1600" dirty="0">
              <a:solidFill>
                <a:srgbClr val="0D0D0D"/>
              </a:solidFill>
              <a:latin typeface="メイリオ" panose="020B0604030504040204" pitchFamily="50" charset="-128"/>
              <a:ea typeface="メイリオ" panose="020B0604030504040204" pitchFamily="50" charset="-128"/>
            </a:endParaRPr>
          </a:p>
          <a:p>
            <a:r>
              <a:rPr lang="ja-JP" altLang="en-US" sz="1600" b="1" dirty="0">
                <a:solidFill>
                  <a:srgbClr val="0D0D0D"/>
                </a:solidFill>
                <a:latin typeface="メイリオ" panose="020B0604030504040204" pitchFamily="50" charset="-128"/>
                <a:ea typeface="メイリオ" panose="020B0604030504040204" pitchFamily="50" charset="-128"/>
              </a:rPr>
              <a:t>・セールスシートの掲載場所</a:t>
            </a:r>
            <a:endParaRPr lang="en-US" altLang="ja-JP" sz="1600" b="1" dirty="0">
              <a:solidFill>
                <a:srgbClr val="0D0D0D"/>
              </a:solidFill>
              <a:latin typeface="メイリオ" panose="020B0604030504040204" pitchFamily="50" charset="-128"/>
              <a:ea typeface="メイリオ" panose="020B0604030504040204" pitchFamily="50" charset="-128"/>
            </a:endParaRPr>
          </a:p>
          <a:p>
            <a:r>
              <a:rPr lang="ja-JP" altLang="en-US" sz="1600" dirty="0">
                <a:solidFill>
                  <a:srgbClr val="0D0D0D"/>
                </a:solidFill>
                <a:latin typeface="メイリオ" panose="020B0604030504040204" pitchFamily="50" charset="-128"/>
                <a:ea typeface="メイリオ" panose="020B0604030504040204" pitchFamily="50" charset="-128"/>
              </a:rPr>
              <a:t>　これまでエージェンシーポータルにのみ掲載していた予約型のセールスシートを、</a:t>
            </a:r>
            <a:endParaRPr lang="en-US" altLang="ja-JP" sz="1600" dirty="0">
              <a:solidFill>
                <a:srgbClr val="0D0D0D"/>
              </a:solidFill>
              <a:latin typeface="メイリオ" panose="020B0604030504040204" pitchFamily="50" charset="-128"/>
              <a:ea typeface="メイリオ" panose="020B0604030504040204" pitchFamily="50" charset="-128"/>
            </a:endParaRPr>
          </a:p>
          <a:p>
            <a:r>
              <a:rPr lang="ja-JP" altLang="en-US" sz="1600" dirty="0">
                <a:solidFill>
                  <a:srgbClr val="0D0D0D"/>
                </a:solidFill>
                <a:latin typeface="メイリオ" panose="020B0604030504040204" pitchFamily="50" charset="-128"/>
                <a:ea typeface="メイリオ" panose="020B0604030504040204" pitchFamily="50" charset="-128"/>
              </a:rPr>
              <a:t>　</a:t>
            </a:r>
            <a:r>
              <a:rPr lang="en-US" altLang="ja-JP" sz="1600" dirty="0">
                <a:solidFill>
                  <a:srgbClr val="0D0D0D"/>
                </a:solidFill>
                <a:latin typeface="メイリオ" panose="020B0604030504040204" pitchFamily="50" charset="-128"/>
                <a:ea typeface="メイリオ" panose="020B0604030504040204" pitchFamily="50" charset="-128"/>
              </a:rPr>
              <a:t>LINE</a:t>
            </a:r>
            <a:r>
              <a:rPr lang="ja-JP" altLang="en-US" sz="1600" dirty="0">
                <a:solidFill>
                  <a:srgbClr val="0D0D0D"/>
                </a:solidFill>
                <a:latin typeface="メイリオ" panose="020B0604030504040204" pitchFamily="50" charset="-128"/>
                <a:ea typeface="メイリオ" panose="020B0604030504040204" pitchFamily="50" charset="-128"/>
              </a:rPr>
              <a:t>ヤフー </a:t>
            </a:r>
            <a:r>
              <a:rPr lang="en-US" altLang="ja-JP" sz="1600" dirty="0">
                <a:solidFill>
                  <a:srgbClr val="0D0D0D"/>
                </a:solidFill>
                <a:latin typeface="メイリオ" panose="020B0604030504040204" pitchFamily="50" charset="-128"/>
                <a:ea typeface="メイリオ" panose="020B0604030504040204" pitchFamily="50" charset="-128"/>
              </a:rPr>
              <a:t>for Business</a:t>
            </a:r>
            <a:r>
              <a:rPr lang="ja-JP" altLang="en-US" sz="1600" dirty="0">
                <a:solidFill>
                  <a:srgbClr val="0D0D0D"/>
                </a:solidFill>
                <a:latin typeface="メイリオ" panose="020B0604030504040204" pitchFamily="50" charset="-128"/>
                <a:ea typeface="メイリオ" panose="020B0604030504040204" pitchFamily="50" charset="-128"/>
              </a:rPr>
              <a:t>にも掲載することになりました。</a:t>
            </a:r>
            <a:endParaRPr lang="en-US" altLang="ja-JP" sz="1600" dirty="0">
              <a:solidFill>
                <a:srgbClr val="0D0D0D"/>
              </a:solidFill>
              <a:latin typeface="メイリオ" panose="020B0604030504040204" pitchFamily="50" charset="-128"/>
              <a:ea typeface="メイリオ" panose="020B0604030504040204" pitchFamily="50" charset="-128"/>
            </a:endParaRPr>
          </a:p>
          <a:p>
            <a:endParaRPr lang="en-US" altLang="ja-JP" sz="1600" dirty="0">
              <a:solidFill>
                <a:srgbClr val="0D0D0D"/>
              </a:solidFill>
              <a:latin typeface="メイリオ" panose="020B0604030504040204" pitchFamily="50" charset="-128"/>
              <a:ea typeface="メイリオ" panose="020B0604030504040204" pitchFamily="50" charset="-128"/>
            </a:endParaRPr>
          </a:p>
          <a:p>
            <a:endParaRPr lang="en-US" altLang="ja-JP" sz="1600" b="1" dirty="0">
              <a:solidFill>
                <a:srgbClr val="0D0D0D"/>
              </a:solidFill>
              <a:latin typeface="メイリオ" panose="020B0604030504040204" pitchFamily="50" charset="-128"/>
            </a:endParaRPr>
          </a:p>
          <a:p>
            <a:endParaRPr lang="en-US" altLang="ja-JP" sz="1600" b="1" dirty="0">
              <a:solidFill>
                <a:srgbClr val="0D0D0D"/>
              </a:solidFill>
              <a:latin typeface="メイリオ" panose="020B0604030504040204" pitchFamily="50" charset="-128"/>
            </a:endParaRPr>
          </a:p>
          <a:p>
            <a:endParaRPr lang="en-US" altLang="ja-JP" sz="1600" b="1" dirty="0">
              <a:solidFill>
                <a:srgbClr val="0D0D0D"/>
              </a:solidFill>
              <a:latin typeface="メイリオ" panose="020B0604030504040204" pitchFamily="50" charset="-128"/>
            </a:endParaRPr>
          </a:p>
          <a:p>
            <a:endParaRPr lang="en-US" altLang="ja-JP" sz="1600" b="1" dirty="0">
              <a:solidFill>
                <a:srgbClr val="0D0D0D"/>
              </a:solidFill>
              <a:latin typeface="メイリオ" panose="020B0604030504040204" pitchFamily="50" charset="-128"/>
            </a:endParaRPr>
          </a:p>
          <a:p>
            <a:endParaRPr lang="en-US" altLang="ja-JP" sz="1600" dirty="0">
              <a:solidFill>
                <a:srgbClr val="0D0D0D"/>
              </a:solidFill>
              <a:latin typeface="メイリオ" panose="020B0604030504040204" pitchFamily="50" charset="-128"/>
            </a:endParaRPr>
          </a:p>
        </p:txBody>
      </p:sp>
      <p:sp>
        <p:nvSpPr>
          <p:cNvPr id="3" name="1 つの角を丸めた四角形 22">
            <a:extLst>
              <a:ext uri="{FF2B5EF4-FFF2-40B4-BE49-F238E27FC236}">
                <a16:creationId xmlns:a16="http://schemas.microsoft.com/office/drawing/2014/main" id="{5A39C6C2-D285-76DF-8458-BA8003E9266C}"/>
              </a:ext>
            </a:extLst>
          </p:cNvPr>
          <p:cNvSpPr/>
          <p:nvPr/>
        </p:nvSpPr>
        <p:spPr>
          <a:xfrm>
            <a:off x="555391" y="989945"/>
            <a:ext cx="8321471" cy="580897"/>
          </a:xfrm>
          <a:prstGeom prst="round1Rect">
            <a:avLst/>
          </a:prstGeom>
          <a:solidFill>
            <a:srgbClr val="02004A"/>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r>
              <a:rPr lang="en-US" altLang="ja-JP" b="1">
                <a:latin typeface="Meiryo"/>
                <a:ea typeface="Meiryo"/>
              </a:rPr>
              <a:t>3</a:t>
            </a:r>
            <a:r>
              <a:rPr lang="ja-JP" altLang="en-US" b="1">
                <a:latin typeface="Meiryo"/>
                <a:ea typeface="Meiryo"/>
              </a:rPr>
              <a:t>．ドキュメント関連</a:t>
            </a:r>
          </a:p>
        </p:txBody>
      </p:sp>
      <p:graphicFrame>
        <p:nvGraphicFramePr>
          <p:cNvPr id="6" name="表 5">
            <a:extLst>
              <a:ext uri="{FF2B5EF4-FFF2-40B4-BE49-F238E27FC236}">
                <a16:creationId xmlns:a16="http://schemas.microsoft.com/office/drawing/2014/main" id="{F25D5E44-C543-6766-E0C9-CB0DD203B85C}"/>
              </a:ext>
            </a:extLst>
          </p:cNvPr>
          <p:cNvGraphicFramePr>
            <a:graphicFrameLocks noGrp="1"/>
          </p:cNvGraphicFramePr>
          <p:nvPr/>
        </p:nvGraphicFramePr>
        <p:xfrm>
          <a:off x="1094453" y="4881646"/>
          <a:ext cx="10363200" cy="1110076"/>
        </p:xfrm>
        <a:graphic>
          <a:graphicData uri="http://schemas.openxmlformats.org/drawingml/2006/table">
            <a:tbl>
              <a:tblPr bandRow="1"/>
              <a:tblGrid>
                <a:gridCol w="2557477">
                  <a:extLst>
                    <a:ext uri="{9D8B030D-6E8A-4147-A177-3AD203B41FA5}">
                      <a16:colId xmlns:a16="http://schemas.microsoft.com/office/drawing/2014/main" val="1993839005"/>
                    </a:ext>
                  </a:extLst>
                </a:gridCol>
                <a:gridCol w="3943586">
                  <a:extLst>
                    <a:ext uri="{9D8B030D-6E8A-4147-A177-3AD203B41FA5}">
                      <a16:colId xmlns:a16="http://schemas.microsoft.com/office/drawing/2014/main" val="469664068"/>
                    </a:ext>
                  </a:extLst>
                </a:gridCol>
                <a:gridCol w="3862137">
                  <a:extLst>
                    <a:ext uri="{9D8B030D-6E8A-4147-A177-3AD203B41FA5}">
                      <a16:colId xmlns:a16="http://schemas.microsoft.com/office/drawing/2014/main" val="333747982"/>
                    </a:ext>
                  </a:extLst>
                </a:gridCol>
              </a:tblGrid>
              <a:tr h="582556">
                <a:tc rowSpan="2">
                  <a:txBody>
                    <a:bodyPr/>
                    <a:lstStyle/>
                    <a:p>
                      <a:pPr algn="ctr"/>
                      <a:r>
                        <a:rPr kumimoji="1" lang="ja-JP" altLang="en-US" sz="1400" b="1" i="0">
                          <a:solidFill>
                            <a:schemeClr val="bg1"/>
                          </a:solidFill>
                          <a:latin typeface="Meiryo" panose="020B0604030504040204" pitchFamily="34" charset="-128"/>
                          <a:ea typeface="Meiryo" panose="020B0604030504040204" pitchFamily="34" charset="-128"/>
                        </a:rPr>
                        <a:t>情報掲載先</a:t>
                      </a:r>
                    </a:p>
                  </a:txBody>
                  <a:tcPr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p>
                      <a:pPr algn="ctr"/>
                      <a:r>
                        <a:rPr kumimoji="1" lang="ja-JP" altLang="en-US" sz="1400" b="1" i="0">
                          <a:solidFill>
                            <a:schemeClr val="bg1"/>
                          </a:solidFill>
                          <a:latin typeface="Meiryo"/>
                          <a:ea typeface="Meiryo"/>
                        </a:rPr>
                        <a:t>現在</a:t>
                      </a:r>
                      <a:endParaRPr kumimoji="1" lang="en-US" altLang="ja-JP" sz="1400" b="1" i="0">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a:solidFill>
                            <a:schemeClr val="bg1"/>
                          </a:solidFill>
                          <a:latin typeface="Meiryo"/>
                          <a:ea typeface="Meiryo"/>
                        </a:rPr>
                        <a:t>2025</a:t>
                      </a:r>
                      <a:r>
                        <a:rPr kumimoji="1" lang="ja-JP" altLang="en-US" sz="1400" b="1" i="0">
                          <a:solidFill>
                            <a:schemeClr val="bg1"/>
                          </a:solidFill>
                          <a:latin typeface="Meiryo"/>
                          <a:ea typeface="Meiryo"/>
                        </a:rPr>
                        <a:t>年</a:t>
                      </a:r>
                      <a:r>
                        <a:rPr kumimoji="1" lang="en-US" altLang="ja-JP" sz="1400" b="1" i="0">
                          <a:solidFill>
                            <a:schemeClr val="bg1"/>
                          </a:solidFill>
                          <a:latin typeface="Meiryo"/>
                          <a:ea typeface="Meiryo"/>
                        </a:rPr>
                        <a:t>12</a:t>
                      </a:r>
                      <a:r>
                        <a:rPr kumimoji="1" lang="ja-JP" altLang="en-US" sz="1400" b="1" i="0">
                          <a:solidFill>
                            <a:schemeClr val="bg1"/>
                          </a:solidFill>
                          <a:latin typeface="Meiryo"/>
                          <a:ea typeface="Meiryo"/>
                        </a:rPr>
                        <a:t>月</a:t>
                      </a:r>
                      <a:r>
                        <a:rPr kumimoji="1" lang="en-US" altLang="ja-JP" sz="1400" b="1" i="0">
                          <a:solidFill>
                            <a:schemeClr val="bg1"/>
                          </a:solidFill>
                          <a:latin typeface="Meiryo"/>
                          <a:ea typeface="Meiryo"/>
                        </a:rPr>
                        <a:t>17</a:t>
                      </a:r>
                      <a:r>
                        <a:rPr kumimoji="1" lang="ja-JP" altLang="en-US" sz="1400" b="1" i="0">
                          <a:solidFill>
                            <a:schemeClr val="bg1"/>
                          </a:solidFill>
                          <a:latin typeface="Meiryo"/>
                          <a:ea typeface="Meiryo"/>
                        </a:rPr>
                        <a:t>日以降</a:t>
                      </a:r>
                      <a:endParaRPr kumimoji="1" lang="en-US" altLang="ja-JP" sz="1400" b="1" i="0" err="1">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660362339"/>
                  </a:ext>
                </a:extLst>
              </a:tr>
              <a:tr h="527520">
                <a:tc vMerge="1">
                  <a:txBody>
                    <a:bodyPr/>
                    <a:lstStyle/>
                    <a:p>
                      <a:pPr algn="ctr" fontAlgn="t">
                        <a:buNone/>
                      </a:pPr>
                      <a:endParaRPr lang="en-US" sz="1200">
                        <a:solidFill>
                          <a:schemeClr val="bg1"/>
                        </a:solidFill>
                        <a:effectLst/>
                        <a:latin typeface="メイリオ" panose="020B0604030504040204" pitchFamily="50" charset="-128"/>
                        <a:ea typeface="メイリオ" panose="020B0604030504040204" pitchFamily="50" charset="-128"/>
                      </a:endParaRP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marL="0" algn="ctr" defTabSz="914400" rtl="0" eaLnBrk="1" latinLnBrk="0" hangingPunct="1">
                        <a:buNone/>
                      </a:pPr>
                      <a:r>
                        <a:rPr kumimoji="1" lang="ja-JP" altLang="en-US" sz="1200" b="1" kern="1200">
                          <a:solidFill>
                            <a:schemeClr val="tx1"/>
                          </a:solidFill>
                          <a:effectLst/>
                          <a:latin typeface="メイリオ" panose="020B0604030504040204" pitchFamily="50" charset="-128"/>
                          <a:ea typeface="+mn-ea"/>
                          <a:cs typeface="+mn-cs"/>
                        </a:rPr>
                        <a:t>・</a:t>
                      </a:r>
                      <a:r>
                        <a:rPr kumimoji="1" lang="ja-JP" altLang="en-US" sz="1200" b="1" kern="1200">
                          <a:solidFill>
                            <a:schemeClr val="tx1"/>
                          </a:solidFill>
                          <a:effectLst/>
                          <a:latin typeface="メイリオ" panose="020B0604030504040204" pitchFamily="50" charset="-128"/>
                          <a:ea typeface="+mn-ea"/>
                          <a:cs typeface="+mn-cs"/>
                          <a:hlinkClick r:id="rId3">
                            <a:extLst>
                              <a:ext uri="{A12FA001-AC4F-418D-AE19-62706E023703}">
                                <ahyp:hlinkClr xmlns:ahyp="http://schemas.microsoft.com/office/drawing/2018/hyperlinkcolor" val="tx"/>
                              </a:ext>
                            </a:extLst>
                          </a:hlinkClick>
                        </a:rPr>
                        <a:t>エージェンシーポータル</a:t>
                      </a:r>
                      <a:endParaRPr kumimoji="1" lang="en-US" altLang="ja-JP" sz="1200" b="1" kern="1200">
                        <a:solidFill>
                          <a:schemeClr val="tx1"/>
                        </a:solidFill>
                        <a:effectLst/>
                        <a:latin typeface="メイリオ" panose="020B0604030504040204" pitchFamily="50" charset="-128"/>
                        <a:ea typeface="+mn-ea"/>
                        <a:cs typeface="+mn-cs"/>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marL="0" algn="ctr" defTabSz="914400" rtl="0" eaLnBrk="1" latinLnBrk="0" hangingPunct="1">
                        <a:buNone/>
                      </a:pPr>
                      <a:r>
                        <a:rPr kumimoji="1" lang="ja-JP" altLang="en-US" sz="1200" b="1" kern="1200">
                          <a:solidFill>
                            <a:srgbClr val="002AFF"/>
                          </a:solidFill>
                          <a:effectLst/>
                          <a:latin typeface="メイリオ" panose="020B0604030504040204" pitchFamily="50" charset="-128"/>
                          <a:ea typeface="メイリオ" panose="020B0604030504040204" pitchFamily="50" charset="-128"/>
                          <a:cs typeface="+mn-cs"/>
                        </a:rPr>
                        <a:t>・</a:t>
                      </a:r>
                      <a:r>
                        <a:rPr kumimoji="1" lang="ja-JP" altLang="en-US" sz="1200" b="1" kern="1200">
                          <a:solidFill>
                            <a:srgbClr val="002AFF"/>
                          </a:solidFill>
                          <a:latin typeface="メイリオ" panose="020B0604030504040204" pitchFamily="50" charset="-128"/>
                          <a:ea typeface="メイリオ" panose="020B0604030504040204" pitchFamily="50" charset="-128"/>
                          <a:cs typeface="+mn-cs"/>
                          <a:hlinkClick r:id="rId3">
                            <a:extLst>
                              <a:ext uri="{A12FA001-AC4F-418D-AE19-62706E023703}">
                                <ahyp:hlinkClr xmlns:ahyp="http://schemas.microsoft.com/office/drawing/2018/hyperlinkcolor" val="tx"/>
                              </a:ext>
                            </a:extLst>
                          </a:hlinkClick>
                        </a:rPr>
                        <a:t>エ</a:t>
                      </a:r>
                      <a:r>
                        <a:rPr kumimoji="1" lang="ja-JP" altLang="en-US" sz="1200" b="1" kern="1200">
                          <a:solidFill>
                            <a:srgbClr val="002AFF"/>
                          </a:solidFill>
                          <a:effectLst/>
                          <a:latin typeface="メイリオ" panose="020B0604030504040204" pitchFamily="50" charset="-128"/>
                          <a:ea typeface="メイリオ" panose="020B0604030504040204" pitchFamily="50" charset="-128"/>
                          <a:cs typeface="+mn-cs"/>
                          <a:hlinkClick r:id="rId3">
                            <a:extLst>
                              <a:ext uri="{A12FA001-AC4F-418D-AE19-62706E023703}">
                                <ahyp:hlinkClr xmlns:ahyp="http://schemas.microsoft.com/office/drawing/2018/hyperlinkcolor" val="tx"/>
                              </a:ext>
                            </a:extLst>
                          </a:hlinkClick>
                        </a:rPr>
                        <a:t>ージェンシーポータル</a:t>
                      </a:r>
                      <a:endParaRPr kumimoji="1" lang="en-US" altLang="ja-JP" sz="1200" b="1" kern="1200">
                        <a:solidFill>
                          <a:srgbClr val="002AFF"/>
                        </a:solidFill>
                        <a:effectLst/>
                        <a:latin typeface="メイリオ" panose="020B0604030504040204" pitchFamily="50" charset="-128"/>
                        <a:ea typeface="メイリオ" panose="020B0604030504040204" pitchFamily="50" charset="-128"/>
                        <a:cs typeface="+mn-cs"/>
                      </a:endParaRPr>
                    </a:p>
                    <a:p>
                      <a:pPr marL="0" algn="ctr" defTabSz="914400" rtl="0" eaLnBrk="1" latinLnBrk="0" hangingPunct="1">
                        <a:buNone/>
                      </a:pPr>
                      <a:r>
                        <a:rPr kumimoji="1" lang="ja-JP" altLang="en-US" sz="1200" b="1" kern="1200">
                          <a:solidFill>
                            <a:srgbClr val="002AFF"/>
                          </a:solidFill>
                          <a:effectLst/>
                          <a:latin typeface="メイリオ" panose="020B0604030504040204" pitchFamily="50" charset="-128"/>
                          <a:ea typeface="メイリオ" panose="020B0604030504040204" pitchFamily="50" charset="-128"/>
                          <a:cs typeface="+mn-cs"/>
                        </a:rPr>
                        <a:t>・</a:t>
                      </a:r>
                      <a:r>
                        <a:rPr kumimoji="1" lang="en-US" altLang="ja-JP" sz="1200" b="1" kern="1200">
                          <a:solidFill>
                            <a:srgbClr val="002AFF"/>
                          </a:solidFill>
                          <a:effectLst/>
                          <a:latin typeface="メイリオ" panose="020B0604030504040204" pitchFamily="50" charset="-128"/>
                          <a:ea typeface="+mn-ea"/>
                          <a:cs typeface="+mn-cs"/>
                          <a:hlinkClick r:id="rId4">
                            <a:extLst>
                              <a:ext uri="{A12FA001-AC4F-418D-AE19-62706E023703}">
                                <ahyp:hlinkClr xmlns:ahyp="http://schemas.microsoft.com/office/drawing/2018/hyperlinkcolor" val="tx"/>
                              </a:ext>
                            </a:extLst>
                          </a:hlinkClick>
                        </a:rPr>
                        <a:t>LINE</a:t>
                      </a:r>
                      <a:r>
                        <a:rPr kumimoji="1" lang="ja-JP" altLang="en-US" sz="1200" b="1" kern="1200">
                          <a:solidFill>
                            <a:srgbClr val="002AFF"/>
                          </a:solidFill>
                          <a:effectLst/>
                          <a:latin typeface="メイリオ" panose="020B0604030504040204" pitchFamily="50" charset="-128"/>
                          <a:ea typeface="メイリオ" panose="020B0604030504040204" pitchFamily="50" charset="-128"/>
                          <a:cs typeface="+mn-cs"/>
                          <a:hlinkClick r:id="rId4">
                            <a:extLst>
                              <a:ext uri="{A12FA001-AC4F-418D-AE19-62706E023703}">
                                <ahyp:hlinkClr xmlns:ahyp="http://schemas.microsoft.com/office/drawing/2018/hyperlinkcolor" val="tx"/>
                              </a:ext>
                            </a:extLst>
                          </a:hlinkClick>
                        </a:rPr>
                        <a:t>ヤフー </a:t>
                      </a:r>
                      <a:r>
                        <a:rPr kumimoji="1" lang="en-US" altLang="ja-JP" sz="1200" b="1" kern="1200">
                          <a:solidFill>
                            <a:srgbClr val="002AFF"/>
                          </a:solidFill>
                          <a:effectLst/>
                          <a:latin typeface="メイリオ" panose="020B0604030504040204" pitchFamily="50" charset="-128"/>
                          <a:ea typeface="メイリオ" panose="020B0604030504040204" pitchFamily="50" charset="-128"/>
                          <a:cs typeface="+mn-cs"/>
                          <a:hlinkClick r:id="rId4">
                            <a:extLst>
                              <a:ext uri="{A12FA001-AC4F-418D-AE19-62706E023703}">
                                <ahyp:hlinkClr xmlns:ahyp="http://schemas.microsoft.com/office/drawing/2018/hyperlinkcolor" val="tx"/>
                              </a:ext>
                            </a:extLst>
                          </a:hlinkClick>
                        </a:rPr>
                        <a:t>for Business</a:t>
                      </a:r>
                      <a:endParaRPr kumimoji="1" lang="en-US" altLang="ja-JP" sz="1200" b="1" kern="1200">
                        <a:solidFill>
                          <a:srgbClr val="002AFF"/>
                        </a:solidFill>
                        <a:effectLst/>
                        <a:latin typeface="メイリオ" panose="020B0604030504040204" pitchFamily="50" charset="-128"/>
                        <a:ea typeface="メイリオ" panose="020B0604030504040204" pitchFamily="50" charset="-128"/>
                        <a:cs typeface="+mn-cs"/>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638878642"/>
                  </a:ext>
                </a:extLst>
              </a:tr>
            </a:tbl>
          </a:graphicData>
        </a:graphic>
      </p:graphicFrame>
    </p:spTree>
    <p:extLst>
      <p:ext uri="{BB962C8B-B14F-4D97-AF65-F5344CB8AC3E}">
        <p14:creationId xmlns:p14="http://schemas.microsoft.com/office/powerpoint/2010/main" val="11213416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8946AC-0C88-F71C-32CF-C530DABE5573}"/>
            </a:ext>
          </a:extLst>
        </p:cNvPr>
        <p:cNvGrpSpPr/>
        <p:nvPr/>
      </p:nvGrpSpPr>
      <p:grpSpPr>
        <a:xfrm>
          <a:off x="0" y="0"/>
          <a:ext cx="0" cy="0"/>
          <a:chOff x="0" y="0"/>
          <a:chExt cx="0" cy="0"/>
        </a:xfrm>
      </p:grpSpPr>
      <p:sp>
        <p:nvSpPr>
          <p:cNvPr id="23" name="テキスト プレースホルダー 3">
            <a:extLst>
              <a:ext uri="{FF2B5EF4-FFF2-40B4-BE49-F238E27FC236}">
                <a16:creationId xmlns:a16="http://schemas.microsoft.com/office/drawing/2014/main" id="{AC09008D-719D-5267-FA05-C5FEEF869A6F}"/>
              </a:ext>
            </a:extLst>
          </p:cNvPr>
          <p:cNvSpPr>
            <a:spLocks noGrp="1"/>
          </p:cNvSpPr>
          <p:nvPr>
            <p:ph type="body" sz="quarter" idx="10"/>
          </p:nvPr>
        </p:nvSpPr>
        <p:spPr>
          <a:xfrm>
            <a:off x="1887808" y="252000"/>
            <a:ext cx="8136904" cy="335028"/>
          </a:xfrm>
        </p:spPr>
        <p:txBody>
          <a:bodyPr/>
          <a:lstStyle/>
          <a:p>
            <a:pPr>
              <a:defRPr/>
            </a:pPr>
            <a:r>
              <a:rPr lang="en-US" altLang="ja-JP" dirty="0"/>
              <a:t>Yahoo!</a:t>
            </a:r>
            <a:r>
              <a:rPr lang="ja-JP" altLang="en-US" dirty="0"/>
              <a:t>ニュース タイアップ　</a:t>
            </a:r>
            <a:r>
              <a:rPr lang="en-US" altLang="ja-JP" dirty="0">
                <a:solidFill>
                  <a:srgbClr val="000048"/>
                </a:solidFill>
              </a:rPr>
              <a:t>2026</a:t>
            </a:r>
            <a:r>
              <a:rPr lang="ja-JP" altLang="en-US" dirty="0">
                <a:solidFill>
                  <a:srgbClr val="000048"/>
                </a:solidFill>
              </a:rPr>
              <a:t>年</a:t>
            </a:r>
            <a:r>
              <a:rPr lang="en-US" altLang="ja-JP" dirty="0">
                <a:solidFill>
                  <a:srgbClr val="000048"/>
                </a:solidFill>
              </a:rPr>
              <a:t>4</a:t>
            </a:r>
            <a:r>
              <a:rPr lang="ja-JP" altLang="en-US" dirty="0">
                <a:solidFill>
                  <a:srgbClr val="000048"/>
                </a:solidFill>
              </a:rPr>
              <a:t>月</a:t>
            </a:r>
            <a:r>
              <a:rPr lang="en-US" altLang="ja-JP" dirty="0">
                <a:solidFill>
                  <a:srgbClr val="000048"/>
                </a:solidFill>
              </a:rPr>
              <a:t>~2026</a:t>
            </a:r>
            <a:r>
              <a:rPr lang="ja-JP" altLang="en-US" dirty="0">
                <a:solidFill>
                  <a:srgbClr val="000048"/>
                </a:solidFill>
              </a:rPr>
              <a:t>年</a:t>
            </a:r>
            <a:r>
              <a:rPr lang="en-US" altLang="ja-JP" dirty="0">
                <a:solidFill>
                  <a:srgbClr val="000048"/>
                </a:solidFill>
              </a:rPr>
              <a:t>9</a:t>
            </a:r>
            <a:r>
              <a:rPr lang="ja-JP" altLang="en-US" dirty="0">
                <a:solidFill>
                  <a:srgbClr val="000048"/>
                </a:solidFill>
              </a:rPr>
              <a:t>月商品</a:t>
            </a:r>
            <a:endParaRPr lang="ja-JP" altLang="en-US" dirty="0">
              <a:solidFill>
                <a:schemeClr val="accent1"/>
              </a:solidFill>
            </a:endParaRPr>
          </a:p>
        </p:txBody>
      </p:sp>
      <p:sp>
        <p:nvSpPr>
          <p:cNvPr id="24" name="1 つの角を丸めた四角形 22">
            <a:extLst>
              <a:ext uri="{FF2B5EF4-FFF2-40B4-BE49-F238E27FC236}">
                <a16:creationId xmlns:a16="http://schemas.microsoft.com/office/drawing/2014/main" id="{AFFA5680-1DF2-705A-23BC-78176491EAF8}"/>
              </a:ext>
            </a:extLst>
          </p:cNvPr>
          <p:cNvSpPr/>
          <p:nvPr/>
        </p:nvSpPr>
        <p:spPr>
          <a:xfrm>
            <a:off x="507832" y="992440"/>
            <a:ext cx="8321471" cy="580897"/>
          </a:xfrm>
          <a:prstGeom prst="round1Rect">
            <a:avLst/>
          </a:prstGeom>
          <a:solidFill>
            <a:srgbClr val="02004A"/>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r>
              <a:rPr lang="en-US" altLang="ja-JP" b="1" dirty="0">
                <a:latin typeface="Meiryo"/>
                <a:ea typeface="Meiryo"/>
              </a:rPr>
              <a:t>Yahoo!</a:t>
            </a:r>
            <a:r>
              <a:rPr lang="ja-JP" altLang="en-US" b="1" dirty="0">
                <a:latin typeface="Meiryo"/>
                <a:ea typeface="Meiryo"/>
              </a:rPr>
              <a:t>ニュース タイアップ　</a:t>
            </a:r>
            <a:r>
              <a:rPr kumimoji="1" lang="en-US" altLang="ja-JP" sz="1800" b="1" i="0" dirty="0">
                <a:latin typeface="Meiryo"/>
                <a:ea typeface="Meiryo"/>
              </a:rPr>
              <a:t>2026</a:t>
            </a:r>
            <a:r>
              <a:rPr kumimoji="1" lang="ja-JP" altLang="en-US" sz="1800" b="1" i="0" dirty="0">
                <a:latin typeface="Meiryo"/>
                <a:ea typeface="Meiryo"/>
              </a:rPr>
              <a:t>年</a:t>
            </a:r>
            <a:r>
              <a:rPr kumimoji="1" lang="en-US" altLang="ja-JP" sz="1800" b="1" i="0" dirty="0">
                <a:latin typeface="Meiryo"/>
                <a:ea typeface="Meiryo"/>
              </a:rPr>
              <a:t>4</a:t>
            </a:r>
            <a:r>
              <a:rPr kumimoji="1" lang="ja-JP" altLang="en-US" sz="1800" b="1" i="0" dirty="0">
                <a:latin typeface="Meiryo"/>
                <a:ea typeface="Meiryo"/>
              </a:rPr>
              <a:t>月</a:t>
            </a:r>
            <a:r>
              <a:rPr kumimoji="1" lang="en-US" altLang="ja-JP" sz="1800" b="1" i="0" dirty="0">
                <a:latin typeface="Meiryo"/>
                <a:ea typeface="Meiryo"/>
              </a:rPr>
              <a:t>~2026</a:t>
            </a:r>
            <a:r>
              <a:rPr kumimoji="1" lang="ja-JP" altLang="en-US" sz="1800" b="1" i="0" dirty="0">
                <a:latin typeface="Meiryo"/>
                <a:ea typeface="Meiryo"/>
              </a:rPr>
              <a:t>年</a:t>
            </a:r>
            <a:r>
              <a:rPr kumimoji="1" lang="en-US" altLang="ja-JP" sz="1800" b="1" i="0" dirty="0">
                <a:latin typeface="Meiryo"/>
                <a:ea typeface="Meiryo"/>
              </a:rPr>
              <a:t>9</a:t>
            </a:r>
            <a:r>
              <a:rPr kumimoji="1" lang="ja-JP" altLang="en-US" sz="1800" b="1" i="0" dirty="0">
                <a:latin typeface="Meiryo"/>
                <a:ea typeface="Meiryo"/>
              </a:rPr>
              <a:t>月商品</a:t>
            </a:r>
          </a:p>
        </p:txBody>
      </p:sp>
      <p:sp>
        <p:nvSpPr>
          <p:cNvPr id="25" name="正方形/長方形 24">
            <a:extLst>
              <a:ext uri="{FF2B5EF4-FFF2-40B4-BE49-F238E27FC236}">
                <a16:creationId xmlns:a16="http://schemas.microsoft.com/office/drawing/2014/main" id="{1F573558-DA59-CC48-C79F-E76E96C169FA}"/>
              </a:ext>
            </a:extLst>
          </p:cNvPr>
          <p:cNvSpPr/>
          <p:nvPr/>
        </p:nvSpPr>
        <p:spPr>
          <a:xfrm>
            <a:off x="493629" y="1576797"/>
            <a:ext cx="11190539" cy="2808823"/>
          </a:xfrm>
          <a:prstGeom prst="rect">
            <a:avLst/>
          </a:prstGeom>
          <a:solidFill>
            <a:schemeClr val="bg2">
              <a:lumMod val="95000"/>
            </a:schemeClr>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l"/>
            <a:endParaRPr lang="en-US" altLang="ja-JP" sz="1600" dirty="0">
              <a:solidFill>
                <a:srgbClr val="0D0D0D"/>
              </a:solidFill>
              <a:latin typeface="+mj-ea"/>
              <a:ea typeface="+mj-ea"/>
            </a:endParaRPr>
          </a:p>
          <a:p>
            <a:r>
              <a:rPr lang="ja-JP" altLang="en-US" sz="1600" dirty="0">
                <a:solidFill>
                  <a:srgbClr val="0D0D0D"/>
                </a:solidFill>
                <a:latin typeface="メイリオ" panose="020B0604030504040204" pitchFamily="50" charset="-128"/>
                <a:ea typeface="メイリオ" panose="020B0604030504040204" pitchFamily="50" charset="-128"/>
              </a:rPr>
              <a:t>これまで、別々に提供しておりました「</a:t>
            </a:r>
            <a:r>
              <a:rPr lang="en-US" altLang="ja-JP" sz="1600" dirty="0">
                <a:solidFill>
                  <a:srgbClr val="0D0D0D"/>
                </a:solidFill>
                <a:latin typeface="メイリオ" panose="020B0604030504040204" pitchFamily="50" charset="-128"/>
                <a:ea typeface="メイリオ" panose="020B0604030504040204" pitchFamily="50" charset="-128"/>
              </a:rPr>
              <a:t>LINE</a:t>
            </a:r>
            <a:r>
              <a:rPr lang="ja-JP" altLang="en-US" sz="1600" dirty="0">
                <a:solidFill>
                  <a:srgbClr val="0D0D0D"/>
                </a:solidFill>
                <a:latin typeface="メイリオ" panose="020B0604030504040204" pitchFamily="50" charset="-128"/>
                <a:ea typeface="メイリオ" panose="020B0604030504040204" pitchFamily="50" charset="-128"/>
              </a:rPr>
              <a:t>広告」と「</a:t>
            </a:r>
            <a:r>
              <a:rPr lang="en-US" altLang="ja-JP" sz="1600" dirty="0">
                <a:solidFill>
                  <a:srgbClr val="0D0D0D"/>
                </a:solidFill>
                <a:latin typeface="メイリオ" panose="020B0604030504040204" pitchFamily="50" charset="-128"/>
                <a:ea typeface="メイリオ" panose="020B0604030504040204" pitchFamily="50" charset="-128"/>
              </a:rPr>
              <a:t>Yahoo!</a:t>
            </a:r>
            <a:r>
              <a:rPr lang="ja-JP" altLang="en-US" sz="1600" dirty="0">
                <a:solidFill>
                  <a:srgbClr val="0D0D0D"/>
                </a:solidFill>
                <a:latin typeface="メイリオ" panose="020B0604030504040204" pitchFamily="50" charset="-128"/>
                <a:ea typeface="メイリオ" panose="020B0604030504040204" pitchFamily="50" charset="-128"/>
              </a:rPr>
              <a:t>広告 ディスプレイ広告（</a:t>
            </a:r>
            <a:r>
              <a:rPr lang="en-US" altLang="ja-JP" sz="1600" dirty="0">
                <a:solidFill>
                  <a:srgbClr val="0D0D0D"/>
                </a:solidFill>
                <a:latin typeface="メイリオ" panose="020B0604030504040204" pitchFamily="50" charset="-128"/>
                <a:ea typeface="メイリオ" panose="020B0604030504040204" pitchFamily="50" charset="-128"/>
              </a:rPr>
              <a:t>YDA</a:t>
            </a:r>
            <a:r>
              <a:rPr lang="ja-JP" altLang="en-US" sz="1600" dirty="0">
                <a:solidFill>
                  <a:srgbClr val="0D0D0D"/>
                </a:solidFill>
                <a:latin typeface="メイリオ" panose="020B0604030504040204" pitchFamily="50" charset="-128"/>
                <a:ea typeface="メイリオ" panose="020B0604030504040204" pitchFamily="50" charset="-128"/>
              </a:rPr>
              <a:t>）」を統合し、今後は「</a:t>
            </a:r>
            <a:r>
              <a:rPr lang="en-US" altLang="ja-JP" sz="1600" dirty="0">
                <a:solidFill>
                  <a:srgbClr val="0D0D0D"/>
                </a:solidFill>
                <a:latin typeface="メイリオ" panose="020B0604030504040204" pitchFamily="50" charset="-128"/>
                <a:ea typeface="メイリオ" panose="020B0604030504040204" pitchFamily="50" charset="-128"/>
              </a:rPr>
              <a:t>LINE</a:t>
            </a:r>
            <a:r>
              <a:rPr lang="ja-JP" altLang="en-US" sz="1600" dirty="0">
                <a:solidFill>
                  <a:srgbClr val="0D0D0D"/>
                </a:solidFill>
                <a:latin typeface="メイリオ" panose="020B0604030504040204" pitchFamily="50" charset="-128"/>
                <a:ea typeface="メイリオ" panose="020B0604030504040204" pitchFamily="50" charset="-128"/>
              </a:rPr>
              <a:t>ヤフー広告 ディスプレイ広告」として提供してまいります。</a:t>
            </a:r>
            <a:endParaRPr lang="en-US" altLang="ja-JP" sz="1600" dirty="0">
              <a:solidFill>
                <a:srgbClr val="0D0D0D"/>
              </a:solidFill>
              <a:latin typeface="メイリオ" panose="020B0604030504040204" pitchFamily="50" charset="-128"/>
              <a:ea typeface="メイリオ" panose="020B0604030504040204" pitchFamily="50" charset="-128"/>
            </a:endParaRPr>
          </a:p>
          <a:p>
            <a:endParaRPr lang="en-US" altLang="ja-JP" sz="1600" dirty="0">
              <a:solidFill>
                <a:srgbClr val="0D0D0D"/>
              </a:solidFill>
              <a:highlight>
                <a:srgbClr val="FFFF00"/>
              </a:highlight>
              <a:latin typeface="メイリオ" panose="020B0604030504040204" pitchFamily="50" charset="-128"/>
              <a:ea typeface="メイリオ" panose="020B0604030504040204" pitchFamily="50" charset="-128"/>
            </a:endParaRPr>
          </a:p>
          <a:p>
            <a:r>
              <a:rPr lang="ja-JP" altLang="en-US" sz="1600" dirty="0">
                <a:solidFill>
                  <a:srgbClr val="0D0D0D"/>
                </a:solidFill>
                <a:latin typeface="メイリオ" panose="020B0604030504040204" pitchFamily="50" charset="-128"/>
                <a:ea typeface="メイリオ" panose="020B0604030504040204" pitchFamily="50" charset="-128"/>
              </a:rPr>
              <a:t>あわせて、以下の変更を実施いたします。​</a:t>
            </a:r>
          </a:p>
          <a:p>
            <a:pPr marL="285750" indent="-285750">
              <a:buFont typeface="Wingdings" panose="05000000000000000000" pitchFamily="2" charset="2"/>
              <a:buChar char="l"/>
            </a:pPr>
            <a:r>
              <a:rPr lang="ja-JP" altLang="en-US" sz="1600" dirty="0">
                <a:solidFill>
                  <a:srgbClr val="0D0D0D"/>
                </a:solidFill>
                <a:latin typeface="メイリオ" panose="020B0604030504040204" pitchFamily="50" charset="-128"/>
                <a:ea typeface="メイリオ" panose="020B0604030504040204" pitchFamily="50" charset="-128"/>
              </a:rPr>
              <a:t>編集誘導の付与について、下記いずれかの誘導広告への出稿を条件とすることとします</a:t>
            </a:r>
            <a:endParaRPr lang="en-US" altLang="ja-JP" sz="1600" dirty="0">
              <a:solidFill>
                <a:srgbClr val="0D0D0D"/>
              </a:solidFill>
              <a:latin typeface="メイリオ" panose="020B0604030504040204" pitchFamily="50" charset="-128"/>
              <a:ea typeface="メイリオ" panose="020B0604030504040204" pitchFamily="50" charset="-128"/>
            </a:endParaRPr>
          </a:p>
          <a:p>
            <a:r>
              <a:rPr lang="ja-JP" altLang="en-US" sz="1600" dirty="0">
                <a:solidFill>
                  <a:srgbClr val="0D0D0D"/>
                </a:solidFill>
                <a:latin typeface="メイリオ" panose="020B0604030504040204" pitchFamily="50" charset="-128"/>
                <a:ea typeface="メイリオ" panose="020B0604030504040204" pitchFamily="50" charset="-128"/>
              </a:rPr>
              <a:t>　　・</a:t>
            </a:r>
            <a:r>
              <a:rPr lang="en-US" altLang="ja-JP" sz="1600" dirty="0">
                <a:solidFill>
                  <a:srgbClr val="0D0D0D"/>
                </a:solidFill>
                <a:latin typeface="メイリオ" panose="020B0604030504040204" pitchFamily="50" charset="-128"/>
                <a:ea typeface="メイリオ" panose="020B0604030504040204" pitchFamily="50" charset="-128"/>
              </a:rPr>
              <a:t>LINE</a:t>
            </a:r>
            <a:r>
              <a:rPr lang="ja-JP" altLang="en-US" sz="1600" dirty="0">
                <a:solidFill>
                  <a:srgbClr val="0D0D0D"/>
                </a:solidFill>
                <a:latin typeface="メイリオ" panose="020B0604030504040204" pitchFamily="50" charset="-128"/>
                <a:ea typeface="メイリオ" panose="020B0604030504040204" pitchFamily="50" charset="-128"/>
              </a:rPr>
              <a:t>ヤフー広告 ディスプレイ広告 運用型 </a:t>
            </a:r>
            <a:r>
              <a:rPr lang="en-US" altLang="ja-JP" sz="1600" dirty="0">
                <a:solidFill>
                  <a:srgbClr val="0D0D0D"/>
                </a:solidFill>
                <a:latin typeface="メイリオ" panose="020B0604030504040204" pitchFamily="50" charset="-128"/>
                <a:ea typeface="メイリオ" panose="020B0604030504040204" pitchFamily="50" charset="-128"/>
              </a:rPr>
              <a:t>Yahoo!</a:t>
            </a:r>
            <a:r>
              <a:rPr lang="ja-JP" altLang="en-US" sz="1600" dirty="0">
                <a:solidFill>
                  <a:srgbClr val="0D0D0D"/>
                </a:solidFill>
                <a:latin typeface="メイリオ" panose="020B0604030504040204" pitchFamily="50" charset="-128"/>
                <a:ea typeface="メイリオ" panose="020B0604030504040204" pitchFamily="50" charset="-128"/>
              </a:rPr>
              <a:t>ニュース指定配信：</a:t>
            </a:r>
            <a:r>
              <a:rPr lang="en-US" altLang="ja-JP" sz="1600" dirty="0">
                <a:solidFill>
                  <a:srgbClr val="0D0D0D"/>
                </a:solidFill>
                <a:latin typeface="メイリオ" panose="020B0604030504040204" pitchFamily="50" charset="-128"/>
                <a:ea typeface="メイリオ" panose="020B0604030504040204" pitchFamily="50" charset="-128"/>
              </a:rPr>
              <a:t>400</a:t>
            </a:r>
            <a:r>
              <a:rPr lang="ja-JP" altLang="en-US" sz="1600" dirty="0">
                <a:solidFill>
                  <a:srgbClr val="0D0D0D"/>
                </a:solidFill>
                <a:latin typeface="メイリオ" panose="020B0604030504040204" pitchFamily="50" charset="-128"/>
                <a:ea typeface="メイリオ" panose="020B0604030504040204" pitchFamily="50" charset="-128"/>
              </a:rPr>
              <a:t>万円以上</a:t>
            </a:r>
            <a:endParaRPr lang="en-US" altLang="ja-JP" sz="1600" dirty="0">
              <a:solidFill>
                <a:srgbClr val="0D0D0D"/>
              </a:solidFill>
              <a:latin typeface="メイリオ" panose="020B0604030504040204" pitchFamily="50" charset="-128"/>
              <a:ea typeface="メイリオ" panose="020B0604030504040204" pitchFamily="50" charset="-128"/>
            </a:endParaRPr>
          </a:p>
          <a:p>
            <a:r>
              <a:rPr lang="ja-JP" altLang="en-US" sz="1600" dirty="0">
                <a:solidFill>
                  <a:srgbClr val="0D0D0D"/>
                </a:solidFill>
                <a:latin typeface="メイリオ" panose="020B0604030504040204" pitchFamily="50" charset="-128"/>
                <a:ea typeface="メイリオ" panose="020B0604030504040204" pitchFamily="50" charset="-128"/>
              </a:rPr>
              <a:t>　　・トピックス</a:t>
            </a:r>
            <a:r>
              <a:rPr lang="en-US" altLang="ja-JP" sz="1600" dirty="0">
                <a:solidFill>
                  <a:srgbClr val="0D0D0D"/>
                </a:solidFill>
                <a:latin typeface="メイリオ" panose="020B0604030504040204" pitchFamily="50" charset="-128"/>
                <a:ea typeface="メイリオ" panose="020B0604030504040204" pitchFamily="50" charset="-128"/>
              </a:rPr>
              <a:t>PR</a:t>
            </a:r>
            <a:r>
              <a:rPr lang="ja-JP" altLang="en-US" sz="1600" dirty="0">
                <a:solidFill>
                  <a:srgbClr val="0D0D0D"/>
                </a:solidFill>
                <a:latin typeface="メイリオ" panose="020B0604030504040204" pitchFamily="50" charset="-128"/>
                <a:ea typeface="メイリオ" panose="020B0604030504040204" pitchFamily="50" charset="-128"/>
              </a:rPr>
              <a:t>：</a:t>
            </a:r>
            <a:r>
              <a:rPr lang="en-US" altLang="ja-JP" sz="1600" dirty="0">
                <a:solidFill>
                  <a:srgbClr val="0D0D0D"/>
                </a:solidFill>
                <a:latin typeface="メイリオ" panose="020B0604030504040204" pitchFamily="50" charset="-128"/>
                <a:ea typeface="メイリオ" panose="020B0604030504040204" pitchFamily="50" charset="-128"/>
              </a:rPr>
              <a:t>500</a:t>
            </a:r>
            <a:r>
              <a:rPr lang="ja-JP" altLang="en-US" sz="1600" dirty="0">
                <a:solidFill>
                  <a:srgbClr val="0D0D0D"/>
                </a:solidFill>
                <a:latin typeface="メイリオ" panose="020B0604030504040204" pitchFamily="50" charset="-128"/>
                <a:ea typeface="メイリオ" panose="020B0604030504040204" pitchFamily="50" charset="-128"/>
              </a:rPr>
              <a:t>万円以上</a:t>
            </a:r>
            <a:endParaRPr lang="en-US" altLang="ja-JP" sz="1600" dirty="0">
              <a:solidFill>
                <a:srgbClr val="0D0D0D"/>
              </a:solidFill>
              <a:latin typeface="メイリオ" panose="020B0604030504040204" pitchFamily="50" charset="-128"/>
              <a:ea typeface="メイリオ" panose="020B0604030504040204" pitchFamily="50" charset="-128"/>
            </a:endParaRPr>
          </a:p>
          <a:p>
            <a:r>
              <a:rPr lang="ja-JP" altLang="en-US" sz="1600" dirty="0">
                <a:solidFill>
                  <a:srgbClr val="0D0D0D"/>
                </a:solidFill>
                <a:latin typeface="メイリオ" panose="020B0604030504040204" pitchFamily="50" charset="-128"/>
                <a:ea typeface="メイリオ" panose="020B0604030504040204" pitchFamily="50" charset="-128"/>
              </a:rPr>
              <a:t>　</a:t>
            </a:r>
            <a:r>
              <a:rPr lang="en-US" altLang="ja-JP" sz="1200" dirty="0">
                <a:solidFill>
                  <a:srgbClr val="0D0D0D"/>
                </a:solidFill>
                <a:latin typeface="メイリオ" panose="020B0604030504040204" pitchFamily="50" charset="-128"/>
                <a:ea typeface="メイリオ" panose="020B0604030504040204" pitchFamily="50" charset="-128"/>
              </a:rPr>
              <a:t>※</a:t>
            </a:r>
            <a:r>
              <a:rPr lang="ja-JP" altLang="en-US" sz="1200" dirty="0">
                <a:solidFill>
                  <a:srgbClr val="0D0D0D"/>
                </a:solidFill>
                <a:latin typeface="メイリオ" panose="020B0604030504040204" pitchFamily="50" charset="-128"/>
                <a:ea typeface="メイリオ" panose="020B0604030504040204" pitchFamily="50" charset="-128"/>
              </a:rPr>
              <a:t>ニュース閲覧ユーザーに集中的なアプローチを狙うタイアップ案件に対して、</a:t>
            </a:r>
            <a:r>
              <a:rPr lang="en-US" altLang="ja-JP" sz="1200" dirty="0">
                <a:solidFill>
                  <a:srgbClr val="0D0D0D"/>
                </a:solidFill>
                <a:latin typeface="メイリオ" panose="020B0604030504040204" pitchFamily="50" charset="-128"/>
                <a:ea typeface="メイリオ" panose="020B0604030504040204" pitchFamily="50" charset="-128"/>
              </a:rPr>
              <a:t>Yahoo!</a:t>
            </a:r>
            <a:r>
              <a:rPr lang="ja-JP" altLang="en-US" sz="1200" dirty="0">
                <a:solidFill>
                  <a:srgbClr val="0D0D0D"/>
                </a:solidFill>
                <a:latin typeface="メイリオ" panose="020B0604030504040204" pitchFamily="50" charset="-128"/>
                <a:ea typeface="メイリオ" panose="020B0604030504040204" pitchFamily="50" charset="-128"/>
              </a:rPr>
              <a:t>ニュース面の編集誘導からも送客を支援する趣旨となります</a:t>
            </a:r>
            <a:endParaRPr lang="en-US" altLang="ja-JP" sz="1200" dirty="0">
              <a:solidFill>
                <a:srgbClr val="0D0D0D"/>
              </a:solidFill>
              <a:latin typeface="メイリオ" panose="020B0604030504040204" pitchFamily="50" charset="-128"/>
              <a:ea typeface="メイリオ" panose="020B0604030504040204" pitchFamily="50" charset="-128"/>
            </a:endParaRPr>
          </a:p>
          <a:p>
            <a:r>
              <a:rPr lang="ja-JP" altLang="en-US" sz="1200" dirty="0">
                <a:solidFill>
                  <a:srgbClr val="0D0D0D"/>
                </a:solidFill>
                <a:latin typeface="メイリオ" panose="020B0604030504040204" pitchFamily="50" charset="-128"/>
              </a:rPr>
              <a:t>　 </a:t>
            </a:r>
            <a:r>
              <a:rPr lang="en-US" altLang="ja-JP" sz="1200" dirty="0">
                <a:solidFill>
                  <a:srgbClr val="0D0D0D"/>
                </a:solidFill>
                <a:latin typeface="メイリオ" panose="020B0604030504040204" pitchFamily="50" charset="-128"/>
              </a:rPr>
              <a:t>※Yahoo!</a:t>
            </a:r>
            <a:r>
              <a:rPr lang="ja-JP" altLang="en-US" sz="1200" dirty="0">
                <a:solidFill>
                  <a:srgbClr val="0D0D0D"/>
                </a:solidFill>
                <a:latin typeface="メイリオ" panose="020B0604030504040204" pitchFamily="50" charset="-128"/>
              </a:rPr>
              <a:t>ニュースオリジナルページ（</a:t>
            </a:r>
            <a:r>
              <a:rPr lang="en-US" altLang="ja-JP" sz="1200" dirty="0">
                <a:solidFill>
                  <a:srgbClr val="0D0D0D"/>
                </a:solidFill>
                <a:latin typeface="メイリオ" panose="020B0604030504040204" pitchFamily="50" charset="-128"/>
              </a:rPr>
              <a:t>P30</a:t>
            </a:r>
            <a:r>
              <a:rPr lang="ja-JP" altLang="en-US" sz="1200" dirty="0">
                <a:solidFill>
                  <a:srgbClr val="0D0D0D"/>
                </a:solidFill>
                <a:latin typeface="メイリオ" panose="020B0604030504040204" pitchFamily="50" charset="-128"/>
              </a:rPr>
              <a:t>参照）からの編集誘導は従来通り全案件に付与いたします</a:t>
            </a:r>
            <a:endParaRPr lang="en-US" altLang="ja-JP" sz="1200" dirty="0">
              <a:solidFill>
                <a:srgbClr val="0D0D0D"/>
              </a:solidFill>
              <a:latin typeface="メイリオ" panose="020B0604030504040204" pitchFamily="50" charset="-128"/>
              <a:ea typeface="メイリオ" panose="020B0604030504040204" pitchFamily="50" charset="-128"/>
            </a:endParaRPr>
          </a:p>
          <a:p>
            <a:endParaRPr lang="en-US" altLang="ja-JP" sz="1200" dirty="0">
              <a:solidFill>
                <a:srgbClr val="0D0D0D"/>
              </a:solidFill>
              <a:latin typeface="メイリオ" panose="020B0604030504040204" pitchFamily="50" charset="-128"/>
              <a:ea typeface="メイリオ" panose="020B0604030504040204" pitchFamily="50" charset="-128"/>
            </a:endParaRPr>
          </a:p>
          <a:p>
            <a:r>
              <a:rPr lang="ja-JP" altLang="en-US" sz="1600" dirty="0">
                <a:solidFill>
                  <a:srgbClr val="0D0D0D"/>
                </a:solidFill>
                <a:latin typeface="メイリオ" panose="020B0604030504040204" pitchFamily="50" charset="-128"/>
                <a:ea typeface="メイリオ" panose="020B0604030504040204" pitchFamily="50" charset="-128"/>
              </a:rPr>
              <a:t>　</a:t>
            </a:r>
          </a:p>
        </p:txBody>
      </p:sp>
    </p:spTree>
    <p:extLst>
      <p:ext uri="{BB962C8B-B14F-4D97-AF65-F5344CB8AC3E}">
        <p14:creationId xmlns:p14="http://schemas.microsoft.com/office/powerpoint/2010/main" val="34278150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4A29292-73BA-9A2F-5F05-E36BF8F774FB}"/>
              </a:ext>
            </a:extLst>
          </p:cNvPr>
          <p:cNvSpPr>
            <a:spLocks noGrp="1"/>
          </p:cNvSpPr>
          <p:nvPr>
            <p:ph type="body" sz="quarter" idx="19"/>
          </p:nvPr>
        </p:nvSpPr>
        <p:spPr>
          <a:xfrm>
            <a:off x="2814518" y="4798379"/>
            <a:ext cx="6582420" cy="543702"/>
          </a:xfrm>
        </p:spPr>
        <p:txBody>
          <a:bodyPr/>
          <a:lstStyle/>
          <a:p>
            <a:r>
              <a:rPr lang="ja-JP" altLang="en-US" dirty="0">
                <a:solidFill>
                  <a:srgbClr val="000048"/>
                </a:solidFill>
              </a:rPr>
              <a:t>継続キャンペーンのご案内</a:t>
            </a:r>
          </a:p>
        </p:txBody>
      </p:sp>
      <p:sp>
        <p:nvSpPr>
          <p:cNvPr id="2" name="テキスト プレースホルダー 5">
            <a:extLst>
              <a:ext uri="{FF2B5EF4-FFF2-40B4-BE49-F238E27FC236}">
                <a16:creationId xmlns:a16="http://schemas.microsoft.com/office/drawing/2014/main" id="{07F7CC26-5BCF-BD2A-B5E4-5614EFB92441}"/>
              </a:ext>
            </a:extLst>
          </p:cNvPr>
          <p:cNvSpPr txBox="1">
            <a:spLocks/>
          </p:cNvSpPr>
          <p:nvPr/>
        </p:nvSpPr>
        <p:spPr>
          <a:xfrm>
            <a:off x="5380555" y="1329160"/>
            <a:ext cx="1450346" cy="1057321"/>
          </a:xfrm>
          <a:prstGeom prst="rect">
            <a:avLst/>
          </a:prstGeom>
        </p:spPr>
        <p:txBody>
          <a:bodyP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6600" b="1" i="0" kern="1200">
                <a:solidFill>
                  <a:srgbClr val="00003E"/>
                </a:solidFill>
                <a:latin typeface="+mj-ea"/>
                <a:ea typeface="+mj-ea"/>
                <a:cs typeface="Segoe UI" panose="020B0502040204020203"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ctr"/>
            <a:r>
              <a:rPr lang="en-US" altLang="ja-JP" dirty="0">
                <a:solidFill>
                  <a:srgbClr val="000048"/>
                </a:solidFill>
              </a:rPr>
              <a:t>02 </a:t>
            </a:r>
          </a:p>
        </p:txBody>
      </p:sp>
      <p:pic>
        <p:nvPicPr>
          <p:cNvPr id="4" name="図プレースホルダー 10" descr="アイコン&#10;&#10;自動的に生成された説明">
            <a:extLst>
              <a:ext uri="{FF2B5EF4-FFF2-40B4-BE49-F238E27FC236}">
                <a16:creationId xmlns:a16="http://schemas.microsoft.com/office/drawing/2014/main" id="{1F5D3245-454A-0694-CF7A-0A7A38DCC06E}"/>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12587" y="3019035"/>
            <a:ext cx="1586282" cy="1464484"/>
          </a:xfrm>
          <a:solidFill>
            <a:srgbClr val="FFFFFF"/>
          </a:solidFill>
        </p:spPr>
      </p:pic>
    </p:spTree>
    <p:extLst>
      <p:ext uri="{BB962C8B-B14F-4D97-AF65-F5344CB8AC3E}">
        <p14:creationId xmlns:p14="http://schemas.microsoft.com/office/powerpoint/2010/main" val="41989838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BCDC7A-E626-093B-72AA-A3B2743C0A35}"/>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C9F7BF3B-DE62-3844-0C7A-8668AB970714}"/>
              </a:ext>
            </a:extLst>
          </p:cNvPr>
          <p:cNvSpPr>
            <a:spLocks noGrp="1"/>
          </p:cNvSpPr>
          <p:nvPr>
            <p:ph type="body" sz="quarter" idx="12"/>
          </p:nvPr>
        </p:nvSpPr>
        <p:spPr>
          <a:xfrm>
            <a:off x="587922" y="67514"/>
            <a:ext cx="958776" cy="410840"/>
          </a:xfrm>
        </p:spPr>
        <p:txBody>
          <a:bodyPr/>
          <a:lstStyle/>
          <a:p>
            <a:pPr marL="0" indent="0">
              <a:buNone/>
            </a:pPr>
            <a:r>
              <a:rPr kumimoji="1" lang="ja-JP" altLang="en-US" dirty="0"/>
              <a:t>キャンペーンのご案内</a:t>
            </a:r>
          </a:p>
        </p:txBody>
      </p:sp>
      <p:pic>
        <p:nvPicPr>
          <p:cNvPr id="6" name="図プレースホルダー 8" descr="アイコン&#10;&#10;自動的に生成された説明">
            <a:extLst>
              <a:ext uri="{FF2B5EF4-FFF2-40B4-BE49-F238E27FC236}">
                <a16:creationId xmlns:a16="http://schemas.microsoft.com/office/drawing/2014/main" id="{9D4DC57C-E276-376A-CD2D-03E4FBB77948}"/>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162F4342-6938-6889-9C80-118EFB64A95C}"/>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i="0" dirty="0">
                <a:solidFill>
                  <a:srgbClr val="000048"/>
                </a:solidFill>
                <a:effectLst/>
                <a:latin typeface="+mn-ea"/>
                <a:ea typeface="+mn-ea"/>
              </a:rPr>
              <a:t>トピックス</a:t>
            </a:r>
            <a:r>
              <a:rPr lang="en-US" altLang="ja-JP" sz="2000" i="0" dirty="0">
                <a:solidFill>
                  <a:srgbClr val="000048"/>
                </a:solidFill>
                <a:effectLst/>
                <a:latin typeface="+mn-ea"/>
                <a:ea typeface="+mn-ea"/>
              </a:rPr>
              <a:t>PR &amp; Yahoo!</a:t>
            </a:r>
            <a:r>
              <a:rPr lang="ja-JP" altLang="en-US" sz="2000" i="0" dirty="0">
                <a:solidFill>
                  <a:srgbClr val="000048"/>
                </a:solidFill>
                <a:effectLst/>
                <a:latin typeface="+mn-ea"/>
                <a:ea typeface="+mn-ea"/>
              </a:rPr>
              <a:t>ニュース タイアップパッケージ</a:t>
            </a:r>
            <a:r>
              <a:rPr lang="ja-JP" altLang="en-US" sz="2000" dirty="0">
                <a:solidFill>
                  <a:srgbClr val="000048"/>
                </a:solidFill>
                <a:latin typeface="+mn-ea"/>
                <a:ea typeface="+mn-ea"/>
                <a:cs typeface="+mn-cs"/>
              </a:rPr>
              <a:t>概要</a:t>
            </a:r>
            <a:endParaRPr lang="ja-JP" altLang="en-US" sz="2000" dirty="0">
              <a:solidFill>
                <a:srgbClr val="000048"/>
              </a:solidFill>
              <a:latin typeface="+mn-ea"/>
              <a:ea typeface="+mn-ea"/>
            </a:endParaRPr>
          </a:p>
        </p:txBody>
      </p:sp>
      <p:sp>
        <p:nvSpPr>
          <p:cNvPr id="9" name="テキスト プレースホルダー 3">
            <a:extLst>
              <a:ext uri="{FF2B5EF4-FFF2-40B4-BE49-F238E27FC236}">
                <a16:creationId xmlns:a16="http://schemas.microsoft.com/office/drawing/2014/main" id="{5D37D44F-B61E-DE9E-EEFF-6A8F5E6C4705}"/>
              </a:ext>
            </a:extLst>
          </p:cNvPr>
          <p:cNvSpPr txBox="1">
            <a:spLocks/>
          </p:cNvSpPr>
          <p:nvPr/>
        </p:nvSpPr>
        <p:spPr>
          <a:xfrm>
            <a:off x="792387" y="1030242"/>
            <a:ext cx="10317679" cy="433342"/>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eaLnBrk="1" fontAlgn="auto" hangingPunct="1">
              <a:spcAft>
                <a:spcPts val="0"/>
              </a:spcAft>
              <a:defRPr/>
            </a:pPr>
            <a:r>
              <a:rPr lang="ja-JP" altLang="en-US" dirty="0">
                <a:solidFill>
                  <a:srgbClr val="0D0D0D"/>
                </a:solidFill>
                <a:latin typeface="+mn-ea"/>
                <a:ea typeface="+mn-ea"/>
              </a:rPr>
              <a:t>トピックス</a:t>
            </a:r>
            <a:r>
              <a:rPr lang="en-US" altLang="ja-JP" dirty="0">
                <a:solidFill>
                  <a:srgbClr val="0D0D0D"/>
                </a:solidFill>
                <a:latin typeface="+mn-ea"/>
                <a:ea typeface="+mn-ea"/>
              </a:rPr>
              <a:t>PR</a:t>
            </a:r>
            <a:r>
              <a:rPr lang="ja-JP" altLang="en-US" dirty="0">
                <a:solidFill>
                  <a:srgbClr val="0D0D0D"/>
                </a:solidFill>
                <a:latin typeface="+mn-ea"/>
                <a:ea typeface="+mn-ea"/>
              </a:rPr>
              <a:t>と</a:t>
            </a:r>
            <a:r>
              <a:rPr lang="en-US" altLang="ja-JP" dirty="0">
                <a:solidFill>
                  <a:srgbClr val="0D0D0D"/>
                </a:solidFill>
                <a:latin typeface="+mn-ea"/>
                <a:ea typeface="+mn-ea"/>
              </a:rPr>
              <a:t>Yahoo!</a:t>
            </a:r>
            <a:r>
              <a:rPr lang="ja-JP" altLang="en-US" dirty="0">
                <a:solidFill>
                  <a:srgbClr val="0D0D0D"/>
                </a:solidFill>
                <a:latin typeface="+mn-ea"/>
                <a:ea typeface="+mn-ea"/>
              </a:rPr>
              <a:t>ニュースタイアップのセット割引きキャンペーンを実施します。</a:t>
            </a:r>
            <a:endParaRPr lang="en-US" altLang="ja-JP" dirty="0">
              <a:solidFill>
                <a:srgbClr val="0D0D0D"/>
              </a:solidFill>
              <a:latin typeface="+mn-ea"/>
              <a:ea typeface="+mn-ea"/>
            </a:endParaRPr>
          </a:p>
        </p:txBody>
      </p:sp>
      <p:pic>
        <p:nvPicPr>
          <p:cNvPr id="11" name="図 10">
            <a:extLst>
              <a:ext uri="{FF2B5EF4-FFF2-40B4-BE49-F238E27FC236}">
                <a16:creationId xmlns:a16="http://schemas.microsoft.com/office/drawing/2014/main" id="{C4017F07-9DCD-D546-71DC-48AB023AEF10}"/>
              </a:ext>
            </a:extLst>
          </p:cNvPr>
          <p:cNvPicPr>
            <a:picLocks noChangeAspect="1"/>
          </p:cNvPicPr>
          <p:nvPr/>
        </p:nvPicPr>
        <p:blipFill>
          <a:blip r:embed="rId4"/>
          <a:srcRect t="8351" b="9236"/>
          <a:stretch/>
        </p:blipFill>
        <p:spPr>
          <a:xfrm>
            <a:off x="6741268" y="3007262"/>
            <a:ext cx="1687115" cy="2365653"/>
          </a:xfrm>
          <a:prstGeom prst="rect">
            <a:avLst/>
          </a:prstGeom>
        </p:spPr>
      </p:pic>
      <p:sp>
        <p:nvSpPr>
          <p:cNvPr id="14" name="テキスト プレースホルダー 3">
            <a:extLst>
              <a:ext uri="{FF2B5EF4-FFF2-40B4-BE49-F238E27FC236}">
                <a16:creationId xmlns:a16="http://schemas.microsoft.com/office/drawing/2014/main" id="{65DBFE46-D2DD-5082-61E8-3E5FA47F6A0C}"/>
              </a:ext>
            </a:extLst>
          </p:cNvPr>
          <p:cNvSpPr txBox="1">
            <a:spLocks/>
          </p:cNvSpPr>
          <p:nvPr/>
        </p:nvSpPr>
        <p:spPr>
          <a:xfrm>
            <a:off x="2053667" y="5580678"/>
            <a:ext cx="3832352" cy="262848"/>
          </a:xfrm>
          <a:prstGeom prst="rect">
            <a:avLst/>
          </a:prstGeom>
        </p:spPr>
        <p:txBody>
          <a:bodyPr wrap="none" lIns="0" tIns="0" rIns="0" bIns="0" anchor="t">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eaLnBrk="1" fontAlgn="auto" hangingPunct="1">
              <a:spcAft>
                <a:spcPts val="0"/>
              </a:spcAft>
              <a:defRPr/>
            </a:pPr>
            <a:r>
              <a:rPr lang="en-US" altLang="ja-JP" sz="1400" b="0" strike="sngStrike" dirty="0">
                <a:solidFill>
                  <a:srgbClr val="0D0D0D"/>
                </a:solidFill>
                <a:latin typeface="+mn-ea"/>
                <a:ea typeface="+mn-ea"/>
              </a:rPr>
              <a:t>1300</a:t>
            </a:r>
            <a:r>
              <a:rPr lang="ja-JP" altLang="en-US" sz="1400" b="0" strike="sngStrike" dirty="0">
                <a:solidFill>
                  <a:srgbClr val="0D0D0D"/>
                </a:solidFill>
                <a:latin typeface="+mn-ea"/>
                <a:ea typeface="+mn-ea"/>
              </a:rPr>
              <a:t>万円（正価）</a:t>
            </a:r>
            <a:r>
              <a:rPr lang="ja-JP" altLang="en-US" sz="1400" b="0" dirty="0">
                <a:solidFill>
                  <a:srgbClr val="0D0D0D"/>
                </a:solidFill>
                <a:latin typeface="+mn-ea"/>
                <a:ea typeface="+mn-ea"/>
              </a:rPr>
              <a:t> </a:t>
            </a:r>
            <a:r>
              <a:rPr lang="ja-JP" altLang="en-US" sz="1400" dirty="0">
                <a:solidFill>
                  <a:srgbClr val="0D0D0D"/>
                </a:solidFill>
                <a:latin typeface="+mn-ea"/>
                <a:ea typeface="+mn-ea"/>
              </a:rPr>
              <a:t>→</a:t>
            </a:r>
            <a:r>
              <a:rPr lang="en-US" altLang="ja-JP" sz="3200" u="sng" dirty="0">
                <a:solidFill>
                  <a:srgbClr val="002AFF"/>
                </a:solidFill>
                <a:latin typeface="+mn-ea"/>
                <a:ea typeface="+mn-ea"/>
              </a:rPr>
              <a:t>1040</a:t>
            </a:r>
            <a:r>
              <a:rPr lang="ja-JP" altLang="en-US" sz="1800" u="sng" dirty="0">
                <a:solidFill>
                  <a:srgbClr val="002AFF"/>
                </a:solidFill>
                <a:latin typeface="+mn-ea"/>
                <a:ea typeface="+mn-ea"/>
              </a:rPr>
              <a:t>万円</a:t>
            </a:r>
            <a:r>
              <a:rPr lang="ja-JP" altLang="en-US" sz="1000" u="sng" dirty="0">
                <a:solidFill>
                  <a:srgbClr val="002AFF"/>
                </a:solidFill>
                <a:latin typeface="+mn-ea"/>
                <a:ea typeface="+mn-ea"/>
              </a:rPr>
              <a:t>（予約型広告）</a:t>
            </a:r>
            <a:endParaRPr lang="en-US" altLang="ja-JP" sz="1800" u="sng" dirty="0">
              <a:solidFill>
                <a:srgbClr val="002AFF"/>
              </a:solidFill>
              <a:latin typeface="+mn-ea"/>
              <a:ea typeface="+mn-ea"/>
            </a:endParaRPr>
          </a:p>
        </p:txBody>
      </p:sp>
      <p:sp>
        <p:nvSpPr>
          <p:cNvPr id="29" name="吹き出し: 角を丸めた四角形 28">
            <a:extLst>
              <a:ext uri="{FF2B5EF4-FFF2-40B4-BE49-F238E27FC236}">
                <a16:creationId xmlns:a16="http://schemas.microsoft.com/office/drawing/2014/main" id="{F258336B-167F-6D27-808C-6F5839F3BF20}"/>
              </a:ext>
            </a:extLst>
          </p:cNvPr>
          <p:cNvSpPr/>
          <p:nvPr/>
        </p:nvSpPr>
        <p:spPr>
          <a:xfrm>
            <a:off x="3911475" y="5981175"/>
            <a:ext cx="1343116" cy="296420"/>
          </a:xfrm>
          <a:prstGeom prst="wedgeRoundRectCallout">
            <a:avLst>
              <a:gd name="adj1" fmla="val -48951"/>
              <a:gd name="adj2" fmla="val -8225"/>
              <a:gd name="adj3" fmla="val 16667"/>
            </a:avLst>
          </a:prstGeom>
          <a:solidFill>
            <a:srgbClr val="002AFF"/>
          </a:solidFill>
          <a:ln>
            <a:solidFill>
              <a:srgbClr val="002AFF"/>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r>
              <a:rPr kumimoji="1" lang="en-US" altLang="ja-JP" b="1" dirty="0">
                <a:latin typeface="+mj-ea"/>
                <a:ea typeface="+mj-ea"/>
              </a:rPr>
              <a:t>20%</a:t>
            </a:r>
            <a:r>
              <a:rPr kumimoji="1" lang="en-US" altLang="ja-JP" sz="1100" b="1" dirty="0">
                <a:latin typeface="+mj-ea"/>
                <a:ea typeface="+mj-ea"/>
              </a:rPr>
              <a:t>OFF</a:t>
            </a:r>
            <a:endParaRPr kumimoji="1" lang="ja-JP" altLang="en-US" sz="1100" b="1" dirty="0">
              <a:latin typeface="+mj-ea"/>
              <a:ea typeface="+mj-ea"/>
            </a:endParaRPr>
          </a:p>
        </p:txBody>
      </p:sp>
      <p:sp>
        <p:nvSpPr>
          <p:cNvPr id="2" name="加算記号 1">
            <a:extLst>
              <a:ext uri="{FF2B5EF4-FFF2-40B4-BE49-F238E27FC236}">
                <a16:creationId xmlns:a16="http://schemas.microsoft.com/office/drawing/2014/main" id="{DC86C1FC-BFEA-6C11-447D-28808EADAFD8}"/>
              </a:ext>
            </a:extLst>
          </p:cNvPr>
          <p:cNvSpPr/>
          <p:nvPr/>
        </p:nvSpPr>
        <p:spPr>
          <a:xfrm>
            <a:off x="5806713" y="2396661"/>
            <a:ext cx="578573" cy="563368"/>
          </a:xfrm>
          <a:prstGeom prst="mathPlus">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dirty="0">
              <a:solidFill>
                <a:schemeClr val="accent3"/>
              </a:solidFill>
            </a:endParaRPr>
          </a:p>
        </p:txBody>
      </p:sp>
      <p:sp>
        <p:nvSpPr>
          <p:cNvPr id="4" name="正方形/長方形 3">
            <a:extLst>
              <a:ext uri="{FF2B5EF4-FFF2-40B4-BE49-F238E27FC236}">
                <a16:creationId xmlns:a16="http://schemas.microsoft.com/office/drawing/2014/main" id="{E50A7101-D1D6-4580-83DE-90BD34CA1757}"/>
              </a:ext>
            </a:extLst>
          </p:cNvPr>
          <p:cNvSpPr/>
          <p:nvPr/>
        </p:nvSpPr>
        <p:spPr>
          <a:xfrm>
            <a:off x="2708528" y="3035869"/>
            <a:ext cx="2658888" cy="2308324"/>
          </a:xfrm>
          <a:prstGeom prst="rect">
            <a:avLst/>
          </a:prstGeom>
        </p:spPr>
        <p:txBody>
          <a:bodyPr wrap="square">
            <a:spAutoFit/>
          </a:bodyPr>
          <a:lstStyle/>
          <a:p>
            <a:pPr marL="171450" indent="-171450" eaLnBrk="1" fontAlgn="auto" hangingPunct="1">
              <a:spcBef>
                <a:spcPts val="0"/>
              </a:spcBef>
              <a:spcAft>
                <a:spcPts val="0"/>
              </a:spcAft>
              <a:buFont typeface="Wingdings" panose="05000000000000000000" pitchFamily="2" charset="2"/>
              <a:buChar char="ü"/>
            </a:pPr>
            <a:r>
              <a:rPr lang="ja-JP" altLang="en-US" sz="1200" dirty="0">
                <a:solidFill>
                  <a:srgbClr val="0D0D0D"/>
                </a:solidFill>
                <a:latin typeface="メイリオ" panose="020B0604030504040204" pitchFamily="50" charset="-128"/>
                <a:ea typeface="メイリオ" panose="020B0604030504040204" pitchFamily="50" charset="-128"/>
              </a:rPr>
              <a:t>最も注目度の高い</a:t>
            </a:r>
            <a:r>
              <a:rPr lang="en-US" altLang="ja-JP" sz="1200" dirty="0">
                <a:solidFill>
                  <a:srgbClr val="0D0D0D"/>
                </a:solidFill>
                <a:latin typeface="メイリオ" panose="020B0604030504040204" pitchFamily="50" charset="-128"/>
                <a:ea typeface="メイリオ" panose="020B0604030504040204" pitchFamily="50" charset="-128"/>
              </a:rPr>
              <a:t>Yahoo!</a:t>
            </a:r>
            <a:r>
              <a:rPr lang="ja-JP" altLang="en-US" sz="1200" dirty="0">
                <a:solidFill>
                  <a:srgbClr val="0D0D0D"/>
                </a:solidFill>
                <a:latin typeface="メイリオ" panose="020B0604030504040204" pitchFamily="50" charset="-128"/>
                <a:ea typeface="メイリオ" panose="020B0604030504040204" pitchFamily="50" charset="-128"/>
              </a:rPr>
              <a:t> </a:t>
            </a:r>
            <a:r>
              <a:rPr lang="en-US" altLang="ja-JP" sz="1200" dirty="0">
                <a:solidFill>
                  <a:srgbClr val="0D0D0D"/>
                </a:solidFill>
                <a:latin typeface="メイリオ" panose="020B0604030504040204" pitchFamily="50" charset="-128"/>
                <a:ea typeface="メイリオ" panose="020B0604030504040204" pitchFamily="50" charset="-128"/>
              </a:rPr>
              <a:t>JAPAN</a:t>
            </a:r>
            <a:r>
              <a:rPr lang="ja-JP" altLang="en-US" sz="1200" b="1" dirty="0">
                <a:solidFill>
                  <a:srgbClr val="0D0D0D"/>
                </a:solidFill>
                <a:latin typeface="メイリオ" panose="020B0604030504040204" pitchFamily="50" charset="-128"/>
                <a:ea typeface="メイリオ" panose="020B0604030504040204" pitchFamily="50" charset="-128"/>
              </a:rPr>
              <a:t>トップページニューストピックス下</a:t>
            </a:r>
            <a:r>
              <a:rPr lang="ja-JP" altLang="en-US" sz="1200" dirty="0">
                <a:solidFill>
                  <a:srgbClr val="0D0D0D"/>
                </a:solidFill>
                <a:latin typeface="メイリオ" panose="020B0604030504040204" pitchFamily="50" charset="-128"/>
                <a:ea typeface="メイリオ" panose="020B0604030504040204" pitchFamily="50" charset="-128"/>
              </a:rPr>
              <a:t>に掲載</a:t>
            </a:r>
            <a:endParaRPr lang="en-US" altLang="ja-JP" sz="1200" dirty="0">
              <a:solidFill>
                <a:srgbClr val="0D0D0D"/>
              </a:solidFill>
              <a:latin typeface="メイリオ" panose="020B0604030504040204" pitchFamily="50" charset="-128"/>
              <a:ea typeface="メイリオ" panose="020B0604030504040204" pitchFamily="50" charset="-128"/>
            </a:endParaRPr>
          </a:p>
          <a:p>
            <a:pPr marL="171450" indent="-171450" eaLnBrk="1" fontAlgn="auto" hangingPunct="1">
              <a:spcBef>
                <a:spcPts val="0"/>
              </a:spcBef>
              <a:spcAft>
                <a:spcPts val="0"/>
              </a:spcAft>
              <a:buFont typeface="Wingdings" panose="05000000000000000000" pitchFamily="2" charset="2"/>
              <a:buChar char="ü"/>
            </a:pPr>
            <a:endParaRPr lang="en-US" altLang="ja-JP" sz="1200" dirty="0">
              <a:solidFill>
                <a:srgbClr val="0D0D0D"/>
              </a:solidFill>
              <a:latin typeface="メイリオ" panose="020B0604030504040204" pitchFamily="50" charset="-128"/>
              <a:ea typeface="メイリオ" panose="020B0604030504040204" pitchFamily="50" charset="-128"/>
            </a:endParaRPr>
          </a:p>
          <a:p>
            <a:pPr marL="171450" indent="-171450" eaLnBrk="1" fontAlgn="auto" hangingPunct="1">
              <a:spcBef>
                <a:spcPts val="0"/>
              </a:spcBef>
              <a:spcAft>
                <a:spcPts val="0"/>
              </a:spcAft>
              <a:buFont typeface="Wingdings" panose="05000000000000000000" pitchFamily="2" charset="2"/>
              <a:buChar char="ü"/>
            </a:pPr>
            <a:r>
              <a:rPr lang="en-US" altLang="ja-JP" sz="1200" b="1" dirty="0">
                <a:solidFill>
                  <a:srgbClr val="0D0D0D"/>
                </a:solidFill>
                <a:latin typeface="メイリオ" panose="020B0604030504040204" pitchFamily="50" charset="-128"/>
                <a:ea typeface="メイリオ" panose="020B0604030504040204" pitchFamily="50" charset="-128"/>
              </a:rPr>
              <a:t>Yahoo!</a:t>
            </a:r>
            <a:r>
              <a:rPr lang="ja-JP" altLang="en-US" sz="1200" b="1" dirty="0">
                <a:solidFill>
                  <a:srgbClr val="0D0D0D"/>
                </a:solidFill>
                <a:latin typeface="メイリオ" panose="020B0604030504040204" pitchFamily="50" charset="-128"/>
                <a:ea typeface="メイリオ" panose="020B0604030504040204" pitchFamily="50" charset="-128"/>
              </a:rPr>
              <a:t>ニューストピックスに近い</a:t>
            </a:r>
            <a:r>
              <a:rPr lang="ja-JP" altLang="en-US" sz="1200" dirty="0">
                <a:solidFill>
                  <a:srgbClr val="0D0D0D"/>
                </a:solidFill>
                <a:latin typeface="メイリオ" panose="020B0604030504040204" pitchFamily="50" charset="-128"/>
                <a:ea typeface="メイリオ" panose="020B0604030504040204" pitchFamily="50" charset="-128"/>
              </a:rPr>
              <a:t>広告形式で</a:t>
            </a:r>
            <a:r>
              <a:rPr lang="en-US" altLang="ja-JP" sz="1200" dirty="0">
                <a:solidFill>
                  <a:srgbClr val="0D0D0D"/>
                </a:solidFill>
                <a:latin typeface="メイリオ" panose="020B0604030504040204" pitchFamily="50" charset="-128"/>
                <a:ea typeface="メイリオ" panose="020B0604030504040204" pitchFamily="50" charset="-128"/>
              </a:rPr>
              <a:t>PR</a:t>
            </a:r>
            <a:r>
              <a:rPr lang="ja-JP" altLang="en-US" sz="1200" dirty="0">
                <a:solidFill>
                  <a:srgbClr val="0D0D0D"/>
                </a:solidFill>
                <a:latin typeface="メイリオ" panose="020B0604030504040204" pitchFamily="50" charset="-128"/>
                <a:ea typeface="メイリオ" panose="020B0604030504040204" pitchFamily="50" charset="-128"/>
              </a:rPr>
              <a:t>可能</a:t>
            </a:r>
          </a:p>
          <a:p>
            <a:pPr marL="171450" indent="-171450" eaLnBrk="1" fontAlgn="auto" hangingPunct="1">
              <a:spcBef>
                <a:spcPts val="0"/>
              </a:spcBef>
              <a:spcAft>
                <a:spcPts val="0"/>
              </a:spcAft>
              <a:buFont typeface="Wingdings" panose="05000000000000000000" pitchFamily="2" charset="2"/>
              <a:buChar char="ü"/>
            </a:pPr>
            <a:endParaRPr lang="en-US" altLang="ja-JP" sz="1200" dirty="0">
              <a:solidFill>
                <a:srgbClr val="0D0D0D"/>
              </a:solidFill>
              <a:latin typeface="メイリオ" panose="020B0604030504040204" pitchFamily="50" charset="-128"/>
              <a:ea typeface="メイリオ" panose="020B0604030504040204" pitchFamily="50" charset="-128"/>
            </a:endParaRPr>
          </a:p>
          <a:p>
            <a:pPr marL="171450" indent="-171450" eaLnBrk="1" fontAlgn="auto" hangingPunct="1">
              <a:spcBef>
                <a:spcPts val="0"/>
              </a:spcBef>
              <a:spcAft>
                <a:spcPts val="0"/>
              </a:spcAft>
              <a:buFont typeface="Wingdings" panose="05000000000000000000" pitchFamily="2" charset="2"/>
              <a:buChar char="ü"/>
            </a:pPr>
            <a:r>
              <a:rPr lang="en-US" altLang="ja-JP" sz="1200" dirty="0">
                <a:solidFill>
                  <a:srgbClr val="0D0D0D"/>
                </a:solidFill>
                <a:latin typeface="メイリオ" panose="020B0604030504040204" pitchFamily="50" charset="-128"/>
                <a:ea typeface="メイリオ" panose="020B0604030504040204" pitchFamily="50" charset="-128"/>
              </a:rPr>
              <a:t>1Day</a:t>
            </a:r>
            <a:r>
              <a:rPr lang="ja-JP" altLang="en-US" sz="1200" dirty="0">
                <a:solidFill>
                  <a:srgbClr val="0D0D0D"/>
                </a:solidFill>
                <a:latin typeface="メイリオ" panose="020B0604030504040204" pitchFamily="50" charset="-128"/>
                <a:ea typeface="メイリオ" panose="020B0604030504040204" pitchFamily="50" charset="-128"/>
              </a:rPr>
              <a:t>配信＆</a:t>
            </a:r>
            <a:r>
              <a:rPr lang="ja-JP" altLang="en-US" sz="1200" b="1" dirty="0">
                <a:solidFill>
                  <a:srgbClr val="0D0D0D"/>
                </a:solidFill>
                <a:latin typeface="メイリオ" panose="020B0604030504040204" pitchFamily="50" charset="-128"/>
                <a:ea typeface="メイリオ" panose="020B0604030504040204" pitchFamily="50" charset="-128"/>
              </a:rPr>
              <a:t>その日訪れた全ユーザーへリーチ</a:t>
            </a:r>
            <a:endParaRPr lang="en-US" altLang="ja-JP" sz="1200" b="1"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sz="1200" dirty="0">
                <a:solidFill>
                  <a:srgbClr val="0D0D0D"/>
                </a:solidFill>
                <a:latin typeface="メイリオ" panose="020B0604030504040204" pitchFamily="50" charset="-128"/>
                <a:ea typeface="メイリオ" panose="020B0604030504040204" pitchFamily="50" charset="-128"/>
              </a:rPr>
              <a:t>　（リーチ</a:t>
            </a:r>
            <a:r>
              <a:rPr lang="en-US" altLang="ja-JP" sz="1200" dirty="0">
                <a:solidFill>
                  <a:srgbClr val="0D0D0D"/>
                </a:solidFill>
                <a:latin typeface="メイリオ" panose="020B0604030504040204" pitchFamily="50" charset="-128"/>
                <a:ea typeface="メイリオ" panose="020B0604030504040204" pitchFamily="50" charset="-128"/>
              </a:rPr>
              <a:t>SOV100</a:t>
            </a:r>
            <a:r>
              <a:rPr lang="ja-JP" altLang="en-US" sz="1200" dirty="0">
                <a:solidFill>
                  <a:srgbClr val="0D0D0D"/>
                </a:solidFill>
                <a:latin typeface="メイリオ" panose="020B0604030504040204" pitchFamily="50" charset="-128"/>
                <a:ea typeface="メイリオ" panose="020B0604030504040204" pitchFamily="50" charset="-128"/>
              </a:rPr>
              <a:t>％）</a:t>
            </a:r>
            <a:endParaRPr lang="en-US" altLang="ja-JP" sz="1200" dirty="0">
              <a:solidFill>
                <a:srgbClr val="0D0D0D"/>
              </a:solidFill>
              <a:latin typeface="メイリオ" panose="020B0604030504040204" pitchFamily="50" charset="-128"/>
              <a:ea typeface="メイリオ" panose="020B0604030504040204" pitchFamily="50" charset="-128"/>
            </a:endParaRPr>
          </a:p>
          <a:p>
            <a:pPr marL="171450" indent="-171450" eaLnBrk="1" fontAlgn="auto" hangingPunct="1">
              <a:spcBef>
                <a:spcPts val="0"/>
              </a:spcBef>
              <a:spcAft>
                <a:spcPts val="0"/>
              </a:spcAft>
              <a:buFont typeface="Wingdings" panose="05000000000000000000" pitchFamily="2" charset="2"/>
              <a:buChar char="ü"/>
            </a:pPr>
            <a:endParaRPr lang="ja-JP" altLang="en-US" sz="1200" dirty="0">
              <a:solidFill>
                <a:srgbClr val="0D0D0D"/>
              </a:solidFill>
              <a:latin typeface="メイリオ" panose="020B0604030504040204" pitchFamily="50" charset="-128"/>
              <a:ea typeface="メイリオ" panose="020B0604030504040204" pitchFamily="50" charset="-128"/>
            </a:endParaRPr>
          </a:p>
          <a:p>
            <a:pPr marL="171450" indent="-171450" eaLnBrk="1" fontAlgn="auto" hangingPunct="1">
              <a:spcBef>
                <a:spcPts val="0"/>
              </a:spcBef>
              <a:spcAft>
                <a:spcPts val="0"/>
              </a:spcAft>
              <a:buFont typeface="Wingdings" panose="05000000000000000000" pitchFamily="2" charset="2"/>
              <a:buChar char="ü"/>
            </a:pPr>
            <a:r>
              <a:rPr lang="ja-JP" altLang="en-US" sz="1200" dirty="0">
                <a:solidFill>
                  <a:srgbClr val="0D0D0D"/>
                </a:solidFill>
                <a:latin typeface="メイリオ" panose="020B0604030504040204" pitchFamily="50" charset="-128"/>
                <a:ea typeface="メイリオ" panose="020B0604030504040204" pitchFamily="50" charset="-128"/>
              </a:rPr>
              <a:t>想定</a:t>
            </a:r>
            <a:r>
              <a:rPr lang="en-US" altLang="ja-JP" sz="1200" b="1" dirty="0">
                <a:solidFill>
                  <a:srgbClr val="0D0D0D"/>
                </a:solidFill>
                <a:latin typeface="メイリオ" panose="020B0604030504040204" pitchFamily="50" charset="-128"/>
                <a:ea typeface="メイリオ" panose="020B0604030504040204" pitchFamily="50" charset="-128"/>
              </a:rPr>
              <a:t>1750</a:t>
            </a:r>
            <a:r>
              <a:rPr lang="ja-JP" altLang="en-US" sz="1200" b="1" dirty="0">
                <a:solidFill>
                  <a:srgbClr val="0D0D0D"/>
                </a:solidFill>
                <a:latin typeface="メイリオ" panose="020B0604030504040204" pitchFamily="50" charset="-128"/>
                <a:ea typeface="メイリオ" panose="020B0604030504040204" pitchFamily="50" charset="-128"/>
              </a:rPr>
              <a:t>万</a:t>
            </a:r>
            <a:r>
              <a:rPr lang="en-US" altLang="ja-JP" sz="1200" b="1" dirty="0">
                <a:solidFill>
                  <a:srgbClr val="0D0D0D"/>
                </a:solidFill>
                <a:latin typeface="メイリオ" panose="020B0604030504040204" pitchFamily="50" charset="-128"/>
                <a:ea typeface="メイリオ" panose="020B0604030504040204" pitchFamily="50" charset="-128"/>
              </a:rPr>
              <a:t>V</a:t>
            </a:r>
            <a:r>
              <a:rPr lang="ja-JP" altLang="en-US" sz="1200" b="1" dirty="0">
                <a:solidFill>
                  <a:srgbClr val="0D0D0D"/>
                </a:solidFill>
                <a:latin typeface="メイリオ" panose="020B0604030504040204" pitchFamily="50" charset="-128"/>
                <a:ea typeface="メイリオ" panose="020B0604030504040204" pitchFamily="50" charset="-128"/>
              </a:rPr>
              <a:t>リーチ</a:t>
            </a:r>
            <a:r>
              <a:rPr lang="en-US" altLang="ja-JP" sz="1200" b="1" dirty="0">
                <a:solidFill>
                  <a:srgbClr val="0D0D0D"/>
                </a:solidFill>
                <a:latin typeface="メイリオ" panose="020B0604030504040204" pitchFamily="50" charset="-128"/>
                <a:ea typeface="メイリオ" panose="020B0604030504040204" pitchFamily="50" charset="-128"/>
              </a:rPr>
              <a:t>/</a:t>
            </a:r>
            <a:r>
              <a:rPr lang="ja-JP" altLang="en-US" sz="1200" b="1" dirty="0">
                <a:solidFill>
                  <a:srgbClr val="0D0D0D"/>
                </a:solidFill>
                <a:latin typeface="メイリオ" panose="020B0604030504040204" pitchFamily="50" charset="-128"/>
                <a:ea typeface="メイリオ" panose="020B0604030504040204" pitchFamily="50" charset="-128"/>
              </a:rPr>
              <a:t>日</a:t>
            </a:r>
          </a:p>
        </p:txBody>
      </p:sp>
      <p:sp>
        <p:nvSpPr>
          <p:cNvPr id="15" name="片側の 2 つの角を丸めた四角形 26">
            <a:extLst>
              <a:ext uri="{FF2B5EF4-FFF2-40B4-BE49-F238E27FC236}">
                <a16:creationId xmlns:a16="http://schemas.microsoft.com/office/drawing/2014/main" id="{D250D8F8-A302-29C4-ADFB-31CADF6B6F81}"/>
              </a:ext>
            </a:extLst>
          </p:cNvPr>
          <p:cNvSpPr/>
          <p:nvPr/>
        </p:nvSpPr>
        <p:spPr>
          <a:xfrm>
            <a:off x="6571690" y="2505133"/>
            <a:ext cx="4821867" cy="346424"/>
          </a:xfrm>
          <a:prstGeom prst="round2SameRect">
            <a:avLst>
              <a:gd name="adj1" fmla="val 0"/>
              <a:gd name="adj2" fmla="val 0"/>
            </a:avLst>
          </a:prstGeom>
          <a:solidFill>
            <a:schemeClr val="accent3"/>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rPr>
              <a:t>Yahoo!</a:t>
            </a:r>
            <a:r>
              <a:rPr kumimoji="0" lang="ja-JP" altLang="en-US"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rPr>
              <a:t>ニュース タイアップ</a:t>
            </a:r>
            <a:endParaRPr kumimoji="0" lang="en-US" altLang="ja-JP"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endParaRPr>
          </a:p>
        </p:txBody>
      </p:sp>
      <p:sp>
        <p:nvSpPr>
          <p:cNvPr id="16" name="片側の 2 つの角を丸めた四角形 26">
            <a:extLst>
              <a:ext uri="{FF2B5EF4-FFF2-40B4-BE49-F238E27FC236}">
                <a16:creationId xmlns:a16="http://schemas.microsoft.com/office/drawing/2014/main" id="{3BAEC5DD-CFF0-CDAA-D37E-CF439468D900}"/>
              </a:ext>
            </a:extLst>
          </p:cNvPr>
          <p:cNvSpPr/>
          <p:nvPr/>
        </p:nvSpPr>
        <p:spPr>
          <a:xfrm>
            <a:off x="792388" y="2505133"/>
            <a:ext cx="4811471" cy="346424"/>
          </a:xfrm>
          <a:prstGeom prst="round2SameRect">
            <a:avLst>
              <a:gd name="adj1" fmla="val 0"/>
              <a:gd name="adj2" fmla="val 0"/>
            </a:avLst>
          </a:prstGeom>
          <a:solidFill>
            <a:schemeClr val="accent3"/>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rPr>
              <a:t>例　トピックス</a:t>
            </a:r>
            <a:r>
              <a:rPr kumimoji="0" lang="en-US" altLang="ja-JP"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rPr>
              <a:t>PR</a:t>
            </a:r>
            <a:r>
              <a:rPr kumimoji="0" lang="ja-JP" altLang="en-US"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rPr>
              <a:t>　</a:t>
            </a:r>
            <a:r>
              <a:rPr kumimoji="0" lang="en-US" altLang="ja-JP"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rPr>
              <a:t>SP</a:t>
            </a:r>
            <a:r>
              <a:rPr kumimoji="0" lang="ja-JP" altLang="en-US"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rPr>
              <a:t>（オールリーチ）</a:t>
            </a:r>
          </a:p>
        </p:txBody>
      </p:sp>
      <p:sp>
        <p:nvSpPr>
          <p:cNvPr id="18" name="正方形/長方形 17">
            <a:extLst>
              <a:ext uri="{FF2B5EF4-FFF2-40B4-BE49-F238E27FC236}">
                <a16:creationId xmlns:a16="http://schemas.microsoft.com/office/drawing/2014/main" id="{4CBD9C3C-A660-EEAF-20FD-10F68CBF2AB1}"/>
              </a:ext>
            </a:extLst>
          </p:cNvPr>
          <p:cNvSpPr/>
          <p:nvPr/>
        </p:nvSpPr>
        <p:spPr>
          <a:xfrm>
            <a:off x="8596908" y="3106706"/>
            <a:ext cx="2658888" cy="2308324"/>
          </a:xfrm>
          <a:prstGeom prst="rect">
            <a:avLst/>
          </a:prstGeom>
        </p:spPr>
        <p:txBody>
          <a:bodyPr wrap="square">
            <a:spAutoFit/>
          </a:bodyPr>
          <a:lstStyle/>
          <a:p>
            <a:pPr marL="171450" indent="-171450" eaLnBrk="1" fontAlgn="auto" hangingPunct="1">
              <a:spcBef>
                <a:spcPts val="0"/>
              </a:spcBef>
              <a:spcAft>
                <a:spcPts val="0"/>
              </a:spcAft>
              <a:buFont typeface="Wingdings" panose="05000000000000000000" pitchFamily="2" charset="2"/>
              <a:buChar char="ü"/>
            </a:pPr>
            <a:r>
              <a:rPr lang="en-US" altLang="ja-JP" sz="1200" b="1" dirty="0">
                <a:solidFill>
                  <a:srgbClr val="0D0D0D"/>
                </a:solidFill>
                <a:latin typeface="メイリオ" panose="020B0604030504040204" pitchFamily="50" charset="-128"/>
                <a:ea typeface="メイリオ" panose="020B0604030504040204" pitchFamily="50" charset="-128"/>
              </a:rPr>
              <a:t>Yahoo!</a:t>
            </a:r>
            <a:r>
              <a:rPr lang="ja-JP" altLang="en-US" sz="1200" b="1" dirty="0">
                <a:solidFill>
                  <a:srgbClr val="0D0D0D"/>
                </a:solidFill>
                <a:latin typeface="メイリオ" panose="020B0604030504040204" pitchFamily="50" charset="-128"/>
                <a:ea typeface="メイリオ" panose="020B0604030504040204" pitchFamily="50" charset="-128"/>
              </a:rPr>
              <a:t>ニュースドメインおよびロゴの配下</a:t>
            </a:r>
            <a:r>
              <a:rPr lang="ja-JP" altLang="en-US" sz="1200" dirty="0">
                <a:solidFill>
                  <a:srgbClr val="0D0D0D"/>
                </a:solidFill>
                <a:latin typeface="メイリオ" panose="020B0604030504040204" pitchFamily="50" charset="-128"/>
                <a:ea typeface="メイリオ" panose="020B0604030504040204" pitchFamily="50" charset="-128"/>
              </a:rPr>
              <a:t>で、ネイティブなニュースコンテンツ体裁で掲載</a:t>
            </a:r>
          </a:p>
          <a:p>
            <a:pPr marL="171450" indent="-171450" eaLnBrk="1" fontAlgn="auto" hangingPunct="1">
              <a:spcBef>
                <a:spcPts val="0"/>
              </a:spcBef>
              <a:spcAft>
                <a:spcPts val="0"/>
              </a:spcAft>
              <a:buFont typeface="Wingdings" panose="05000000000000000000" pitchFamily="2" charset="2"/>
              <a:buChar char="ü"/>
            </a:pPr>
            <a:endParaRPr lang="en-US" altLang="ja-JP" sz="1200" dirty="0">
              <a:solidFill>
                <a:srgbClr val="0D0D0D"/>
              </a:solidFill>
              <a:latin typeface="メイリオ" panose="020B0604030504040204" pitchFamily="50" charset="-128"/>
              <a:ea typeface="メイリオ" panose="020B0604030504040204" pitchFamily="50" charset="-128"/>
            </a:endParaRPr>
          </a:p>
          <a:p>
            <a:pPr marL="171450" indent="-171450" eaLnBrk="1" fontAlgn="auto" hangingPunct="1">
              <a:spcBef>
                <a:spcPts val="0"/>
              </a:spcBef>
              <a:spcAft>
                <a:spcPts val="0"/>
              </a:spcAft>
              <a:buFont typeface="Wingdings" panose="05000000000000000000" pitchFamily="2" charset="2"/>
              <a:buChar char="ü"/>
            </a:pPr>
            <a:r>
              <a:rPr lang="en-US" altLang="ja-JP" sz="1200" dirty="0">
                <a:solidFill>
                  <a:srgbClr val="0D0D0D"/>
                </a:solidFill>
                <a:latin typeface="メイリオ" panose="020B0604030504040204" pitchFamily="50" charset="-128"/>
                <a:ea typeface="メイリオ" panose="020B0604030504040204" pitchFamily="50" charset="-128"/>
              </a:rPr>
              <a:t>Yahoo!</a:t>
            </a:r>
            <a:r>
              <a:rPr lang="ja-JP" altLang="en-US" sz="1200" dirty="0">
                <a:solidFill>
                  <a:srgbClr val="0D0D0D"/>
                </a:solidFill>
                <a:latin typeface="メイリオ" panose="020B0604030504040204" pitchFamily="50" charset="-128"/>
                <a:ea typeface="メイリオ" panose="020B0604030504040204" pitchFamily="50" charset="-128"/>
              </a:rPr>
              <a:t>ニュースの</a:t>
            </a:r>
            <a:r>
              <a:rPr lang="ja-JP" altLang="en-US" sz="1200" b="1" dirty="0">
                <a:solidFill>
                  <a:srgbClr val="0D0D0D"/>
                </a:solidFill>
                <a:latin typeface="メイリオ" panose="020B0604030504040204" pitchFamily="50" charset="-128"/>
                <a:ea typeface="メイリオ" panose="020B0604030504040204" pitchFamily="50" charset="-128"/>
              </a:rPr>
              <a:t>ユーザーを知り尽くした編集者が制作</a:t>
            </a:r>
            <a:endParaRPr lang="en-US" altLang="ja-JP" sz="1200" b="1" dirty="0">
              <a:solidFill>
                <a:srgbClr val="0D0D0D"/>
              </a:solidFill>
              <a:latin typeface="メイリオ" panose="020B0604030504040204" pitchFamily="50" charset="-128"/>
              <a:ea typeface="メイリオ" panose="020B0604030504040204" pitchFamily="50" charset="-128"/>
            </a:endParaRPr>
          </a:p>
          <a:p>
            <a:pPr marL="171450" indent="-171450" eaLnBrk="1" fontAlgn="auto" hangingPunct="1">
              <a:spcBef>
                <a:spcPts val="0"/>
              </a:spcBef>
              <a:spcAft>
                <a:spcPts val="0"/>
              </a:spcAft>
              <a:buFont typeface="Wingdings" panose="05000000000000000000" pitchFamily="2" charset="2"/>
              <a:buChar char="ü"/>
            </a:pPr>
            <a:endParaRPr lang="ja-JP" altLang="en-US" sz="1200" dirty="0">
              <a:solidFill>
                <a:srgbClr val="0D0D0D"/>
              </a:solidFill>
              <a:latin typeface="メイリオ" panose="020B0604030504040204" pitchFamily="50" charset="-128"/>
              <a:ea typeface="メイリオ" panose="020B0604030504040204" pitchFamily="50" charset="-128"/>
            </a:endParaRPr>
          </a:p>
          <a:p>
            <a:pPr marL="171450" indent="-171450" eaLnBrk="1" fontAlgn="auto" hangingPunct="1">
              <a:spcBef>
                <a:spcPts val="0"/>
              </a:spcBef>
              <a:spcAft>
                <a:spcPts val="0"/>
              </a:spcAft>
              <a:buFont typeface="Wingdings" panose="05000000000000000000" pitchFamily="2" charset="2"/>
              <a:buChar char="ü"/>
            </a:pPr>
            <a:r>
              <a:rPr lang="ja-JP" altLang="en-US" sz="1200" dirty="0">
                <a:solidFill>
                  <a:srgbClr val="0D0D0D"/>
                </a:solidFill>
                <a:latin typeface="メイリオ" panose="020B0604030504040204" pitchFamily="50" charset="-128"/>
                <a:ea typeface="メイリオ" panose="020B0604030504040204" pitchFamily="50" charset="-128"/>
              </a:rPr>
              <a:t>ユーザーの</a:t>
            </a:r>
            <a:r>
              <a:rPr lang="ja-JP" altLang="en-US" sz="1200" b="1" dirty="0">
                <a:solidFill>
                  <a:srgbClr val="0D0D0D"/>
                </a:solidFill>
                <a:latin typeface="メイリオ" panose="020B0604030504040204" pitchFamily="50" charset="-128"/>
                <a:ea typeface="メイリオ" panose="020B0604030504040204" pitchFamily="50" charset="-128"/>
              </a:rPr>
              <a:t>膨大な閲覧、行動データを制作に活用</a:t>
            </a:r>
            <a:endParaRPr lang="en-US" altLang="ja-JP" sz="1200" b="1" dirty="0">
              <a:solidFill>
                <a:srgbClr val="0D0D0D"/>
              </a:solidFill>
              <a:latin typeface="メイリオ" panose="020B0604030504040204" pitchFamily="50" charset="-128"/>
              <a:ea typeface="メイリオ" panose="020B0604030504040204" pitchFamily="50" charset="-128"/>
            </a:endParaRPr>
          </a:p>
          <a:p>
            <a:pPr marL="171450" indent="-171450" eaLnBrk="1" fontAlgn="auto" hangingPunct="1">
              <a:spcBef>
                <a:spcPts val="0"/>
              </a:spcBef>
              <a:spcAft>
                <a:spcPts val="0"/>
              </a:spcAft>
              <a:buFont typeface="Wingdings" panose="05000000000000000000" pitchFamily="2" charset="2"/>
              <a:buChar char="ü"/>
            </a:pPr>
            <a:endParaRPr lang="ja-JP" altLang="en-US" sz="1200" dirty="0">
              <a:solidFill>
                <a:srgbClr val="0D0D0D"/>
              </a:solidFill>
              <a:latin typeface="メイリオ" panose="020B0604030504040204" pitchFamily="50" charset="-128"/>
              <a:ea typeface="メイリオ" panose="020B0604030504040204" pitchFamily="50" charset="-128"/>
            </a:endParaRPr>
          </a:p>
          <a:p>
            <a:pPr marL="171450" indent="-171450" eaLnBrk="1" fontAlgn="auto" hangingPunct="1">
              <a:spcBef>
                <a:spcPts val="0"/>
              </a:spcBef>
              <a:spcAft>
                <a:spcPts val="0"/>
              </a:spcAft>
              <a:buFont typeface="Wingdings" panose="05000000000000000000" pitchFamily="2" charset="2"/>
              <a:buChar char="ü"/>
            </a:pPr>
            <a:r>
              <a:rPr lang="ja-JP" altLang="en-US" sz="1200" b="1" dirty="0">
                <a:solidFill>
                  <a:srgbClr val="0D0D0D"/>
                </a:solidFill>
                <a:latin typeface="メイリオ" panose="020B0604030504040204" pitchFamily="50" charset="-128"/>
                <a:ea typeface="メイリオ" panose="020B0604030504040204" pitchFamily="50" charset="-128"/>
              </a:rPr>
              <a:t>ユーザーに刺さる構成・表現手法の蓄積ノウハウ</a:t>
            </a:r>
            <a:r>
              <a:rPr lang="ja-JP" altLang="en-US" sz="1200" dirty="0">
                <a:solidFill>
                  <a:srgbClr val="0D0D0D"/>
                </a:solidFill>
                <a:latin typeface="メイリオ" panose="020B0604030504040204" pitchFamily="50" charset="-128"/>
                <a:ea typeface="メイリオ" panose="020B0604030504040204" pitchFamily="50" charset="-128"/>
              </a:rPr>
              <a:t>を駆使</a:t>
            </a:r>
          </a:p>
        </p:txBody>
      </p:sp>
      <p:sp>
        <p:nvSpPr>
          <p:cNvPr id="21" name="矢印: 右 20">
            <a:extLst>
              <a:ext uri="{FF2B5EF4-FFF2-40B4-BE49-F238E27FC236}">
                <a16:creationId xmlns:a16="http://schemas.microsoft.com/office/drawing/2014/main" id="{80010DA0-750F-D4A6-1C30-E44ECD7DD4C2}"/>
              </a:ext>
            </a:extLst>
          </p:cNvPr>
          <p:cNvSpPr/>
          <p:nvPr/>
        </p:nvSpPr>
        <p:spPr>
          <a:xfrm>
            <a:off x="5886019" y="4290695"/>
            <a:ext cx="499267" cy="563368"/>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テキスト プレースホルダー 3">
            <a:extLst>
              <a:ext uri="{FF2B5EF4-FFF2-40B4-BE49-F238E27FC236}">
                <a16:creationId xmlns:a16="http://schemas.microsoft.com/office/drawing/2014/main" id="{1F9CFDFE-C85A-3E28-69F9-92254A9ECDDF}"/>
              </a:ext>
            </a:extLst>
          </p:cNvPr>
          <p:cNvSpPr txBox="1">
            <a:spLocks/>
          </p:cNvSpPr>
          <p:nvPr/>
        </p:nvSpPr>
        <p:spPr>
          <a:xfrm>
            <a:off x="8280289" y="5580678"/>
            <a:ext cx="2975507" cy="425003"/>
          </a:xfrm>
          <a:prstGeom prst="rect">
            <a:avLst/>
          </a:prstGeom>
        </p:spPr>
        <p:txBody>
          <a:bodyPr wrap="none" lIns="0" tIns="0" rIns="0" bIns="0" anchor="t">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eaLnBrk="1" fontAlgn="auto" hangingPunct="1">
              <a:spcAft>
                <a:spcPts val="0"/>
              </a:spcAft>
              <a:defRPr/>
            </a:pPr>
            <a:r>
              <a:rPr lang="ja-JP" altLang="en-US" sz="1400" b="0" dirty="0">
                <a:solidFill>
                  <a:srgbClr val="0D0D0D"/>
                </a:solidFill>
                <a:latin typeface="+mn-ea"/>
                <a:ea typeface="+mn-ea"/>
              </a:rPr>
              <a:t>制作費・掲載費 </a:t>
            </a:r>
            <a:r>
              <a:rPr lang="en-US" altLang="ja-JP" sz="3200" u="sng" dirty="0">
                <a:solidFill>
                  <a:srgbClr val="0D0D0D"/>
                </a:solidFill>
                <a:latin typeface="+mn-ea"/>
                <a:ea typeface="+mn-ea"/>
              </a:rPr>
              <a:t>100</a:t>
            </a:r>
            <a:r>
              <a:rPr lang="ja-JP" altLang="en-US" sz="1800" u="sng" dirty="0">
                <a:solidFill>
                  <a:srgbClr val="0D0D0D"/>
                </a:solidFill>
                <a:latin typeface="+mn-ea"/>
                <a:ea typeface="+mn-ea"/>
              </a:rPr>
              <a:t>万円～</a:t>
            </a:r>
            <a:r>
              <a:rPr lang="ja-JP" altLang="en-US" sz="1000" u="sng" dirty="0">
                <a:solidFill>
                  <a:srgbClr val="0D0D0D"/>
                </a:solidFill>
                <a:latin typeface="+mn-ea"/>
                <a:ea typeface="+mn-ea"/>
              </a:rPr>
              <a:t>（都度見積もり）</a:t>
            </a:r>
            <a:endParaRPr lang="ja-JP" altLang="en-US" sz="1800" u="sng" dirty="0">
              <a:solidFill>
                <a:srgbClr val="0D0D0D"/>
              </a:solidFill>
            </a:endParaRPr>
          </a:p>
        </p:txBody>
      </p:sp>
      <p:sp>
        <p:nvSpPr>
          <p:cNvPr id="26" name="角丸四角形 3">
            <a:extLst>
              <a:ext uri="{FF2B5EF4-FFF2-40B4-BE49-F238E27FC236}">
                <a16:creationId xmlns:a16="http://schemas.microsoft.com/office/drawing/2014/main" id="{8279F8AA-9044-51F5-B252-61E8DCDEA518}"/>
              </a:ext>
            </a:extLst>
          </p:cNvPr>
          <p:cNvSpPr/>
          <p:nvPr/>
        </p:nvSpPr>
        <p:spPr>
          <a:xfrm>
            <a:off x="806362" y="1468505"/>
            <a:ext cx="10587195" cy="948619"/>
          </a:xfrm>
          <a:prstGeom prst="roundRect">
            <a:avLst>
              <a:gd name="adj" fmla="val 8047"/>
            </a:avLst>
          </a:prstGeom>
          <a:noFill/>
          <a:ln w="15875">
            <a:noFill/>
          </a:ln>
        </p:spPr>
        <p:txBody>
          <a:bodyPr wrap="square" lIns="0" tIns="0" rIns="0" bIns="0" anchor="ct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en-US" altLang="ja-JP" sz="1400" b="1" i="0" u="none" strike="noStrike" kern="1200" cap="none" spc="3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Yahoo!</a:t>
            </a:r>
            <a:r>
              <a:rPr kumimoji="1" lang="ja-JP" altLang="en-US" sz="1400" b="1" i="0" u="none" strike="noStrike" kern="1200" cap="none" spc="3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ニュースタイアップへの誘導広告としてトピックス</a:t>
            </a:r>
            <a:r>
              <a:rPr kumimoji="1" lang="en-US" altLang="ja-JP" sz="1400" b="1" i="0" u="none" strike="noStrike" kern="1200" cap="none" spc="3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PR</a:t>
            </a:r>
            <a:r>
              <a:rPr kumimoji="1" lang="ja-JP" altLang="en-US" sz="1400" b="1" i="0" u="none" strike="noStrike" kern="1200" cap="none" spc="3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を購入いただくと、トピックス </a:t>
            </a:r>
            <a:r>
              <a:rPr lang="en-US" altLang="ja-JP" sz="1400" b="1" spc="300" dirty="0">
                <a:solidFill>
                  <a:srgbClr val="0D0D0D"/>
                </a:solidFill>
                <a:latin typeface="メイリオ" panose="020B0604030504040204" pitchFamily="50" charset="-128"/>
                <a:ea typeface="メイリオ" panose="020B0604030504040204" pitchFamily="50" charset="-128"/>
              </a:rPr>
              <a:t>PR</a:t>
            </a:r>
            <a:r>
              <a:rPr lang="ja-JP" altLang="en-US" sz="1400" b="1" spc="300" dirty="0">
                <a:solidFill>
                  <a:srgbClr val="0D0D0D"/>
                </a:solidFill>
                <a:latin typeface="メイリオ" panose="020B0604030504040204" pitchFamily="50" charset="-128"/>
                <a:ea typeface="メイリオ" panose="020B0604030504040204" pitchFamily="50" charset="-128"/>
              </a:rPr>
              <a:t>の</a:t>
            </a:r>
            <a:br>
              <a:rPr lang="en-US" altLang="ja-JP" sz="1400" b="1" spc="300" dirty="0">
                <a:solidFill>
                  <a:srgbClr val="0D0D0D"/>
                </a:solidFill>
                <a:latin typeface="メイリオ" panose="020B0604030504040204" pitchFamily="50" charset="-128"/>
                <a:ea typeface="メイリオ" panose="020B0604030504040204" pitchFamily="50" charset="-128"/>
              </a:rPr>
            </a:br>
            <a:r>
              <a:rPr lang="ja-JP" altLang="en-US" sz="1400" b="1" spc="300" dirty="0">
                <a:solidFill>
                  <a:srgbClr val="0D0D0D"/>
                </a:solidFill>
                <a:latin typeface="メイリオ" panose="020B0604030504040204" pitchFamily="50" charset="-128"/>
                <a:ea typeface="メイリオ" panose="020B0604030504040204" pitchFamily="50" charset="-128"/>
              </a:rPr>
              <a:t>掲載費を</a:t>
            </a:r>
            <a:r>
              <a:rPr lang="en-US" altLang="ja-JP" sz="1400" b="1" spc="300" dirty="0">
                <a:solidFill>
                  <a:srgbClr val="002AFF"/>
                </a:solidFill>
                <a:latin typeface="メイリオ" panose="020B0604030504040204" pitchFamily="50" charset="-128"/>
                <a:ea typeface="メイリオ" panose="020B0604030504040204" pitchFamily="50" charset="-128"/>
              </a:rPr>
              <a:t>20%</a:t>
            </a:r>
            <a:r>
              <a:rPr lang="ja-JP" altLang="en-US" sz="1400" b="1" spc="300" dirty="0">
                <a:solidFill>
                  <a:srgbClr val="002AFF"/>
                </a:solidFill>
                <a:latin typeface="メイリオ" panose="020B0604030504040204" pitchFamily="50" charset="-128"/>
                <a:ea typeface="メイリオ" panose="020B0604030504040204" pitchFamily="50" charset="-128"/>
              </a:rPr>
              <a:t>割引き</a:t>
            </a:r>
            <a:r>
              <a:rPr lang="ja-JP" altLang="en-US" sz="1400" b="1" spc="300" dirty="0">
                <a:solidFill>
                  <a:srgbClr val="0D0D0D"/>
                </a:solidFill>
                <a:latin typeface="メイリオ" panose="020B0604030504040204" pitchFamily="50" charset="-128"/>
                <a:ea typeface="メイリオ" panose="020B0604030504040204" pitchFamily="50" charset="-128"/>
              </a:rPr>
              <a:t>いたします（募集要件の詳細は</a:t>
            </a:r>
            <a:r>
              <a:rPr lang="en-US" altLang="ja-JP" sz="1400" b="1" spc="300" dirty="0">
                <a:solidFill>
                  <a:srgbClr val="0D0D0D"/>
                </a:solidFill>
                <a:latin typeface="メイリオ" panose="020B0604030504040204" pitchFamily="50" charset="-128"/>
                <a:ea typeface="メイリオ" panose="020B0604030504040204" pitchFamily="50" charset="-128"/>
              </a:rPr>
              <a:t>P15</a:t>
            </a:r>
            <a:r>
              <a:rPr lang="ja-JP" altLang="en-US" sz="1400" b="1" spc="300" dirty="0">
                <a:solidFill>
                  <a:srgbClr val="0D0D0D"/>
                </a:solidFill>
                <a:latin typeface="メイリオ" panose="020B0604030504040204" pitchFamily="50" charset="-128"/>
                <a:ea typeface="メイリオ" panose="020B0604030504040204" pitchFamily="50" charset="-128"/>
              </a:rPr>
              <a:t>参照）</a:t>
            </a:r>
            <a:endParaRPr lang="en-US" altLang="ja-JP" sz="1400" b="1" spc="300" dirty="0">
              <a:solidFill>
                <a:srgbClr val="0D0D0D"/>
              </a:solidFill>
              <a:latin typeface="メイリオ" panose="020B0604030504040204" pitchFamily="50" charset="-128"/>
              <a:ea typeface="メイリオ" panose="020B0604030504040204" pitchFamily="50" charset="-128"/>
            </a:endParaRPr>
          </a:p>
          <a:p>
            <a:pPr marL="285750" marR="0" lvl="0" indent="-285750" algn="l" defTabSz="914423" rtl="0" eaLnBrk="1" fontAlgn="auto" latinLnBrk="0" hangingPunct="1">
              <a:lnSpc>
                <a:spcPct val="100000"/>
              </a:lnSpc>
              <a:spcBef>
                <a:spcPct val="20000"/>
              </a:spcBef>
              <a:spcAft>
                <a:spcPts val="0"/>
              </a:spcAft>
              <a:buClrTx/>
              <a:buSzTx/>
              <a:buFont typeface="Wingdings" panose="05000000000000000000" pitchFamily="2" charset="2"/>
              <a:buChar char="l"/>
              <a:tabLst/>
              <a:defRPr/>
            </a:pPr>
            <a:r>
              <a:rPr kumimoji="1" lang="ja-JP" altLang="en-US" sz="14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情報摂取モードのユーザーをタイアップに集客し、</a:t>
            </a:r>
            <a:r>
              <a:rPr kumimoji="1" lang="ja-JP" altLang="en-US" sz="1400" b="1" i="0" u="none" strike="noStrike" kern="1200" cap="none" spc="0" normalizeH="0" baseline="0" noProof="0" dirty="0">
                <a:ln>
                  <a:noFill/>
                </a:ln>
                <a:solidFill>
                  <a:srgbClr val="002AFF"/>
                </a:solidFill>
                <a:effectLst/>
                <a:uLnTx/>
                <a:uFillTx/>
                <a:latin typeface="Meiryo" panose="020B0604030504040204" pitchFamily="34" charset="-128"/>
                <a:ea typeface="Meiryo" panose="020B0604030504040204" pitchFamily="34" charset="-128"/>
                <a:cs typeface="+mn-cs"/>
              </a:rPr>
              <a:t>ネイティブなメディア体験を通して自然な形で広告主様の情報を擦り込める</a:t>
            </a:r>
            <a:r>
              <a:rPr kumimoji="1" lang="ja-JP" altLang="en-US" sz="14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おすすめのパッケージです</a:t>
            </a:r>
            <a:endParaRPr kumimoji="1" lang="en-US" altLang="ja-JP" sz="14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p:txBody>
      </p:sp>
      <p:pic>
        <p:nvPicPr>
          <p:cNvPr id="5" name="図 4">
            <a:extLst>
              <a:ext uri="{FF2B5EF4-FFF2-40B4-BE49-F238E27FC236}">
                <a16:creationId xmlns:a16="http://schemas.microsoft.com/office/drawing/2014/main" id="{03DB63D9-DD0B-5DC8-29A7-1CFB4FC33C05}"/>
              </a:ext>
            </a:extLst>
          </p:cNvPr>
          <p:cNvPicPr>
            <a:picLocks noChangeAspect="1"/>
          </p:cNvPicPr>
          <p:nvPr/>
        </p:nvPicPr>
        <p:blipFill>
          <a:blip r:embed="rId5"/>
          <a:stretch>
            <a:fillRect/>
          </a:stretch>
        </p:blipFill>
        <p:spPr>
          <a:xfrm>
            <a:off x="915916" y="2939566"/>
            <a:ext cx="1594800" cy="2699259"/>
          </a:xfrm>
          <a:prstGeom prst="rect">
            <a:avLst/>
          </a:prstGeom>
        </p:spPr>
      </p:pic>
      <p:sp>
        <p:nvSpPr>
          <p:cNvPr id="8" name="正方形/長方形 7">
            <a:extLst>
              <a:ext uri="{FF2B5EF4-FFF2-40B4-BE49-F238E27FC236}">
                <a16:creationId xmlns:a16="http://schemas.microsoft.com/office/drawing/2014/main" id="{C74C2D21-59B1-8B29-C624-BB554899EC23}"/>
              </a:ext>
            </a:extLst>
          </p:cNvPr>
          <p:cNvSpPr/>
          <p:nvPr/>
        </p:nvSpPr>
        <p:spPr>
          <a:xfrm>
            <a:off x="1001806" y="5237555"/>
            <a:ext cx="1408404" cy="387204"/>
          </a:xfrm>
          <a:prstGeom prst="rect">
            <a:avLst/>
          </a:prstGeom>
          <a:no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0431441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6252231-C56A-161F-A617-F3984B8F1EAE}"/>
              </a:ext>
            </a:extLst>
          </p:cNvPr>
          <p:cNvSpPr>
            <a:spLocks noGrp="1"/>
          </p:cNvSpPr>
          <p:nvPr>
            <p:ph type="body" sz="quarter" idx="12"/>
          </p:nvPr>
        </p:nvSpPr>
        <p:spPr>
          <a:xfrm>
            <a:off x="587922" y="67514"/>
            <a:ext cx="968503" cy="410840"/>
          </a:xfrm>
        </p:spPr>
        <p:txBody>
          <a:bodyPr/>
          <a:lstStyle/>
          <a:p>
            <a:pPr marL="0" indent="0">
              <a:buNone/>
            </a:pPr>
            <a:r>
              <a:rPr kumimoji="1" lang="ja-JP" altLang="en-US" dirty="0"/>
              <a:t>キャンペーンのご案内</a:t>
            </a:r>
          </a:p>
        </p:txBody>
      </p:sp>
      <p:pic>
        <p:nvPicPr>
          <p:cNvPr id="6" name="図プレースホルダー 8" descr="アイコン&#10;&#10;自動的に生成された説明">
            <a:extLst>
              <a:ext uri="{FF2B5EF4-FFF2-40B4-BE49-F238E27FC236}">
                <a16:creationId xmlns:a16="http://schemas.microsoft.com/office/drawing/2014/main" id="{868114DF-9B5C-9BB3-3B2A-6DC15807AF89}"/>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1BE9A763-B533-EC0C-357E-6091B37132B2}"/>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i="0" dirty="0">
                <a:solidFill>
                  <a:srgbClr val="000048"/>
                </a:solidFill>
                <a:effectLst/>
                <a:latin typeface="+mj-ea"/>
                <a:ea typeface="+mj-ea"/>
              </a:rPr>
              <a:t>トピックス</a:t>
            </a:r>
            <a:r>
              <a:rPr lang="en-US" altLang="ja-JP" sz="2000" i="0" dirty="0">
                <a:solidFill>
                  <a:srgbClr val="000048"/>
                </a:solidFill>
                <a:effectLst/>
                <a:latin typeface="+mj-ea"/>
                <a:ea typeface="+mj-ea"/>
              </a:rPr>
              <a:t>PR &amp; Yahoo!</a:t>
            </a:r>
            <a:r>
              <a:rPr lang="ja-JP" altLang="en-US" sz="2000" i="0" dirty="0">
                <a:solidFill>
                  <a:srgbClr val="000048"/>
                </a:solidFill>
                <a:effectLst/>
                <a:latin typeface="+mj-ea"/>
                <a:ea typeface="+mj-ea"/>
              </a:rPr>
              <a:t>ニュース タイアップパッケージ</a:t>
            </a:r>
            <a:r>
              <a:rPr lang="ja-JP" altLang="en-US" sz="2000" dirty="0">
                <a:solidFill>
                  <a:srgbClr val="000048"/>
                </a:solidFill>
                <a:latin typeface="+mn-ea"/>
                <a:ea typeface="+mn-ea"/>
                <a:cs typeface="+mn-cs"/>
              </a:rPr>
              <a:t>募集要件</a:t>
            </a:r>
            <a:endParaRPr lang="ja-JP" altLang="en-US" sz="2000" dirty="0">
              <a:solidFill>
                <a:srgbClr val="000048"/>
              </a:solidFill>
              <a:latin typeface="+mn-ea"/>
              <a:ea typeface="+mn-ea"/>
            </a:endParaRPr>
          </a:p>
        </p:txBody>
      </p:sp>
      <p:graphicFrame>
        <p:nvGraphicFramePr>
          <p:cNvPr id="17" name="表 5">
            <a:extLst>
              <a:ext uri="{FF2B5EF4-FFF2-40B4-BE49-F238E27FC236}">
                <a16:creationId xmlns:a16="http://schemas.microsoft.com/office/drawing/2014/main" id="{F6635670-98EE-5E21-EA2C-E1223E4F345F}"/>
              </a:ext>
            </a:extLst>
          </p:cNvPr>
          <p:cNvGraphicFramePr>
            <a:graphicFrameLocks noGrp="1"/>
          </p:cNvGraphicFramePr>
          <p:nvPr>
            <p:extLst>
              <p:ext uri="{D42A27DB-BD31-4B8C-83A1-F6EECF244321}">
                <p14:modId xmlns:p14="http://schemas.microsoft.com/office/powerpoint/2010/main" val="4238764581"/>
              </p:ext>
            </p:extLst>
          </p:nvPr>
        </p:nvGraphicFramePr>
        <p:xfrm>
          <a:off x="956178" y="946531"/>
          <a:ext cx="10557089" cy="4636923"/>
        </p:xfrm>
        <a:graphic>
          <a:graphicData uri="http://schemas.openxmlformats.org/drawingml/2006/table">
            <a:tbl>
              <a:tblPr firstRow="1" bandRow="1"/>
              <a:tblGrid>
                <a:gridCol w="1721998">
                  <a:extLst>
                    <a:ext uri="{9D8B030D-6E8A-4147-A177-3AD203B41FA5}">
                      <a16:colId xmlns:a16="http://schemas.microsoft.com/office/drawing/2014/main" val="3695515840"/>
                    </a:ext>
                  </a:extLst>
                </a:gridCol>
                <a:gridCol w="8835091">
                  <a:extLst>
                    <a:ext uri="{9D8B030D-6E8A-4147-A177-3AD203B41FA5}">
                      <a16:colId xmlns:a16="http://schemas.microsoft.com/office/drawing/2014/main" val="1121605655"/>
                    </a:ext>
                  </a:extLst>
                </a:gridCol>
              </a:tblGrid>
              <a:tr h="330234">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algn="ctr"/>
                      <a:r>
                        <a:rPr kumimoji="1" lang="ja-JP" altLang="en-US" sz="1200" dirty="0">
                          <a:latin typeface="+mj-ea"/>
                          <a:ea typeface="+mj-ea"/>
                        </a:rPr>
                        <a:t>項目</a:t>
                      </a:r>
                    </a:p>
                  </a:txBody>
                  <a:tcPr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2060"/>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algn="ctr"/>
                      <a:r>
                        <a:rPr kumimoji="1" lang="ja-JP" altLang="en-US" sz="1200" dirty="0">
                          <a:latin typeface="+mj-ea"/>
                          <a:ea typeface="+mj-ea"/>
                        </a:rPr>
                        <a:t>条件</a:t>
                      </a:r>
                    </a:p>
                  </a:txBody>
                  <a:tcPr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060"/>
                    </a:solidFill>
                  </a:tcPr>
                </a:tc>
                <a:extLst>
                  <a:ext uri="{0D108BD9-81ED-4DB2-BD59-A6C34878D82A}">
                    <a16:rowId xmlns:a16="http://schemas.microsoft.com/office/drawing/2014/main" val="721550647"/>
                  </a:ext>
                </a:extLst>
              </a:tr>
              <a:tr h="405898">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chemeClr val="bg1"/>
                          </a:solidFill>
                          <a:effectLst/>
                          <a:uLnTx/>
                          <a:uFillTx/>
                          <a:latin typeface="+mj-ea"/>
                          <a:ea typeface="+mn-ea"/>
                          <a:cs typeface="+mn-cs"/>
                        </a:rPr>
                        <a:t>キャンペーン特典</a:t>
                      </a:r>
                      <a:endParaRPr kumimoji="1" lang="en-US" altLang="ja-JP" sz="1200" b="0" i="0" u="none" strike="noStrike" kern="1200" cap="none" spc="0" normalizeH="0" baseline="0" noProof="0" dirty="0">
                        <a:ln>
                          <a:noFill/>
                        </a:ln>
                        <a:solidFill>
                          <a:schemeClr val="bg1"/>
                        </a:solidFill>
                        <a:effectLst/>
                        <a:uLnTx/>
                        <a:uFillTx/>
                        <a:latin typeface="+mj-ea"/>
                        <a:ea typeface="+mn-ea"/>
                        <a:cs typeface="+mn-cs"/>
                      </a:endParaRPr>
                    </a:p>
                  </a:txBody>
                  <a:tcPr anchor="ctr">
                    <a:lnL w="12700" cmpd="sng">
                      <a:solidFill>
                        <a:srgbClr val="FFFFFF"/>
                      </a:solidFill>
                    </a:lnL>
                    <a:lnR w="12700" cap="flat" cmpd="sng" algn="ctr">
                      <a:solidFill>
                        <a:srgbClr val="FFFFFF"/>
                      </a:solidFill>
                      <a:prstDash val="solid"/>
                      <a:round/>
                      <a:headEnd type="none" w="med" len="med"/>
                      <a:tailEnd type="none" w="med" len="med"/>
                    </a:lnR>
                    <a:lnT w="381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kern="1200" dirty="0">
                          <a:solidFill>
                            <a:srgbClr val="0D0D0D"/>
                          </a:solidFill>
                          <a:latin typeface="+mj-ea"/>
                          <a:ea typeface="+mn-ea"/>
                          <a:cs typeface="+mn-cs"/>
                        </a:rPr>
                        <a:t>「</a:t>
                      </a:r>
                      <a:r>
                        <a:rPr kumimoji="1" lang="en-US" altLang="ja-JP" sz="1200" kern="1200" dirty="0">
                          <a:solidFill>
                            <a:srgbClr val="0D0D0D"/>
                          </a:solidFill>
                          <a:latin typeface="+mj-ea"/>
                          <a:ea typeface="+mn-ea"/>
                          <a:cs typeface="+mn-cs"/>
                        </a:rPr>
                        <a:t>Yahoo! JAPAN</a:t>
                      </a:r>
                      <a:r>
                        <a:rPr kumimoji="1" lang="ja-JP" altLang="en-US" sz="1200" kern="1200" dirty="0">
                          <a:solidFill>
                            <a:srgbClr val="0D0D0D"/>
                          </a:solidFill>
                          <a:latin typeface="+mj-ea"/>
                          <a:ea typeface="+mn-ea"/>
                          <a:cs typeface="+mn-cs"/>
                        </a:rPr>
                        <a:t>トップページ　トピックス</a:t>
                      </a:r>
                      <a:r>
                        <a:rPr kumimoji="1" lang="en-US" altLang="ja-JP" sz="1200" kern="1200" dirty="0">
                          <a:solidFill>
                            <a:srgbClr val="0D0D0D"/>
                          </a:solidFill>
                          <a:latin typeface="+mj-ea"/>
                          <a:ea typeface="+mn-ea"/>
                          <a:cs typeface="+mn-cs"/>
                        </a:rPr>
                        <a:t>PR</a:t>
                      </a:r>
                      <a:r>
                        <a:rPr kumimoji="1" lang="ja-JP" altLang="en-US" sz="1200" kern="1200" dirty="0">
                          <a:solidFill>
                            <a:srgbClr val="0D0D0D"/>
                          </a:solidFill>
                          <a:latin typeface="+mj-ea"/>
                          <a:ea typeface="+mn-ea"/>
                          <a:cs typeface="+mn-cs"/>
                        </a:rPr>
                        <a:t>」を</a:t>
                      </a:r>
                      <a:r>
                        <a:rPr kumimoji="1" lang="en-US" altLang="ja-JP" sz="1200" kern="1200" dirty="0">
                          <a:solidFill>
                            <a:srgbClr val="0D0D0D"/>
                          </a:solidFill>
                          <a:latin typeface="+mj-ea"/>
                          <a:ea typeface="+mn-ea"/>
                          <a:cs typeface="+mn-cs"/>
                        </a:rPr>
                        <a:t>20%</a:t>
                      </a:r>
                      <a:r>
                        <a:rPr kumimoji="1" lang="ja-JP" altLang="en-US" sz="1200" kern="1200" dirty="0">
                          <a:solidFill>
                            <a:srgbClr val="0D0D0D"/>
                          </a:solidFill>
                          <a:latin typeface="+mj-ea"/>
                          <a:ea typeface="+mn-ea"/>
                          <a:cs typeface="+mn-cs"/>
                        </a:rPr>
                        <a:t>割引き</a:t>
                      </a:r>
                      <a:endParaRPr kumimoji="1" lang="en-US" altLang="ja-JP" sz="1200" kern="1200" dirty="0">
                        <a:solidFill>
                          <a:srgbClr val="0D0D0D"/>
                        </a:solidFill>
                        <a:latin typeface="+mj-ea"/>
                        <a:ea typeface="+mn-ea"/>
                        <a:cs typeface="+mn-cs"/>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2814629523"/>
                  </a:ext>
                </a:extLst>
              </a:tr>
              <a:tr h="957506">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chemeClr val="bg1"/>
                          </a:solidFill>
                          <a:effectLst/>
                          <a:uLnTx/>
                          <a:uFillTx/>
                          <a:latin typeface="+mj-ea"/>
                          <a:ea typeface="+mn-ea"/>
                          <a:cs typeface="+mn-cs"/>
                        </a:rPr>
                        <a:t>適用条件</a:t>
                      </a:r>
                      <a:endParaRPr kumimoji="1" lang="en-US" altLang="ja-JP" sz="1200" b="0" i="0" u="none" strike="noStrike" kern="1200" cap="none" spc="0" normalizeH="0" baseline="0" noProof="0" dirty="0">
                        <a:ln>
                          <a:noFill/>
                        </a:ln>
                        <a:solidFill>
                          <a:schemeClr val="bg1"/>
                        </a:solidFill>
                        <a:effectLst/>
                        <a:uLnTx/>
                        <a:uFillTx/>
                        <a:latin typeface="+mj-ea"/>
                        <a:ea typeface="+mn-ea"/>
                        <a:cs typeface="+mn-cs"/>
                      </a:endParaRPr>
                    </a:p>
                  </a:txBody>
                  <a:tcPr anchor="ctr">
                    <a:lnL w="12700" cmpd="sng">
                      <a:solidFill>
                        <a:srgbClr val="FFFFFF"/>
                      </a:solidFill>
                    </a:lnL>
                    <a:lnR w="12700" cap="flat" cmpd="sng" algn="ctr">
                      <a:solidFill>
                        <a:srgbClr val="FFFFFF"/>
                      </a:solidFill>
                      <a:prstDash val="solid"/>
                      <a:round/>
                      <a:headEnd type="none" w="med" len="med"/>
                      <a:tailEnd type="none" w="med" len="med"/>
                    </a:lnR>
                    <a:lnT w="381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171450" marR="0" lvl="0" indent="-1714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1200" dirty="0">
                          <a:solidFill>
                            <a:srgbClr val="0D0D0D"/>
                          </a:solidFill>
                          <a:latin typeface="+mj-ea"/>
                          <a:ea typeface="+mj-ea"/>
                        </a:rPr>
                        <a:t>Yahoo!</a:t>
                      </a:r>
                      <a:r>
                        <a:rPr kumimoji="1" lang="ja-JP" altLang="en-US" sz="1200" dirty="0">
                          <a:solidFill>
                            <a:srgbClr val="0D0D0D"/>
                          </a:solidFill>
                          <a:latin typeface="+mj-ea"/>
                          <a:ea typeface="+mj-ea"/>
                        </a:rPr>
                        <a:t>ニュース タイアップページへの誘導広告として</a:t>
                      </a:r>
                      <a:r>
                        <a:rPr kumimoji="1" lang="ja-JP" altLang="en-US" sz="1200" kern="1200" dirty="0">
                          <a:solidFill>
                            <a:srgbClr val="0D0D0D"/>
                          </a:solidFill>
                          <a:latin typeface="+mj-ea"/>
                          <a:ea typeface="+mn-ea"/>
                          <a:cs typeface="+mn-cs"/>
                        </a:rPr>
                        <a:t>「</a:t>
                      </a:r>
                      <a:r>
                        <a:rPr kumimoji="1" lang="en-US" altLang="ja-JP" sz="1200" kern="1200" dirty="0">
                          <a:solidFill>
                            <a:srgbClr val="0D0D0D"/>
                          </a:solidFill>
                          <a:latin typeface="+mj-ea"/>
                          <a:ea typeface="+mn-ea"/>
                          <a:cs typeface="+mn-cs"/>
                        </a:rPr>
                        <a:t>Yahoo! JAPAN</a:t>
                      </a:r>
                      <a:r>
                        <a:rPr kumimoji="1" lang="ja-JP" altLang="en-US" sz="1200" kern="1200" dirty="0">
                          <a:solidFill>
                            <a:srgbClr val="0D0D0D"/>
                          </a:solidFill>
                          <a:latin typeface="+mj-ea"/>
                          <a:ea typeface="+mn-ea"/>
                          <a:cs typeface="+mn-cs"/>
                        </a:rPr>
                        <a:t>トップページ　トピックス</a:t>
                      </a:r>
                      <a:r>
                        <a:rPr kumimoji="1" lang="en-US" altLang="ja-JP" sz="1200" kern="1200" dirty="0">
                          <a:solidFill>
                            <a:srgbClr val="0D0D0D"/>
                          </a:solidFill>
                          <a:latin typeface="+mj-ea"/>
                          <a:ea typeface="+mn-ea"/>
                          <a:cs typeface="+mn-cs"/>
                        </a:rPr>
                        <a:t>PR</a:t>
                      </a:r>
                      <a:r>
                        <a:rPr kumimoji="1" lang="ja-JP" altLang="en-US" sz="1200" kern="1200" dirty="0">
                          <a:solidFill>
                            <a:srgbClr val="0D0D0D"/>
                          </a:solidFill>
                          <a:latin typeface="+mj-ea"/>
                          <a:ea typeface="+mn-ea"/>
                          <a:cs typeface="+mn-cs"/>
                        </a:rPr>
                        <a:t>」</a:t>
                      </a:r>
                      <a:r>
                        <a:rPr kumimoji="1" lang="ja-JP" altLang="en-US" sz="1200" dirty="0">
                          <a:solidFill>
                            <a:srgbClr val="0D0D0D"/>
                          </a:solidFill>
                          <a:latin typeface="+mj-ea"/>
                          <a:ea typeface="+mj-ea"/>
                        </a:rPr>
                        <a:t>を同時にお申し込み</a:t>
                      </a:r>
                      <a:endParaRPr kumimoji="1" lang="en-US" altLang="ja-JP" sz="1200" dirty="0">
                        <a:solidFill>
                          <a:srgbClr val="0D0D0D"/>
                        </a:solidFill>
                        <a:latin typeface="+mj-ea"/>
                        <a:ea typeface="+mj-ea"/>
                      </a:endParaRPr>
                    </a:p>
                    <a:p>
                      <a:pPr marL="171450" marR="0" lvl="0" indent="-1714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200" dirty="0">
                          <a:solidFill>
                            <a:srgbClr val="0D0D0D"/>
                          </a:solidFill>
                          <a:latin typeface="+mj-ea"/>
                          <a:ea typeface="+mj-ea"/>
                        </a:rPr>
                        <a:t>トピックス</a:t>
                      </a:r>
                      <a:r>
                        <a:rPr kumimoji="1" lang="en-US" altLang="ja-JP" sz="1200" dirty="0">
                          <a:solidFill>
                            <a:srgbClr val="0D0D0D"/>
                          </a:solidFill>
                          <a:latin typeface="+mj-ea"/>
                          <a:ea typeface="+mj-ea"/>
                        </a:rPr>
                        <a:t>PR</a:t>
                      </a:r>
                      <a:r>
                        <a:rPr kumimoji="1" lang="ja-JP" altLang="en-US" sz="1200" dirty="0">
                          <a:solidFill>
                            <a:srgbClr val="0D0D0D"/>
                          </a:solidFill>
                          <a:latin typeface="+mj-ea"/>
                          <a:ea typeface="+mj-ea"/>
                        </a:rPr>
                        <a:t>及び</a:t>
                      </a:r>
                      <a:r>
                        <a:rPr kumimoji="1" lang="en-US" altLang="ja-JP" sz="1200" dirty="0">
                          <a:solidFill>
                            <a:srgbClr val="0D0D0D"/>
                          </a:solidFill>
                          <a:latin typeface="+mj-ea"/>
                          <a:ea typeface="+mj-ea"/>
                        </a:rPr>
                        <a:t>Yahoo!</a:t>
                      </a:r>
                      <a:r>
                        <a:rPr kumimoji="1" lang="ja-JP" altLang="en-US" sz="1200" dirty="0">
                          <a:solidFill>
                            <a:srgbClr val="0D0D0D"/>
                          </a:solidFill>
                          <a:latin typeface="+mj-ea"/>
                          <a:ea typeface="+mj-ea"/>
                        </a:rPr>
                        <a:t>ニュースタイアップの掲載基準を満たす（トピックス</a:t>
                      </a:r>
                      <a:r>
                        <a:rPr kumimoji="1" lang="en-US" altLang="ja-JP" sz="1200" dirty="0">
                          <a:solidFill>
                            <a:srgbClr val="0D0D0D"/>
                          </a:solidFill>
                          <a:latin typeface="+mj-ea"/>
                          <a:ea typeface="+mj-ea"/>
                        </a:rPr>
                        <a:t>PR</a:t>
                      </a:r>
                      <a:r>
                        <a:rPr kumimoji="1" lang="ja-JP" altLang="en-US" sz="1200" dirty="0">
                          <a:solidFill>
                            <a:srgbClr val="0D0D0D"/>
                          </a:solidFill>
                          <a:latin typeface="+mj-ea"/>
                          <a:ea typeface="+mj-ea"/>
                        </a:rPr>
                        <a:t>の「健康・美容食品」カテゴリ及びニュースタイアップは事前提案可否確認が必要となります）</a:t>
                      </a:r>
                      <a:endParaRPr kumimoji="1" lang="en-US" altLang="ja-JP" sz="1200" dirty="0">
                        <a:solidFill>
                          <a:srgbClr val="0D0D0D"/>
                        </a:solidFill>
                        <a:latin typeface="+mj-ea"/>
                        <a:ea typeface="+mj-ea"/>
                      </a:endParaRPr>
                    </a:p>
                    <a:p>
                      <a:pPr marL="171450" marR="0" lvl="0" indent="-1714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200" dirty="0">
                          <a:solidFill>
                            <a:srgbClr val="0D0D0D"/>
                          </a:solidFill>
                          <a:latin typeface="+mj-ea"/>
                          <a:ea typeface="+mj-ea"/>
                        </a:rPr>
                        <a:t>他キャンペーンの値引きとの併用は不可</a:t>
                      </a:r>
                      <a:endParaRPr kumimoji="1" lang="en-US" altLang="ja-JP" sz="1200" dirty="0">
                        <a:solidFill>
                          <a:srgbClr val="0D0D0D"/>
                        </a:solidFill>
                        <a:latin typeface="+mj-ea"/>
                        <a:ea typeface="+mj-ea"/>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1671109452"/>
                  </a:ext>
                </a:extLst>
              </a:tr>
              <a:tr h="658338">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chemeClr val="bg1"/>
                          </a:solidFill>
                          <a:effectLst/>
                          <a:uLnTx/>
                          <a:uFillTx/>
                          <a:latin typeface="+mj-ea"/>
                          <a:ea typeface="+mn-ea"/>
                          <a:cs typeface="+mn-cs"/>
                        </a:rPr>
                        <a:t>トピックス</a:t>
                      </a:r>
                      <a:r>
                        <a:rPr kumimoji="1" lang="en-US" altLang="ja-JP" sz="1200" b="0" i="0" u="none" strike="noStrike" kern="1200" cap="none" spc="0" normalizeH="0" baseline="0" noProof="0" dirty="0">
                          <a:ln>
                            <a:noFill/>
                          </a:ln>
                          <a:solidFill>
                            <a:schemeClr val="bg1"/>
                          </a:solidFill>
                          <a:effectLst/>
                          <a:uLnTx/>
                          <a:uFillTx/>
                          <a:latin typeface="+mj-ea"/>
                          <a:ea typeface="+mn-ea"/>
                          <a:cs typeface="+mn-cs"/>
                        </a:rPr>
                        <a:t>PR</a:t>
                      </a:r>
                      <a:r>
                        <a:rPr kumimoji="1" lang="ja-JP" altLang="en-US" sz="1200" b="0" i="0" u="none" strike="noStrike" kern="1200" cap="none" spc="0" normalizeH="0" baseline="0" noProof="0" dirty="0">
                          <a:ln>
                            <a:noFill/>
                          </a:ln>
                          <a:solidFill>
                            <a:schemeClr val="bg1"/>
                          </a:solidFill>
                          <a:effectLst/>
                          <a:uLnTx/>
                          <a:uFillTx/>
                          <a:latin typeface="+mj-ea"/>
                          <a:ea typeface="+mn-ea"/>
                          <a:cs typeface="+mn-cs"/>
                        </a:rPr>
                        <a:t>対象商品</a:t>
                      </a:r>
                      <a:endParaRPr kumimoji="1" lang="en-US" altLang="ja-JP" sz="1200" b="0" i="0" u="none" strike="noStrike" kern="1200" cap="none" spc="0" normalizeH="0" baseline="0" noProof="0" dirty="0">
                        <a:ln>
                          <a:noFill/>
                        </a:ln>
                        <a:solidFill>
                          <a:schemeClr val="bg1"/>
                        </a:solidFill>
                        <a:effectLst/>
                        <a:uLnTx/>
                        <a:uFillTx/>
                        <a:latin typeface="+mj-ea"/>
                        <a:ea typeface="+mn-ea"/>
                        <a:cs typeface="+mn-cs"/>
                      </a:endParaRPr>
                    </a:p>
                  </a:txBody>
                  <a:tcPr anchor="ct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a:solidFill>
                            <a:srgbClr val="0D0D0D"/>
                          </a:solidFill>
                          <a:latin typeface="+mn-ea"/>
                          <a:ea typeface="+mn-ea"/>
                        </a:rPr>
                        <a:t>Yahoo! JAPAN</a:t>
                      </a:r>
                      <a:r>
                        <a:rPr lang="ja-JP" altLang="en-US" sz="1200" dirty="0">
                          <a:solidFill>
                            <a:srgbClr val="0D0D0D"/>
                          </a:solidFill>
                          <a:latin typeface="+mn-ea"/>
                          <a:ea typeface="+mn-ea"/>
                        </a:rPr>
                        <a:t>トップページ　トピックス</a:t>
                      </a:r>
                      <a:r>
                        <a:rPr lang="en-US" altLang="ja-JP" sz="1200" dirty="0">
                          <a:solidFill>
                            <a:srgbClr val="0D0D0D"/>
                          </a:solidFill>
                          <a:latin typeface="+mn-ea"/>
                          <a:ea typeface="+mn-ea"/>
                        </a:rPr>
                        <a:t>PR</a:t>
                      </a:r>
                      <a:r>
                        <a:rPr lang="ja-JP" altLang="en-US" sz="1200" dirty="0">
                          <a:solidFill>
                            <a:srgbClr val="0D0D0D"/>
                          </a:solidFill>
                          <a:latin typeface="+mn-ea"/>
                          <a:ea typeface="+mn-ea"/>
                        </a:rPr>
                        <a:t>　</a:t>
                      </a:r>
                      <a:r>
                        <a:rPr lang="en-US" altLang="ja-JP" sz="1200" dirty="0">
                          <a:solidFill>
                            <a:srgbClr val="0D0D0D"/>
                          </a:solidFill>
                          <a:latin typeface="+mn-ea"/>
                          <a:ea typeface="+mn-ea"/>
                        </a:rPr>
                        <a:t>SP</a:t>
                      </a:r>
                      <a:r>
                        <a:rPr lang="ja-JP" altLang="en-US" sz="1200" dirty="0">
                          <a:solidFill>
                            <a:srgbClr val="0D0D0D"/>
                          </a:solidFill>
                          <a:latin typeface="+mn-ea"/>
                          <a:ea typeface="+mn-ea"/>
                        </a:rPr>
                        <a:t>　全商品</a:t>
                      </a:r>
                      <a:endParaRPr lang="en-US" altLang="ja-JP" sz="1200" dirty="0">
                        <a:solidFill>
                          <a:srgbClr val="0D0D0D"/>
                        </a:solidFill>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a:solidFill>
                            <a:srgbClr val="0D0D0D"/>
                          </a:solidFill>
                          <a:latin typeface="+mn-ea"/>
                          <a:ea typeface="+mn-ea"/>
                        </a:rPr>
                        <a:t>Yahoo! JAPAN</a:t>
                      </a:r>
                      <a:r>
                        <a:rPr lang="ja-JP" altLang="en-US" sz="1200" dirty="0">
                          <a:solidFill>
                            <a:srgbClr val="0D0D0D"/>
                          </a:solidFill>
                          <a:latin typeface="+mn-ea"/>
                          <a:ea typeface="+mn-ea"/>
                        </a:rPr>
                        <a:t>トップページ　トピックス</a:t>
                      </a:r>
                      <a:r>
                        <a:rPr lang="en-US" altLang="ja-JP" sz="1200" dirty="0">
                          <a:solidFill>
                            <a:srgbClr val="0D0D0D"/>
                          </a:solidFill>
                          <a:latin typeface="+mn-ea"/>
                          <a:ea typeface="+mn-ea"/>
                        </a:rPr>
                        <a:t>PR</a:t>
                      </a:r>
                      <a:r>
                        <a:rPr lang="ja-JP" altLang="en-US" sz="1200" dirty="0">
                          <a:solidFill>
                            <a:srgbClr val="0D0D0D"/>
                          </a:solidFill>
                          <a:latin typeface="+mn-ea"/>
                          <a:ea typeface="+mn-ea"/>
                        </a:rPr>
                        <a:t>　</a:t>
                      </a:r>
                      <a:r>
                        <a:rPr lang="en-US" altLang="ja-JP" sz="1200" dirty="0">
                          <a:solidFill>
                            <a:srgbClr val="0D0D0D"/>
                          </a:solidFill>
                          <a:latin typeface="+mn-ea"/>
                          <a:ea typeface="+mn-ea"/>
                        </a:rPr>
                        <a:t>MD</a:t>
                      </a:r>
                      <a:r>
                        <a:rPr lang="ja-JP" altLang="en-US" sz="1200" dirty="0">
                          <a:solidFill>
                            <a:srgbClr val="0D0D0D"/>
                          </a:solidFill>
                          <a:latin typeface="+mn-ea"/>
                          <a:ea typeface="+mn-ea"/>
                        </a:rPr>
                        <a:t>　全商品</a:t>
                      </a:r>
                      <a:endParaRPr lang="en-US" altLang="ja-JP" sz="1200" dirty="0">
                        <a:solidFill>
                          <a:srgbClr val="0D0D0D"/>
                        </a:solidFill>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a:solidFill>
                            <a:srgbClr val="0D0D0D"/>
                          </a:solidFill>
                          <a:latin typeface="+mn-ea"/>
                          <a:ea typeface="+mn-ea"/>
                        </a:rPr>
                        <a:t>Yahoo! JAPAN</a:t>
                      </a:r>
                      <a:r>
                        <a:rPr lang="ja-JP" altLang="en-US" sz="1200" dirty="0">
                          <a:solidFill>
                            <a:srgbClr val="0D0D0D"/>
                          </a:solidFill>
                          <a:latin typeface="+mn-ea"/>
                          <a:ea typeface="+mn-ea"/>
                        </a:rPr>
                        <a:t>トップページ　トピックス</a:t>
                      </a:r>
                      <a:r>
                        <a:rPr lang="en-US" altLang="ja-JP" sz="1200" dirty="0">
                          <a:solidFill>
                            <a:srgbClr val="0D0D0D"/>
                          </a:solidFill>
                          <a:latin typeface="+mn-ea"/>
                          <a:ea typeface="+mn-ea"/>
                        </a:rPr>
                        <a:t>PR</a:t>
                      </a:r>
                      <a:r>
                        <a:rPr lang="ja-JP" altLang="en-US" sz="1200" dirty="0">
                          <a:solidFill>
                            <a:srgbClr val="0D0D0D"/>
                          </a:solidFill>
                          <a:latin typeface="+mn-ea"/>
                          <a:ea typeface="+mn-ea"/>
                        </a:rPr>
                        <a:t>　</a:t>
                      </a:r>
                      <a:r>
                        <a:rPr lang="en-US" altLang="ja-JP" sz="1200" dirty="0">
                          <a:solidFill>
                            <a:srgbClr val="0D0D0D"/>
                          </a:solidFill>
                          <a:latin typeface="+mn-ea"/>
                          <a:ea typeface="+mn-ea"/>
                        </a:rPr>
                        <a:t>PC </a:t>
                      </a:r>
                      <a:r>
                        <a:rPr lang="ja-JP" altLang="en-US" sz="1200" dirty="0">
                          <a:solidFill>
                            <a:srgbClr val="0D0D0D"/>
                          </a:solidFill>
                          <a:latin typeface="+mn-ea"/>
                          <a:ea typeface="+mn-ea"/>
                        </a:rPr>
                        <a:t>　全商品</a:t>
                      </a:r>
                      <a:endParaRPr lang="en-US" altLang="ja-JP" sz="1200" dirty="0">
                        <a:solidFill>
                          <a:srgbClr val="0D0D0D"/>
                        </a:solidFill>
                        <a:latin typeface="+mn-ea"/>
                        <a:ea typeface="+mn-ea"/>
                      </a:endParaRPr>
                    </a:p>
                    <a:p>
                      <a:pPr marL="0" marR="0" lvl="0" indent="0" algn="l">
                        <a:lnSpc>
                          <a:spcPct val="100000"/>
                        </a:lnSpc>
                        <a:spcBef>
                          <a:spcPts val="0"/>
                        </a:spcBef>
                        <a:spcAft>
                          <a:spcPts val="0"/>
                        </a:spcAft>
                        <a:buClrTx/>
                        <a:buSzTx/>
                        <a:buFont typeface="Arial" panose="020B0604020202020204" pitchFamily="34" charset="0"/>
                        <a:buNone/>
                      </a:pPr>
                      <a:r>
                        <a:rPr kumimoji="1" lang="en-US" altLang="ja-JP" sz="1000" b="0" i="0" kern="1200" dirty="0">
                          <a:solidFill>
                            <a:srgbClr val="000000"/>
                          </a:solidFill>
                          <a:effectLst/>
                          <a:latin typeface="+mj-ea"/>
                          <a:ea typeface="+mj-ea"/>
                          <a:cs typeface="+mn-cs"/>
                        </a:rPr>
                        <a:t>※</a:t>
                      </a:r>
                      <a:r>
                        <a:rPr kumimoji="1" lang="ja-JP" altLang="en-US" sz="1000" b="0" i="0" kern="1200" dirty="0">
                          <a:solidFill>
                            <a:srgbClr val="000000"/>
                          </a:solidFill>
                          <a:effectLst/>
                          <a:latin typeface="+mj-ea"/>
                          <a:ea typeface="+mj-ea"/>
                          <a:cs typeface="+mn-cs"/>
                        </a:rPr>
                        <a:t>トピックス</a:t>
                      </a:r>
                      <a:r>
                        <a:rPr kumimoji="1" lang="en-US" altLang="ja-JP" sz="1000" b="0" i="0" kern="1200" dirty="0">
                          <a:solidFill>
                            <a:srgbClr val="000000"/>
                          </a:solidFill>
                          <a:effectLst/>
                          <a:latin typeface="+mj-ea"/>
                          <a:ea typeface="+mj-ea"/>
                          <a:cs typeface="+mn-cs"/>
                        </a:rPr>
                        <a:t>PR</a:t>
                      </a:r>
                      <a:r>
                        <a:rPr kumimoji="1" lang="ja-JP" altLang="en-US" sz="1000" b="0" i="0" kern="1200" dirty="0">
                          <a:solidFill>
                            <a:srgbClr val="000000"/>
                          </a:solidFill>
                          <a:effectLst/>
                          <a:latin typeface="+mj-ea"/>
                          <a:ea typeface="+mj-ea"/>
                          <a:cs typeface="+mn-cs"/>
                        </a:rPr>
                        <a:t>の購入価格が</a:t>
                      </a:r>
                      <a:r>
                        <a:rPr kumimoji="1" lang="en-US" altLang="ja-JP" sz="1000" b="0" i="0" kern="1200" dirty="0">
                          <a:solidFill>
                            <a:srgbClr val="000000"/>
                          </a:solidFill>
                          <a:effectLst/>
                          <a:latin typeface="+mj-ea"/>
                          <a:ea typeface="+mj-ea"/>
                          <a:cs typeface="+mn-cs"/>
                        </a:rPr>
                        <a:t>500</a:t>
                      </a:r>
                      <a:r>
                        <a:rPr kumimoji="1" lang="ja-JP" altLang="en-US" sz="1000" b="0" i="0" kern="1200" dirty="0">
                          <a:solidFill>
                            <a:srgbClr val="000000"/>
                          </a:solidFill>
                          <a:effectLst/>
                          <a:latin typeface="+mj-ea"/>
                          <a:ea typeface="+mj-ea"/>
                          <a:cs typeface="+mn-cs"/>
                        </a:rPr>
                        <a:t>万円未満の場合は、</a:t>
                      </a:r>
                      <a:r>
                        <a:rPr kumimoji="1" lang="en-US" altLang="ja-JP" sz="1000" b="0" i="0" kern="1200" dirty="0">
                          <a:solidFill>
                            <a:srgbClr val="000000"/>
                          </a:solidFill>
                          <a:effectLst/>
                          <a:latin typeface="+mj-ea"/>
                          <a:ea typeface="+mj-ea"/>
                          <a:cs typeface="+mn-cs"/>
                        </a:rPr>
                        <a:t>LINE</a:t>
                      </a:r>
                      <a:r>
                        <a:rPr kumimoji="1" lang="ja-JP" altLang="en-US" sz="1000" b="0" i="0" kern="1200" dirty="0">
                          <a:solidFill>
                            <a:srgbClr val="000000"/>
                          </a:solidFill>
                          <a:effectLst/>
                          <a:latin typeface="+mj-ea"/>
                          <a:ea typeface="+mj-ea"/>
                          <a:cs typeface="+mn-cs"/>
                        </a:rPr>
                        <a:t>ヤフーから代理店様への請求額ベースで合計</a:t>
                      </a:r>
                      <a:r>
                        <a:rPr kumimoji="1" lang="en-US" altLang="ja-JP" sz="1000" b="0" i="0" kern="1200" dirty="0">
                          <a:solidFill>
                            <a:srgbClr val="000000"/>
                          </a:solidFill>
                          <a:effectLst/>
                          <a:latin typeface="+mj-ea"/>
                          <a:ea typeface="+mj-ea"/>
                          <a:cs typeface="+mn-cs"/>
                        </a:rPr>
                        <a:t>400</a:t>
                      </a:r>
                      <a:r>
                        <a:rPr kumimoji="1" lang="ja-JP" altLang="en-US" sz="1000" b="0" i="0" kern="1200" dirty="0">
                          <a:solidFill>
                            <a:srgbClr val="000000"/>
                          </a:solidFill>
                          <a:effectLst/>
                          <a:latin typeface="+mj-ea"/>
                          <a:ea typeface="+mj-ea"/>
                          <a:cs typeface="+mn-cs"/>
                        </a:rPr>
                        <a:t>万円以上となるように別途、誘導広告のお申込みが必要となります。</a:t>
                      </a:r>
                    </a:p>
                  </a:txBody>
                  <a:tcPr anchor="ct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484752804"/>
                  </a:ext>
                </a:extLst>
              </a:tr>
              <a:tr h="714600">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chemeClr val="bg1"/>
                          </a:solidFill>
                          <a:effectLst/>
                          <a:uLnTx/>
                          <a:uFillTx/>
                          <a:latin typeface="+mj-ea"/>
                          <a:ea typeface="+mn-ea"/>
                          <a:cs typeface="+mn-cs"/>
                        </a:rPr>
                        <a:t>募集本数</a:t>
                      </a:r>
                      <a:endParaRPr kumimoji="1" lang="en-US" altLang="ja-JP" sz="1200" b="0" i="0" u="none" strike="noStrike" kern="1200" cap="none" spc="0" normalizeH="0" baseline="0" noProof="0" dirty="0">
                        <a:ln>
                          <a:noFill/>
                        </a:ln>
                        <a:solidFill>
                          <a:schemeClr val="bg1"/>
                        </a:solidFill>
                        <a:effectLst/>
                        <a:uLnTx/>
                        <a:uFillTx/>
                        <a:latin typeface="+mj-ea"/>
                        <a:ea typeface="+mn-ea"/>
                        <a:cs typeface="+mn-cs"/>
                      </a:endParaRPr>
                    </a:p>
                  </a:txBody>
                  <a:tcPr anchor="ctr">
                    <a:lnL w="12700" cmpd="sng">
                      <a:solidFill>
                        <a:srgbClr val="FFFFFF"/>
                      </a:solidFill>
                    </a:lnL>
                    <a:lnR w="12700" cap="flat" cmpd="sng" algn="ctr">
                      <a:solidFill>
                        <a:srgbClr val="FFFFFF"/>
                      </a:solidFill>
                      <a:prstDash val="solid"/>
                      <a:round/>
                      <a:headEnd type="none" w="med" len="med"/>
                      <a:tailEnd type="none" w="med" len="med"/>
                    </a:lnR>
                    <a:lnT w="381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200" b="1" dirty="0">
                          <a:solidFill>
                            <a:srgbClr val="0D0D0D"/>
                          </a:solidFill>
                          <a:latin typeface="+mn-ea"/>
                          <a:ea typeface="+mn-ea"/>
                        </a:rPr>
                        <a:t>3</a:t>
                      </a:r>
                      <a:r>
                        <a:rPr kumimoji="1" lang="ja-JP" altLang="en-US" sz="1200" b="1" dirty="0">
                          <a:solidFill>
                            <a:srgbClr val="0D0D0D"/>
                          </a:solidFill>
                          <a:latin typeface="+mn-ea"/>
                          <a:ea typeface="+mn-ea"/>
                        </a:rPr>
                        <a:t>案件</a:t>
                      </a:r>
                      <a:endParaRPr kumimoji="1" lang="en-US" altLang="ja-JP" sz="1200" b="1" dirty="0">
                        <a:solidFill>
                          <a:srgbClr val="0D0D0D"/>
                        </a:solidFill>
                        <a:latin typeface="+mn-ea"/>
                        <a:ea typeface="+mn-ea"/>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dirty="0">
                          <a:solidFill>
                            <a:srgbClr val="0D0D0D"/>
                          </a:solidFill>
                          <a:latin typeface="+mn-ea"/>
                          <a:ea typeface="+mn-ea"/>
                        </a:rPr>
                        <a:t>※</a:t>
                      </a:r>
                      <a:r>
                        <a:rPr kumimoji="1" lang="ja-JP" altLang="en-US" sz="1000" b="0" dirty="0">
                          <a:solidFill>
                            <a:srgbClr val="0D0D0D"/>
                          </a:solidFill>
                          <a:latin typeface="+mn-ea"/>
                          <a:ea typeface="+mn-ea"/>
                        </a:rPr>
                        <a:t>メールエントリーの先着順となります（メールフォーマットは</a:t>
                      </a:r>
                      <a:r>
                        <a:rPr kumimoji="1" lang="en-US" altLang="ja-JP" sz="1000" b="0" dirty="0">
                          <a:solidFill>
                            <a:srgbClr val="0D0D0D"/>
                          </a:solidFill>
                          <a:latin typeface="+mn-ea"/>
                          <a:ea typeface="+mn-ea"/>
                        </a:rPr>
                        <a:t>P17</a:t>
                      </a:r>
                      <a:r>
                        <a:rPr kumimoji="1" lang="ja-JP" altLang="en-US" sz="1000" b="0" dirty="0">
                          <a:solidFill>
                            <a:srgbClr val="0D0D0D"/>
                          </a:solidFill>
                          <a:latin typeface="+mn-ea"/>
                          <a:ea typeface="+mn-ea"/>
                        </a:rPr>
                        <a:t>参照）</a:t>
                      </a:r>
                      <a:endParaRPr kumimoji="1" lang="en-US" altLang="ja-JP" sz="1000" b="0" dirty="0">
                        <a:solidFill>
                          <a:srgbClr val="0D0D0D"/>
                        </a:solidFill>
                        <a:latin typeface="+mn-ea"/>
                        <a:ea typeface="+mn-ea"/>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dirty="0">
                          <a:solidFill>
                            <a:srgbClr val="0D0D0D"/>
                          </a:solidFill>
                          <a:latin typeface="+mn-ea"/>
                          <a:ea typeface="+mn-ea"/>
                        </a:rPr>
                        <a:t>※1</a:t>
                      </a:r>
                      <a:r>
                        <a:rPr kumimoji="1" lang="ja-JP" altLang="en-US" sz="1000" b="0" dirty="0">
                          <a:solidFill>
                            <a:srgbClr val="0D0D0D"/>
                          </a:solidFill>
                          <a:latin typeface="+mn-ea"/>
                          <a:ea typeface="+mn-ea"/>
                        </a:rPr>
                        <a:t>社</a:t>
                      </a:r>
                      <a:r>
                        <a:rPr kumimoji="1" lang="en-US" altLang="ja-JP" sz="1000" b="0" dirty="0">
                          <a:solidFill>
                            <a:srgbClr val="0D0D0D"/>
                          </a:solidFill>
                          <a:latin typeface="+mn-ea"/>
                          <a:ea typeface="+mn-ea"/>
                        </a:rPr>
                        <a:t>1</a:t>
                      </a:r>
                      <a:r>
                        <a:rPr kumimoji="1" lang="ja-JP" altLang="en-US" sz="1000" b="0" dirty="0">
                          <a:solidFill>
                            <a:srgbClr val="0D0D0D"/>
                          </a:solidFill>
                          <a:latin typeface="+mn-ea"/>
                          <a:ea typeface="+mn-ea"/>
                        </a:rPr>
                        <a:t>本までとさせていただきます</a:t>
                      </a:r>
                      <a:endParaRPr lang="en-US" altLang="ja-JP" sz="1000" b="0" dirty="0">
                        <a:solidFill>
                          <a:srgbClr val="0D0D0D"/>
                        </a:solidFill>
                        <a:latin typeface="+mn-ea"/>
                        <a:ea typeface="+mn-ea"/>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230545872"/>
                  </a:ext>
                </a:extLst>
              </a:tr>
              <a:tr h="351551">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chemeClr val="bg1"/>
                          </a:solidFill>
                          <a:effectLst/>
                          <a:uLnTx/>
                          <a:uFillTx/>
                          <a:latin typeface="+mj-ea"/>
                          <a:ea typeface="+mn-ea"/>
                          <a:cs typeface="+mn-cs"/>
                        </a:rPr>
                        <a:t>対象期間</a:t>
                      </a:r>
                      <a:endParaRPr kumimoji="1" lang="en-US" altLang="ja-JP" sz="1200" b="0" i="0" u="none" strike="noStrike" kern="1200" cap="none" spc="0" normalizeH="0" baseline="0" noProof="0" dirty="0">
                        <a:ln>
                          <a:noFill/>
                        </a:ln>
                        <a:solidFill>
                          <a:schemeClr val="bg1"/>
                        </a:solidFill>
                        <a:effectLst/>
                        <a:uLnTx/>
                        <a:uFillTx/>
                        <a:latin typeface="+mj-ea"/>
                        <a:ea typeface="+mn-ea"/>
                        <a:cs typeface="+mn-cs"/>
                      </a:endParaRPr>
                    </a:p>
                  </a:txBody>
                  <a:tcPr anchor="ctr">
                    <a:lnL w="12700" cmpd="sng">
                      <a:solidFill>
                        <a:srgbClr val="FFFFFF"/>
                      </a:solidFill>
                    </a:lnL>
                    <a:lnR w="12700" cap="flat" cmpd="sng" algn="ctr">
                      <a:solidFill>
                        <a:srgbClr val="FFFFFF"/>
                      </a:solidFill>
                      <a:prstDash val="solid"/>
                      <a:round/>
                      <a:headEnd type="none" w="med" len="med"/>
                      <a:tailEnd type="none" w="med" len="med"/>
                    </a:lnR>
                    <a:lnT w="381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200" b="1" dirty="0">
                          <a:solidFill>
                            <a:srgbClr val="0D0D0D"/>
                          </a:solidFill>
                          <a:latin typeface="+mj-ea"/>
                          <a:ea typeface="+mj-ea"/>
                        </a:rPr>
                        <a:t>Yahoo!</a:t>
                      </a:r>
                      <a:r>
                        <a:rPr kumimoji="1" lang="ja-JP" altLang="en-US" sz="1200" b="1" dirty="0">
                          <a:solidFill>
                            <a:srgbClr val="0D0D0D"/>
                          </a:solidFill>
                          <a:latin typeface="+mj-ea"/>
                          <a:ea typeface="+mj-ea"/>
                        </a:rPr>
                        <a:t>ニュースタイアップの掲載期間が</a:t>
                      </a:r>
                      <a:r>
                        <a:rPr kumimoji="1" lang="en-US" altLang="ja-JP" sz="1200" b="1" dirty="0">
                          <a:solidFill>
                            <a:srgbClr val="0D0D0D"/>
                          </a:solidFill>
                          <a:latin typeface="+mj-ea"/>
                          <a:ea typeface="+mj-ea"/>
                        </a:rPr>
                        <a:t>2026</a:t>
                      </a:r>
                      <a:r>
                        <a:rPr kumimoji="1" lang="ja-JP" altLang="en-US" sz="1200" b="1" dirty="0">
                          <a:solidFill>
                            <a:srgbClr val="0D0D0D"/>
                          </a:solidFill>
                          <a:latin typeface="+mj-ea"/>
                          <a:ea typeface="+mj-ea"/>
                        </a:rPr>
                        <a:t>年</a:t>
                      </a:r>
                      <a:r>
                        <a:rPr kumimoji="1" lang="en-US" altLang="ja-JP" sz="1200" b="1" dirty="0">
                          <a:solidFill>
                            <a:srgbClr val="0D0D0D"/>
                          </a:solidFill>
                          <a:latin typeface="+mj-ea"/>
                          <a:ea typeface="+mj-ea"/>
                        </a:rPr>
                        <a:t>9</a:t>
                      </a:r>
                      <a:r>
                        <a:rPr kumimoji="1" lang="ja-JP" altLang="en-US" sz="1200" b="1" dirty="0">
                          <a:solidFill>
                            <a:srgbClr val="0D0D0D"/>
                          </a:solidFill>
                          <a:latin typeface="+mj-ea"/>
                          <a:ea typeface="+mj-ea"/>
                        </a:rPr>
                        <a:t>月</a:t>
                      </a:r>
                      <a:r>
                        <a:rPr kumimoji="1" lang="en-US" altLang="ja-JP" sz="1200" b="1" dirty="0">
                          <a:solidFill>
                            <a:srgbClr val="0D0D0D"/>
                          </a:solidFill>
                          <a:latin typeface="+mj-ea"/>
                          <a:ea typeface="+mj-ea"/>
                        </a:rPr>
                        <a:t>30</a:t>
                      </a:r>
                      <a:r>
                        <a:rPr kumimoji="1" lang="ja-JP" altLang="en-US" sz="1200" b="1" dirty="0">
                          <a:solidFill>
                            <a:srgbClr val="0D0D0D"/>
                          </a:solidFill>
                          <a:latin typeface="+mj-ea"/>
                          <a:ea typeface="+mj-ea"/>
                        </a:rPr>
                        <a:t>日（水）掲載終了分まで</a:t>
                      </a:r>
                      <a:endParaRPr kumimoji="1" lang="en-US" altLang="ja-JP" sz="1200" b="1" dirty="0">
                        <a:solidFill>
                          <a:srgbClr val="0D0D0D"/>
                        </a:solidFill>
                        <a:latin typeface="+mj-ea"/>
                        <a:ea typeface="+mj-ea"/>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1856276354"/>
                  </a:ext>
                </a:extLst>
              </a:tr>
              <a:tr h="817124">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chemeClr val="bg1"/>
                          </a:solidFill>
                          <a:effectLst/>
                          <a:uLnTx/>
                          <a:uFillTx/>
                          <a:latin typeface="+mj-ea"/>
                          <a:ea typeface="+mn-ea"/>
                          <a:cs typeface="+mn-cs"/>
                        </a:rPr>
                        <a:t>お申し込み期限</a:t>
                      </a:r>
                      <a:endParaRPr kumimoji="1" lang="en-US" altLang="ja-JP" sz="1200" b="0" i="0" u="none" strike="noStrike" kern="1200" cap="none" spc="0" normalizeH="0" baseline="0" noProof="0" dirty="0">
                        <a:ln>
                          <a:noFill/>
                        </a:ln>
                        <a:solidFill>
                          <a:schemeClr val="bg1"/>
                        </a:solidFill>
                        <a:effectLst/>
                        <a:uLnTx/>
                        <a:uFillTx/>
                        <a:latin typeface="+mj-ea"/>
                        <a:ea typeface="+mn-ea"/>
                        <a:cs typeface="+mn-cs"/>
                      </a:endParaRPr>
                    </a:p>
                  </a:txBody>
                  <a:tcPr anchor="ct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1" u="none" strike="noStrike" kern="1200" cap="none" spc="0" normalizeH="0" baseline="0" noProof="0" dirty="0">
                          <a:ln>
                            <a:noFill/>
                          </a:ln>
                          <a:solidFill>
                            <a:srgbClr val="0D0D0D"/>
                          </a:solidFill>
                          <a:effectLst/>
                          <a:uLnTx/>
                          <a:uFillTx/>
                          <a:latin typeface="+mn-ea"/>
                          <a:ea typeface="+mn-ea"/>
                        </a:rPr>
                        <a:t>掲載開始の</a:t>
                      </a:r>
                      <a:r>
                        <a:rPr kumimoji="1" lang="en-US" altLang="ja-JP" sz="1200" b="1" u="none" strike="noStrike" kern="1200" cap="none" spc="0" normalizeH="0" baseline="0" noProof="0" dirty="0">
                          <a:ln>
                            <a:noFill/>
                          </a:ln>
                          <a:solidFill>
                            <a:srgbClr val="0D0D0D"/>
                          </a:solidFill>
                          <a:effectLst/>
                          <a:uLnTx/>
                          <a:uFillTx/>
                          <a:latin typeface="+mn-ea"/>
                          <a:ea typeface="+mn-ea"/>
                        </a:rPr>
                        <a:t>2</a:t>
                      </a:r>
                      <a:r>
                        <a:rPr kumimoji="1" lang="ja-JP" altLang="en-US" sz="1200" b="1" u="none" strike="noStrike" kern="1200" cap="none" spc="0" normalizeH="0" baseline="0" noProof="0" dirty="0">
                          <a:ln>
                            <a:noFill/>
                          </a:ln>
                          <a:solidFill>
                            <a:srgbClr val="0D0D0D"/>
                          </a:solidFill>
                          <a:effectLst/>
                          <a:uLnTx/>
                          <a:uFillTx/>
                          <a:latin typeface="+mn-ea"/>
                          <a:ea typeface="+mn-ea"/>
                        </a:rPr>
                        <a:t>か月前までにトピックス</a:t>
                      </a:r>
                      <a:r>
                        <a:rPr kumimoji="1" lang="en-US" altLang="ja-JP" sz="1200" b="1" u="none" strike="noStrike" kern="1200" cap="none" spc="0" normalizeH="0" baseline="0" noProof="0" dirty="0">
                          <a:ln>
                            <a:noFill/>
                          </a:ln>
                          <a:solidFill>
                            <a:srgbClr val="0D0D0D"/>
                          </a:solidFill>
                          <a:effectLst/>
                          <a:uLnTx/>
                          <a:uFillTx/>
                          <a:latin typeface="+mn-ea"/>
                          <a:ea typeface="+mn-ea"/>
                        </a:rPr>
                        <a:t>PR</a:t>
                      </a:r>
                      <a:r>
                        <a:rPr kumimoji="1" lang="ja-JP" altLang="en-US" sz="1200" b="1" u="none" strike="noStrike" kern="1200" cap="none" spc="0" normalizeH="0" baseline="0" noProof="0" dirty="0">
                          <a:ln>
                            <a:noFill/>
                          </a:ln>
                          <a:solidFill>
                            <a:srgbClr val="0D0D0D"/>
                          </a:solidFill>
                          <a:effectLst/>
                          <a:uLnTx/>
                          <a:uFillTx/>
                          <a:latin typeface="+mn-ea"/>
                          <a:ea typeface="+mn-ea"/>
                        </a:rPr>
                        <a:t>の予約および</a:t>
                      </a:r>
                      <a:r>
                        <a:rPr kumimoji="1" lang="en-US" altLang="ja-JP" sz="1200" b="1" u="none" strike="noStrike" kern="1200" cap="none" spc="0" normalizeH="0" baseline="0" noProof="0" dirty="0">
                          <a:ln>
                            <a:noFill/>
                          </a:ln>
                          <a:solidFill>
                            <a:srgbClr val="0D0D0D"/>
                          </a:solidFill>
                          <a:effectLst/>
                          <a:uLnTx/>
                          <a:uFillTx/>
                          <a:latin typeface="+mn-ea"/>
                          <a:ea typeface="+mn-ea"/>
                        </a:rPr>
                        <a:t>Yahoo!</a:t>
                      </a:r>
                      <a:r>
                        <a:rPr kumimoji="1" lang="ja-JP" altLang="en-US" sz="1200" b="1" u="none" strike="noStrike" kern="1200" cap="none" spc="0" normalizeH="0" baseline="0" noProof="0" dirty="0">
                          <a:ln>
                            <a:noFill/>
                          </a:ln>
                          <a:solidFill>
                            <a:srgbClr val="0D0D0D"/>
                          </a:solidFill>
                          <a:effectLst/>
                          <a:uLnTx/>
                          <a:uFillTx/>
                          <a:latin typeface="+mn-ea"/>
                          <a:ea typeface="+mn-ea"/>
                        </a:rPr>
                        <a:t>ニュースタイアップのオリエンテーションを完了願います</a:t>
                      </a:r>
                      <a:endParaRPr kumimoji="1" lang="en-US" altLang="ja-JP" sz="1200" b="1"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i="0" kern="1200" dirty="0">
                          <a:solidFill>
                            <a:srgbClr val="0D0D0D"/>
                          </a:solidFill>
                          <a:effectLst/>
                          <a:latin typeface="+mn-ea"/>
                          <a:ea typeface="+mn-ea"/>
                          <a:cs typeface="+mn-cs"/>
                        </a:rPr>
                        <a:t>※</a:t>
                      </a:r>
                      <a:r>
                        <a:rPr kumimoji="1" lang="ja-JP" altLang="en-US" sz="1000" b="0" i="0" kern="1200" dirty="0">
                          <a:solidFill>
                            <a:srgbClr val="0D0D0D"/>
                          </a:solidFill>
                          <a:effectLst/>
                          <a:latin typeface="+mn-ea"/>
                          <a:ea typeface="+mn-ea"/>
                          <a:cs typeface="+mn-cs"/>
                        </a:rPr>
                        <a:t>薬機法などの確認や審査が発生する案件、また企画内容によって上記期限以前にお申し込みが必要となる場合があります</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i="0" kern="1200" dirty="0">
                          <a:solidFill>
                            <a:srgbClr val="0D0D0D"/>
                          </a:solidFill>
                          <a:effectLst/>
                          <a:latin typeface="+mn-ea"/>
                          <a:ea typeface="+mn-ea"/>
                          <a:cs typeface="+mn-cs"/>
                        </a:rPr>
                        <a:t>※</a:t>
                      </a:r>
                      <a:r>
                        <a:rPr kumimoji="1" lang="ja-JP" altLang="en-US" sz="1000" b="0" i="0" kern="1200" dirty="0">
                          <a:solidFill>
                            <a:srgbClr val="0D0D0D"/>
                          </a:solidFill>
                          <a:effectLst/>
                          <a:latin typeface="+mn-ea"/>
                          <a:ea typeface="+mn-ea"/>
                          <a:cs typeface="+mn-cs"/>
                        </a:rPr>
                        <a:t>同期間に掲載可能な案件数に制限を設けており、決定優先とさせていただいております</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i="0" kern="1200" dirty="0">
                          <a:solidFill>
                            <a:srgbClr val="0D0D0D"/>
                          </a:solidFill>
                          <a:effectLst/>
                          <a:latin typeface="+mn-ea"/>
                          <a:ea typeface="+mn-ea"/>
                          <a:cs typeface="+mn-cs"/>
                        </a:rPr>
                        <a:t>※</a:t>
                      </a:r>
                      <a:r>
                        <a:rPr kumimoji="1" lang="ja-JP" altLang="en-US" sz="1000" b="0" i="0" kern="1200" dirty="0">
                          <a:solidFill>
                            <a:srgbClr val="0D0D0D"/>
                          </a:solidFill>
                          <a:effectLst/>
                          <a:latin typeface="+mn-ea"/>
                          <a:ea typeface="+mn-ea"/>
                          <a:cs typeface="+mn-cs"/>
                        </a:rPr>
                        <a:t>制作期間がゴールデンウィーク（</a:t>
                      </a:r>
                      <a:r>
                        <a:rPr kumimoji="1" lang="en-US" altLang="ja-JP" sz="1000" b="0" i="0" kern="1200" dirty="0">
                          <a:solidFill>
                            <a:srgbClr val="0D0D0D"/>
                          </a:solidFill>
                          <a:effectLst/>
                          <a:latin typeface="+mn-ea"/>
                          <a:ea typeface="+mn-ea"/>
                          <a:cs typeface="+mn-cs"/>
                        </a:rPr>
                        <a:t>2026/4/29</a:t>
                      </a:r>
                      <a:r>
                        <a:rPr kumimoji="1" lang="ja-JP" altLang="en-US" sz="1000" b="0" i="0" kern="1200" dirty="0">
                          <a:solidFill>
                            <a:srgbClr val="0D0D0D"/>
                          </a:solidFill>
                          <a:effectLst/>
                          <a:latin typeface="+mn-ea"/>
                          <a:ea typeface="+mn-ea"/>
                          <a:cs typeface="+mn-cs"/>
                        </a:rPr>
                        <a:t>～</a:t>
                      </a:r>
                      <a:r>
                        <a:rPr kumimoji="1" lang="en-US" altLang="ja-JP" sz="1000" b="0" i="0" kern="1200" dirty="0">
                          <a:solidFill>
                            <a:srgbClr val="0D0D0D"/>
                          </a:solidFill>
                          <a:effectLst/>
                          <a:latin typeface="+mn-ea"/>
                          <a:ea typeface="+mn-ea"/>
                          <a:cs typeface="+mn-cs"/>
                        </a:rPr>
                        <a:t>2026/5/6</a:t>
                      </a:r>
                      <a:r>
                        <a:rPr kumimoji="1" lang="ja-JP" altLang="en-US" sz="1000" b="0" i="0" kern="1200" dirty="0">
                          <a:solidFill>
                            <a:srgbClr val="0D0D0D"/>
                          </a:solidFill>
                          <a:effectLst/>
                          <a:latin typeface="+mn-ea"/>
                          <a:ea typeface="+mn-ea"/>
                          <a:cs typeface="+mn-cs"/>
                        </a:rPr>
                        <a:t>）にかかる場合、オリエンテーションは上記より</a:t>
                      </a:r>
                      <a:r>
                        <a:rPr kumimoji="1" lang="en-US" altLang="ja-JP" sz="1000" b="0" i="0" kern="1200" dirty="0">
                          <a:solidFill>
                            <a:srgbClr val="0D0D0D"/>
                          </a:solidFill>
                          <a:effectLst/>
                          <a:latin typeface="+mn-ea"/>
                          <a:ea typeface="+mn-ea"/>
                          <a:cs typeface="+mn-cs"/>
                        </a:rPr>
                        <a:t>1</a:t>
                      </a:r>
                      <a:r>
                        <a:rPr kumimoji="1" lang="ja-JP" altLang="en-US" sz="1000" b="0" i="0" kern="1200" dirty="0">
                          <a:solidFill>
                            <a:srgbClr val="0D0D0D"/>
                          </a:solidFill>
                          <a:effectLst/>
                          <a:latin typeface="+mn-ea"/>
                          <a:ea typeface="+mn-ea"/>
                          <a:cs typeface="+mn-cs"/>
                        </a:rPr>
                        <a:t>週間前倒してお申し込みください</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00" b="0" i="0" kern="1200" dirty="0">
                          <a:solidFill>
                            <a:srgbClr val="0D0D0D"/>
                          </a:solidFill>
                          <a:effectLst/>
                          <a:latin typeface="+mn-ea"/>
                          <a:ea typeface="+mn-ea"/>
                          <a:cs typeface="+mn-cs"/>
                        </a:rPr>
                        <a:t>　（例）</a:t>
                      </a:r>
                      <a:r>
                        <a:rPr kumimoji="1" lang="en-US" altLang="ja-JP" sz="1000" b="0" i="0" kern="1200" dirty="0">
                          <a:solidFill>
                            <a:srgbClr val="0D0D0D"/>
                          </a:solidFill>
                          <a:effectLst/>
                          <a:latin typeface="+mn-ea"/>
                          <a:ea typeface="+mn-ea"/>
                          <a:cs typeface="+mn-cs"/>
                        </a:rPr>
                        <a:t>2026</a:t>
                      </a:r>
                      <a:r>
                        <a:rPr kumimoji="1" lang="ja-JP" altLang="en-US" sz="1000" b="0" i="0" kern="1200" dirty="0">
                          <a:solidFill>
                            <a:srgbClr val="0D0D0D"/>
                          </a:solidFill>
                          <a:effectLst/>
                          <a:latin typeface="+mn-ea"/>
                          <a:ea typeface="+mn-ea"/>
                          <a:cs typeface="+mn-cs"/>
                        </a:rPr>
                        <a:t>年</a:t>
                      </a:r>
                      <a:r>
                        <a:rPr kumimoji="1" lang="en-US" altLang="ja-JP" sz="1000" b="0" i="0" kern="1200" dirty="0">
                          <a:solidFill>
                            <a:srgbClr val="0D0D0D"/>
                          </a:solidFill>
                          <a:effectLst/>
                          <a:latin typeface="+mn-ea"/>
                          <a:ea typeface="+mn-ea"/>
                          <a:cs typeface="+mn-cs"/>
                        </a:rPr>
                        <a:t>5</a:t>
                      </a:r>
                      <a:r>
                        <a:rPr kumimoji="1" lang="ja-JP" altLang="en-US" sz="1000" b="0" i="0" kern="1200" dirty="0">
                          <a:solidFill>
                            <a:srgbClr val="0D0D0D"/>
                          </a:solidFill>
                          <a:effectLst/>
                          <a:latin typeface="+mn-ea"/>
                          <a:ea typeface="+mn-ea"/>
                          <a:cs typeface="+mn-cs"/>
                        </a:rPr>
                        <a:t>月</a:t>
                      </a:r>
                      <a:r>
                        <a:rPr kumimoji="1" lang="en-US" altLang="ja-JP" sz="1000" b="0" i="0" kern="1200" dirty="0">
                          <a:solidFill>
                            <a:srgbClr val="0D0D0D"/>
                          </a:solidFill>
                          <a:effectLst/>
                          <a:latin typeface="+mn-ea"/>
                          <a:ea typeface="+mn-ea"/>
                          <a:cs typeface="+mn-cs"/>
                        </a:rPr>
                        <a:t>11</a:t>
                      </a:r>
                      <a:r>
                        <a:rPr kumimoji="1" lang="ja-JP" altLang="en-US" sz="1000" b="0" i="0" kern="1200" dirty="0">
                          <a:solidFill>
                            <a:srgbClr val="0D0D0D"/>
                          </a:solidFill>
                          <a:effectLst/>
                          <a:latin typeface="+mn-ea"/>
                          <a:ea typeface="+mn-ea"/>
                          <a:cs typeface="+mn-cs"/>
                        </a:rPr>
                        <a:t>日～</a:t>
                      </a:r>
                      <a:r>
                        <a:rPr kumimoji="1" lang="en-US" altLang="ja-JP" sz="1000" b="0" i="0" kern="1200" dirty="0">
                          <a:solidFill>
                            <a:srgbClr val="0D0D0D"/>
                          </a:solidFill>
                          <a:effectLst/>
                          <a:latin typeface="+mn-ea"/>
                          <a:ea typeface="+mn-ea"/>
                          <a:cs typeface="+mn-cs"/>
                        </a:rPr>
                        <a:t>6</a:t>
                      </a:r>
                      <a:r>
                        <a:rPr kumimoji="1" lang="ja-JP" altLang="en-US" sz="1000" b="0" i="0" kern="1200" dirty="0">
                          <a:solidFill>
                            <a:srgbClr val="0D0D0D"/>
                          </a:solidFill>
                          <a:effectLst/>
                          <a:latin typeface="+mn-ea"/>
                          <a:ea typeface="+mn-ea"/>
                          <a:cs typeface="+mn-cs"/>
                        </a:rPr>
                        <a:t>月</a:t>
                      </a:r>
                      <a:r>
                        <a:rPr kumimoji="1" lang="en-US" altLang="ja-JP" sz="1000" b="0" i="0" kern="1200" dirty="0">
                          <a:solidFill>
                            <a:srgbClr val="0D0D0D"/>
                          </a:solidFill>
                          <a:effectLst/>
                          <a:latin typeface="+mn-ea"/>
                          <a:ea typeface="+mn-ea"/>
                          <a:cs typeface="+mn-cs"/>
                        </a:rPr>
                        <a:t>10</a:t>
                      </a:r>
                      <a:r>
                        <a:rPr kumimoji="1" lang="ja-JP" altLang="en-US" sz="1000" b="0" i="0" kern="1200" dirty="0">
                          <a:solidFill>
                            <a:srgbClr val="0D0D0D"/>
                          </a:solidFill>
                          <a:effectLst/>
                          <a:latin typeface="+mn-ea"/>
                          <a:ea typeface="+mn-ea"/>
                          <a:cs typeface="+mn-cs"/>
                        </a:rPr>
                        <a:t>日の</a:t>
                      </a:r>
                      <a:r>
                        <a:rPr kumimoji="1" lang="en-US" altLang="ja-JP" sz="1000" b="0" i="0" kern="1200" dirty="0">
                          <a:solidFill>
                            <a:srgbClr val="0D0D0D"/>
                          </a:solidFill>
                          <a:effectLst/>
                          <a:latin typeface="+mn-ea"/>
                          <a:ea typeface="+mn-ea"/>
                          <a:cs typeface="+mn-cs"/>
                        </a:rPr>
                        <a:t>1</a:t>
                      </a:r>
                      <a:r>
                        <a:rPr kumimoji="1" lang="ja-JP" altLang="en-US" sz="1000" b="0" i="0" kern="1200" dirty="0">
                          <a:solidFill>
                            <a:srgbClr val="0D0D0D"/>
                          </a:solidFill>
                          <a:effectLst/>
                          <a:latin typeface="+mn-ea"/>
                          <a:ea typeface="+mn-ea"/>
                          <a:cs typeface="+mn-cs"/>
                        </a:rPr>
                        <a:t>か月間での掲載をご希望の場合、</a:t>
                      </a:r>
                      <a:r>
                        <a:rPr kumimoji="1" lang="en-US" altLang="ja-JP" sz="1000" b="0" i="0" kern="1200" dirty="0">
                          <a:solidFill>
                            <a:srgbClr val="0D0D0D"/>
                          </a:solidFill>
                          <a:effectLst/>
                          <a:latin typeface="+mn-ea"/>
                          <a:ea typeface="+mn-ea"/>
                          <a:cs typeface="+mn-cs"/>
                        </a:rPr>
                        <a:t>2026</a:t>
                      </a:r>
                      <a:r>
                        <a:rPr kumimoji="1" lang="ja-JP" altLang="en-US" sz="1000" b="0" i="0" kern="1200" dirty="0">
                          <a:solidFill>
                            <a:srgbClr val="0D0D0D"/>
                          </a:solidFill>
                          <a:effectLst/>
                          <a:latin typeface="+mn-ea"/>
                          <a:ea typeface="+mn-ea"/>
                          <a:cs typeface="+mn-cs"/>
                        </a:rPr>
                        <a:t>年</a:t>
                      </a:r>
                      <a:r>
                        <a:rPr kumimoji="1" lang="en-US" altLang="ja-JP" sz="1000" b="0" i="0" kern="1200" dirty="0">
                          <a:solidFill>
                            <a:srgbClr val="0D0D0D"/>
                          </a:solidFill>
                          <a:effectLst/>
                          <a:latin typeface="+mn-ea"/>
                          <a:ea typeface="+mn-ea"/>
                          <a:cs typeface="+mn-cs"/>
                        </a:rPr>
                        <a:t>3</a:t>
                      </a:r>
                      <a:r>
                        <a:rPr kumimoji="1" lang="ja-JP" altLang="en-US" sz="1000" b="0" i="0" kern="1200" dirty="0">
                          <a:solidFill>
                            <a:srgbClr val="0D0D0D"/>
                          </a:solidFill>
                          <a:effectLst/>
                          <a:latin typeface="+mn-ea"/>
                          <a:ea typeface="+mn-ea"/>
                          <a:cs typeface="+mn-cs"/>
                        </a:rPr>
                        <a:t>月</a:t>
                      </a:r>
                      <a:r>
                        <a:rPr kumimoji="1" lang="en-US" altLang="ja-JP" sz="1000" b="0" i="0" kern="1200" dirty="0">
                          <a:solidFill>
                            <a:srgbClr val="0D0D0D"/>
                          </a:solidFill>
                          <a:effectLst/>
                          <a:latin typeface="+mn-ea"/>
                          <a:ea typeface="+mn-ea"/>
                          <a:cs typeface="+mn-cs"/>
                        </a:rPr>
                        <a:t>4</a:t>
                      </a:r>
                      <a:r>
                        <a:rPr kumimoji="1" lang="ja-JP" altLang="en-US" sz="1000" b="0" i="0" kern="1200" dirty="0">
                          <a:solidFill>
                            <a:srgbClr val="0D0D0D"/>
                          </a:solidFill>
                          <a:effectLst/>
                          <a:latin typeface="+mn-ea"/>
                          <a:ea typeface="+mn-ea"/>
                          <a:cs typeface="+mn-cs"/>
                        </a:rPr>
                        <a:t>日（水）までにオリエンテーションを完了</a:t>
                      </a:r>
                      <a:endParaRPr kumimoji="1" lang="en-US" altLang="ja-JP" sz="1000" b="0" i="0" kern="1200" dirty="0">
                        <a:solidFill>
                          <a:srgbClr val="0D0D0D"/>
                        </a:solidFill>
                        <a:effectLst/>
                        <a:latin typeface="+mn-ea"/>
                        <a:ea typeface="+mn-ea"/>
                        <a:cs typeface="+mn-cs"/>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1261229683"/>
                  </a:ext>
                </a:extLst>
              </a:tr>
            </a:tbl>
          </a:graphicData>
        </a:graphic>
      </p:graphicFrame>
    </p:spTree>
    <p:extLst>
      <p:ext uri="{BB962C8B-B14F-4D97-AF65-F5344CB8AC3E}">
        <p14:creationId xmlns:p14="http://schemas.microsoft.com/office/powerpoint/2010/main" val="24182060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118F04-1604-71DD-3D53-653B14FF2735}"/>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B7EA0DF-9929-43DE-91C5-726FAEA69741}"/>
              </a:ext>
            </a:extLst>
          </p:cNvPr>
          <p:cNvSpPr>
            <a:spLocks noGrp="1"/>
          </p:cNvSpPr>
          <p:nvPr>
            <p:ph type="body" sz="quarter" idx="12"/>
          </p:nvPr>
        </p:nvSpPr>
        <p:spPr>
          <a:xfrm>
            <a:off x="587922" y="67514"/>
            <a:ext cx="968503" cy="410840"/>
          </a:xfrm>
        </p:spPr>
        <p:txBody>
          <a:bodyPr/>
          <a:lstStyle/>
          <a:p>
            <a:pPr marL="0" indent="0">
              <a:buNone/>
            </a:pPr>
            <a:r>
              <a:rPr kumimoji="1" lang="ja-JP" altLang="en-US" dirty="0"/>
              <a:t>キャンペーンのご案内</a:t>
            </a:r>
          </a:p>
        </p:txBody>
      </p:sp>
      <p:pic>
        <p:nvPicPr>
          <p:cNvPr id="6" name="図プレースホルダー 8" descr="アイコン&#10;&#10;自動的に生成された説明">
            <a:extLst>
              <a:ext uri="{FF2B5EF4-FFF2-40B4-BE49-F238E27FC236}">
                <a16:creationId xmlns:a16="http://schemas.microsoft.com/office/drawing/2014/main" id="{7EBF03E8-262A-F832-70CE-34D78CCD9877}"/>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23FB8EE8-BC85-7221-1767-BE3FEC72CE1A}"/>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i="0" dirty="0">
                <a:solidFill>
                  <a:srgbClr val="000048"/>
                </a:solidFill>
                <a:effectLst/>
                <a:latin typeface="+mj-ea"/>
                <a:ea typeface="+mj-ea"/>
              </a:rPr>
              <a:t>トピックス</a:t>
            </a:r>
            <a:r>
              <a:rPr lang="en-US" altLang="ja-JP" sz="2000" i="0" dirty="0">
                <a:solidFill>
                  <a:srgbClr val="000048"/>
                </a:solidFill>
                <a:effectLst/>
                <a:latin typeface="+mj-ea"/>
                <a:ea typeface="+mj-ea"/>
              </a:rPr>
              <a:t>PR &amp; Yahoo!</a:t>
            </a:r>
            <a:r>
              <a:rPr lang="ja-JP" altLang="en-US" sz="2000" i="0" dirty="0">
                <a:solidFill>
                  <a:srgbClr val="000048"/>
                </a:solidFill>
                <a:effectLst/>
                <a:latin typeface="+mj-ea"/>
                <a:ea typeface="+mj-ea"/>
              </a:rPr>
              <a:t>ニュース タイアップパッケージ</a:t>
            </a:r>
            <a:r>
              <a:rPr lang="ja-JP" altLang="en-US" sz="2000" dirty="0">
                <a:solidFill>
                  <a:srgbClr val="000048"/>
                </a:solidFill>
                <a:latin typeface="+mn-ea"/>
                <a:ea typeface="+mn-ea"/>
                <a:cs typeface="+mn-cs"/>
              </a:rPr>
              <a:t>募集要件</a:t>
            </a:r>
            <a:endParaRPr lang="ja-JP" altLang="en-US" sz="2000" dirty="0">
              <a:solidFill>
                <a:srgbClr val="000048"/>
              </a:solidFill>
              <a:latin typeface="+mn-ea"/>
              <a:ea typeface="+mn-ea"/>
            </a:endParaRPr>
          </a:p>
        </p:txBody>
      </p:sp>
      <p:graphicFrame>
        <p:nvGraphicFramePr>
          <p:cNvPr id="17" name="表 5">
            <a:extLst>
              <a:ext uri="{FF2B5EF4-FFF2-40B4-BE49-F238E27FC236}">
                <a16:creationId xmlns:a16="http://schemas.microsoft.com/office/drawing/2014/main" id="{1B548210-72F0-31DC-DDB5-A667AA270D51}"/>
              </a:ext>
            </a:extLst>
          </p:cNvPr>
          <p:cNvGraphicFramePr>
            <a:graphicFrameLocks noGrp="1"/>
          </p:cNvGraphicFramePr>
          <p:nvPr>
            <p:extLst>
              <p:ext uri="{D42A27DB-BD31-4B8C-83A1-F6EECF244321}">
                <p14:modId xmlns:p14="http://schemas.microsoft.com/office/powerpoint/2010/main" val="930091847"/>
              </p:ext>
            </p:extLst>
          </p:nvPr>
        </p:nvGraphicFramePr>
        <p:xfrm>
          <a:off x="956178" y="1102396"/>
          <a:ext cx="10279643" cy="1966108"/>
        </p:xfrm>
        <a:graphic>
          <a:graphicData uri="http://schemas.openxmlformats.org/drawingml/2006/table">
            <a:tbl>
              <a:tblPr firstRow="1" bandRow="1"/>
              <a:tblGrid>
                <a:gridCol w="1676743">
                  <a:extLst>
                    <a:ext uri="{9D8B030D-6E8A-4147-A177-3AD203B41FA5}">
                      <a16:colId xmlns:a16="http://schemas.microsoft.com/office/drawing/2014/main" val="3695515840"/>
                    </a:ext>
                  </a:extLst>
                </a:gridCol>
                <a:gridCol w="8602900">
                  <a:extLst>
                    <a:ext uri="{9D8B030D-6E8A-4147-A177-3AD203B41FA5}">
                      <a16:colId xmlns:a16="http://schemas.microsoft.com/office/drawing/2014/main" val="1121605655"/>
                    </a:ext>
                  </a:extLst>
                </a:gridCol>
              </a:tblGrid>
              <a:tr h="330234">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algn="ctr"/>
                      <a:r>
                        <a:rPr kumimoji="1" lang="ja-JP" altLang="en-US" sz="1200" dirty="0">
                          <a:latin typeface="+mj-ea"/>
                          <a:ea typeface="+mj-ea"/>
                        </a:rPr>
                        <a:t>項目</a:t>
                      </a:r>
                    </a:p>
                  </a:txBody>
                  <a:tcPr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2060"/>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algn="ctr"/>
                      <a:r>
                        <a:rPr kumimoji="1" lang="ja-JP" altLang="en-US" sz="1200" dirty="0">
                          <a:latin typeface="+mj-ea"/>
                          <a:ea typeface="+mj-ea"/>
                        </a:rPr>
                        <a:t>条件</a:t>
                      </a:r>
                    </a:p>
                  </a:txBody>
                  <a:tcPr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060"/>
                    </a:solidFill>
                  </a:tcPr>
                </a:tc>
                <a:extLst>
                  <a:ext uri="{0D108BD9-81ED-4DB2-BD59-A6C34878D82A}">
                    <a16:rowId xmlns:a16="http://schemas.microsoft.com/office/drawing/2014/main" val="721550647"/>
                  </a:ext>
                </a:extLst>
              </a:tr>
              <a:tr h="1635874">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chemeClr val="bg1"/>
                          </a:solidFill>
                          <a:effectLst/>
                          <a:uLnTx/>
                          <a:uFillTx/>
                          <a:latin typeface="+mj-ea"/>
                          <a:ea typeface="+mn-ea"/>
                          <a:cs typeface="+mn-cs"/>
                        </a:rPr>
                        <a:t>トピックス</a:t>
                      </a:r>
                      <a:r>
                        <a:rPr kumimoji="1" lang="en-US" altLang="ja-JP" sz="1200" b="0" i="0" u="none" strike="noStrike" kern="1200" cap="none" spc="0" normalizeH="0" baseline="0" noProof="0" dirty="0">
                          <a:ln>
                            <a:noFill/>
                          </a:ln>
                          <a:solidFill>
                            <a:schemeClr val="bg1"/>
                          </a:solidFill>
                          <a:effectLst/>
                          <a:uLnTx/>
                          <a:uFillTx/>
                          <a:latin typeface="+mj-ea"/>
                          <a:ea typeface="+mn-ea"/>
                          <a:cs typeface="+mn-cs"/>
                        </a:rPr>
                        <a:t>PR</a:t>
                      </a:r>
                      <a:r>
                        <a:rPr kumimoji="1" lang="ja-JP" altLang="en-US" sz="1200" b="0" i="0" u="none" strike="noStrike" kern="1200" cap="none" spc="0" normalizeH="0" baseline="0" noProof="0" dirty="0">
                          <a:ln>
                            <a:noFill/>
                          </a:ln>
                          <a:solidFill>
                            <a:schemeClr val="bg1"/>
                          </a:solidFill>
                          <a:effectLst/>
                          <a:uLnTx/>
                          <a:uFillTx/>
                          <a:latin typeface="+mj-ea"/>
                          <a:ea typeface="+mn-ea"/>
                          <a:cs typeface="+mn-cs"/>
                        </a:rPr>
                        <a:t>の</a:t>
                      </a:r>
                      <a:endParaRPr kumimoji="1" lang="en-US" altLang="ja-JP" sz="1200" b="0" i="0" u="none" strike="noStrike" kern="1200" cap="none" spc="0" normalizeH="0" baseline="0" noProof="0" dirty="0">
                        <a:ln>
                          <a:noFill/>
                        </a:ln>
                        <a:solidFill>
                          <a:schemeClr val="bg1"/>
                        </a:solidFill>
                        <a:effectLst/>
                        <a:uLnTx/>
                        <a:uFillTx/>
                        <a:latin typeface="+mj-ea"/>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chemeClr val="bg1"/>
                          </a:solidFill>
                          <a:effectLst/>
                          <a:uLnTx/>
                          <a:uFillTx/>
                          <a:latin typeface="+mj-ea"/>
                          <a:ea typeface="+mn-ea"/>
                          <a:cs typeface="+mn-cs"/>
                        </a:rPr>
                        <a:t>予約及び割引方法</a:t>
                      </a:r>
                      <a:endParaRPr kumimoji="1" lang="en-US" altLang="ja-JP" sz="1200" b="0" i="0" u="none" strike="noStrike" kern="1200" cap="none" spc="0" normalizeH="0" baseline="0" noProof="0" dirty="0">
                        <a:ln>
                          <a:noFill/>
                        </a:ln>
                        <a:solidFill>
                          <a:schemeClr val="bg1"/>
                        </a:solidFill>
                        <a:effectLst/>
                        <a:uLnTx/>
                        <a:uFillTx/>
                        <a:latin typeface="+mj-ea"/>
                        <a:ea typeface="+mn-ea"/>
                        <a:cs typeface="+mn-cs"/>
                      </a:endParaRPr>
                    </a:p>
                  </a:txBody>
                  <a:tcPr anchor="ct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chemeClr val="bg1">
                        <a:lumMod val="75000"/>
                      </a:scheme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171450" indent="-171450" eaLnBrk="1" fontAlgn="auto" hangingPunct="1">
                        <a:spcAft>
                          <a:spcPts val="0"/>
                        </a:spcAft>
                        <a:buFont typeface="Arial" panose="020B0604020202020204" pitchFamily="34" charset="0"/>
                        <a:buChar char="•"/>
                        <a:defRPr/>
                      </a:pPr>
                      <a:r>
                        <a:rPr lang="ja-JP" altLang="en-US" sz="1200" dirty="0"/>
                        <a:t>割引前の正規の金額でご予約ください。割引分をその後、特別調整金として処理いたします。</a:t>
                      </a:r>
                      <a:endParaRPr lang="en-US" altLang="ja-JP" sz="1200" dirty="0"/>
                    </a:p>
                    <a:p>
                      <a:pPr marL="171450" indent="-171450" defTabSz="914423" eaLnBrk="1" fontAlgn="auto" hangingPunct="1">
                        <a:spcBef>
                          <a:spcPct val="20000"/>
                        </a:spcBef>
                        <a:spcAft>
                          <a:spcPts val="0"/>
                        </a:spcAft>
                        <a:buFont typeface="Arial" panose="020B0604020202020204" pitchFamily="34" charset="0"/>
                        <a:buChar char="•"/>
                        <a:defRPr/>
                      </a:pPr>
                      <a:r>
                        <a:rPr lang="ja-JP" altLang="en-US" sz="1200" dirty="0">
                          <a:solidFill>
                            <a:srgbClr val="0D0D0D"/>
                          </a:solidFill>
                          <a:latin typeface="メイリオ"/>
                          <a:ea typeface="メイリオ"/>
                        </a:rPr>
                        <a:t>予約翌日までに弊社営業に予約内容の連携をお願いします。その後弊社にて調整金処理を行います。請求時は「特別調整金」として割引された金額をご請求します。</a:t>
                      </a:r>
                      <a:endParaRPr lang="en-US" altLang="ja-JP" sz="1200" dirty="0">
                        <a:solidFill>
                          <a:srgbClr val="0D0D0D"/>
                        </a:solidFill>
                        <a:latin typeface="メイリオ"/>
                        <a:ea typeface="メイリオ"/>
                      </a:endParaRPr>
                    </a:p>
                    <a:p>
                      <a:pPr eaLnBrk="1" fontAlgn="auto" hangingPunct="1">
                        <a:spcBef>
                          <a:spcPts val="0"/>
                        </a:spcBef>
                        <a:spcAft>
                          <a:spcPts val="0"/>
                        </a:spcAft>
                        <a:defRPr/>
                      </a:pPr>
                      <a:r>
                        <a:rPr kumimoji="0" lang="en-US" altLang="ja-JP" sz="1200" b="0" kern="0" dirty="0">
                          <a:solidFill>
                            <a:srgbClr val="0D0D0D"/>
                          </a:solidFill>
                          <a:latin typeface="メイリオ"/>
                          <a:ea typeface="+mn-ea"/>
                        </a:rPr>
                        <a:t>【</a:t>
                      </a:r>
                      <a:r>
                        <a:rPr kumimoji="0" lang="ja-JP" altLang="en-US" sz="1200" b="0" kern="0" dirty="0">
                          <a:solidFill>
                            <a:srgbClr val="0D0D0D"/>
                          </a:solidFill>
                          <a:latin typeface="メイリオ"/>
                          <a:ea typeface="+mn-ea"/>
                        </a:rPr>
                        <a:t>連携必須予約内容</a:t>
                      </a:r>
                      <a:r>
                        <a:rPr kumimoji="0" lang="en-US" altLang="ja-JP" sz="1200" b="0" kern="0" dirty="0">
                          <a:solidFill>
                            <a:srgbClr val="0D0D0D"/>
                          </a:solidFill>
                          <a:latin typeface="メイリオ"/>
                          <a:ea typeface="+mn-ea"/>
                        </a:rPr>
                        <a:t>】</a:t>
                      </a:r>
                    </a:p>
                    <a:p>
                      <a:pPr eaLnBrk="1" fontAlgn="auto" hangingPunct="1">
                        <a:spcBef>
                          <a:spcPts val="0"/>
                        </a:spcBef>
                        <a:spcAft>
                          <a:spcPts val="0"/>
                        </a:spcAft>
                        <a:defRPr/>
                      </a:pPr>
                      <a:r>
                        <a:rPr kumimoji="0" lang="ja-JP" altLang="en-US" sz="1200" kern="0" dirty="0">
                          <a:solidFill>
                            <a:srgbClr val="0D0D0D"/>
                          </a:solidFill>
                          <a:latin typeface="メイリオ"/>
                          <a:ea typeface="+mn-ea"/>
                        </a:rPr>
                        <a:t>・アカウント</a:t>
                      </a:r>
                      <a:r>
                        <a:rPr kumimoji="0" lang="en-US" altLang="ja-JP" sz="1200" kern="0" dirty="0">
                          <a:solidFill>
                            <a:srgbClr val="0D0D0D"/>
                          </a:solidFill>
                          <a:latin typeface="メイリオ"/>
                          <a:ea typeface="+mn-ea"/>
                        </a:rPr>
                        <a:t>ID</a:t>
                      </a:r>
                      <a:r>
                        <a:rPr kumimoji="0" lang="ja-JP" altLang="en-US" sz="1200" kern="0" dirty="0">
                          <a:solidFill>
                            <a:srgbClr val="0D0D0D"/>
                          </a:solidFill>
                          <a:latin typeface="メイリオ"/>
                          <a:ea typeface="+mn-ea"/>
                        </a:rPr>
                        <a:t>　・キャンペーン</a:t>
                      </a:r>
                      <a:r>
                        <a:rPr kumimoji="0" lang="en-US" altLang="ja-JP" sz="1200" kern="0" dirty="0">
                          <a:solidFill>
                            <a:srgbClr val="0D0D0D"/>
                          </a:solidFill>
                          <a:latin typeface="メイリオ"/>
                          <a:ea typeface="+mn-ea"/>
                        </a:rPr>
                        <a:t>ID</a:t>
                      </a:r>
                      <a:r>
                        <a:rPr kumimoji="0" lang="ja-JP" altLang="en-US" sz="1200" kern="0" dirty="0">
                          <a:solidFill>
                            <a:srgbClr val="0D0D0D"/>
                          </a:solidFill>
                          <a:latin typeface="メイリオ"/>
                          <a:ea typeface="+mn-ea"/>
                        </a:rPr>
                        <a:t>　・お申込み金額　・お申込み商品名　・掲載期間　</a:t>
                      </a:r>
                      <a:endParaRPr kumimoji="0" lang="en-US" altLang="ja-JP" sz="1200" kern="0" dirty="0">
                        <a:solidFill>
                          <a:srgbClr val="0D0D0D"/>
                        </a:solidFill>
                        <a:latin typeface="メイリオ"/>
                        <a:ea typeface="+mn-ea"/>
                      </a:endParaRPr>
                    </a:p>
                    <a:p>
                      <a:pPr marL="171450" marR="0" lvl="0" indent="-171450" algn="l" defTabSz="914423" rtl="0" eaLnBrk="1" fontAlgn="auto" latinLnBrk="0" hangingPunct="1">
                        <a:lnSpc>
                          <a:spcPct val="100000"/>
                        </a:lnSpc>
                        <a:spcBef>
                          <a:spcPct val="20000"/>
                        </a:spcBef>
                        <a:spcAft>
                          <a:spcPts val="0"/>
                        </a:spcAft>
                        <a:buClrTx/>
                        <a:buSzTx/>
                        <a:buFont typeface="Arial" panose="020B0604020202020204" pitchFamily="34" charset="0"/>
                        <a:buChar char="•"/>
                        <a:tabLst/>
                        <a:defRPr/>
                      </a:pPr>
                      <a:r>
                        <a:rPr lang="ja-JP" altLang="en-US" sz="1200" b="1" dirty="0">
                          <a:solidFill>
                            <a:srgbClr val="002AFF"/>
                          </a:solidFill>
                          <a:latin typeface="メイリオ" panose="020B0604030504040204" pitchFamily="50" charset="-128"/>
                          <a:ea typeface="+mn-ea"/>
                        </a:rPr>
                        <a:t>弊社担当営業に情報連携がない場合は、割引適用とならずに予約金額のまま請求が行われますのでご注意ください。</a:t>
                      </a:r>
                      <a:endParaRPr lang="en-US" altLang="ja-JP" sz="1200" b="1" dirty="0">
                        <a:solidFill>
                          <a:srgbClr val="002AFF"/>
                        </a:solidFill>
                        <a:latin typeface="メイリオ" panose="020B0604030504040204" pitchFamily="50" charset="-128"/>
                        <a:ea typeface="+mn-ea"/>
                      </a:endParaRPr>
                    </a:p>
                    <a:p>
                      <a:pPr marL="171450" indent="-171450" defTabSz="914423" eaLnBrk="1" fontAlgn="auto" hangingPunct="1">
                        <a:spcBef>
                          <a:spcPct val="20000"/>
                        </a:spcBef>
                        <a:spcAft>
                          <a:spcPts val="0"/>
                        </a:spcAft>
                        <a:buFont typeface="Arial" panose="020B0604020202020204" pitchFamily="34" charset="0"/>
                        <a:buChar char="•"/>
                        <a:defRPr/>
                      </a:pPr>
                      <a:r>
                        <a:rPr lang="ja-JP" altLang="en-US" sz="1200" dirty="0">
                          <a:solidFill>
                            <a:srgbClr val="0D0D0D"/>
                          </a:solidFill>
                        </a:rPr>
                        <a:t>制作費のお申し込みに関しては実施確定後に弊社営業よりご案内します。</a:t>
                      </a:r>
                      <a:endParaRPr lang="en-US" altLang="ja-JP" sz="1200" dirty="0">
                        <a:solidFill>
                          <a:srgbClr val="0D0D0D"/>
                        </a:solidFill>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2598137453"/>
                  </a:ext>
                </a:extLst>
              </a:tr>
            </a:tbl>
          </a:graphicData>
        </a:graphic>
      </p:graphicFrame>
    </p:spTree>
    <p:extLst>
      <p:ext uri="{BB962C8B-B14F-4D97-AF65-F5344CB8AC3E}">
        <p14:creationId xmlns:p14="http://schemas.microsoft.com/office/powerpoint/2010/main" val="15999983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6252231-C56A-161F-A617-F3984B8F1EAE}"/>
              </a:ext>
            </a:extLst>
          </p:cNvPr>
          <p:cNvSpPr>
            <a:spLocks noGrp="1"/>
          </p:cNvSpPr>
          <p:nvPr>
            <p:ph type="body" sz="quarter" idx="12"/>
          </p:nvPr>
        </p:nvSpPr>
        <p:spPr>
          <a:xfrm>
            <a:off x="587923" y="67514"/>
            <a:ext cx="1026868" cy="410840"/>
          </a:xfrm>
        </p:spPr>
        <p:txBody>
          <a:bodyPr/>
          <a:lstStyle/>
          <a:p>
            <a:pPr marL="0" indent="0">
              <a:buNone/>
            </a:pPr>
            <a:r>
              <a:rPr kumimoji="1" lang="ja-JP" altLang="en-US" dirty="0"/>
              <a:t>キャンペーンのご案内</a:t>
            </a:r>
          </a:p>
        </p:txBody>
      </p:sp>
      <p:pic>
        <p:nvPicPr>
          <p:cNvPr id="6" name="図プレースホルダー 8" descr="アイコン&#10;&#10;自動的に生成された説明">
            <a:extLst>
              <a:ext uri="{FF2B5EF4-FFF2-40B4-BE49-F238E27FC236}">
                <a16:creationId xmlns:a16="http://schemas.microsoft.com/office/drawing/2014/main" id="{868114DF-9B5C-9BB3-3B2A-6DC15807AF89}"/>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1BE9A763-B533-EC0C-357E-6091B37132B2}"/>
              </a:ext>
            </a:extLst>
          </p:cNvPr>
          <p:cNvSpPr txBox="1">
            <a:spLocks noChangeArrowheads="1"/>
          </p:cNvSpPr>
          <p:nvPr/>
        </p:nvSpPr>
        <p:spPr bwMode="auto">
          <a:xfrm>
            <a:off x="1887808" y="196223"/>
            <a:ext cx="7996422"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ja-JP" altLang="en-US" sz="2000" dirty="0">
                <a:solidFill>
                  <a:srgbClr val="000048"/>
                </a:solidFill>
                <a:latin typeface="+mn-ea"/>
                <a:ea typeface="+mn-ea"/>
                <a:cs typeface="+mn-cs"/>
              </a:rPr>
              <a:t>キャンペーンのエントリー方法</a:t>
            </a:r>
            <a:endParaRPr lang="ja-JP" altLang="en-US" sz="2000" dirty="0">
              <a:solidFill>
                <a:srgbClr val="000048"/>
              </a:solidFill>
              <a:latin typeface="+mn-ea"/>
              <a:ea typeface="+mn-ea"/>
            </a:endParaRPr>
          </a:p>
        </p:txBody>
      </p:sp>
      <p:sp>
        <p:nvSpPr>
          <p:cNvPr id="2" name="正方形/長方形 1">
            <a:extLst>
              <a:ext uri="{FF2B5EF4-FFF2-40B4-BE49-F238E27FC236}">
                <a16:creationId xmlns:a16="http://schemas.microsoft.com/office/drawing/2014/main" id="{6F48908D-C4E3-510A-8BE5-C91D076786FB}"/>
              </a:ext>
            </a:extLst>
          </p:cNvPr>
          <p:cNvSpPr/>
          <p:nvPr/>
        </p:nvSpPr>
        <p:spPr>
          <a:xfrm>
            <a:off x="825654" y="2079762"/>
            <a:ext cx="10886921" cy="3631763"/>
          </a:xfrm>
          <a:prstGeom prst="rect">
            <a:avLst/>
          </a:prstGeom>
        </p:spPr>
        <p:txBody>
          <a:bodyPr wrap="square" lIns="91440" tIns="45720" rIns="91440" bIns="45720" anchor="t">
            <a:spAutoFit/>
          </a:bodyPr>
          <a:lstStyle/>
          <a:p>
            <a:pPr eaLnBrk="1" fontAlgn="auto" hangingPunct="1">
              <a:spcBef>
                <a:spcPts val="0"/>
              </a:spcBef>
              <a:spcAft>
                <a:spcPts val="0"/>
              </a:spcAft>
            </a:pPr>
            <a:r>
              <a:rPr lang="en-US" altLang="ja-JP" sz="1400" dirty="0">
                <a:solidFill>
                  <a:srgbClr val="0D0D0D"/>
                </a:solidFill>
                <a:latin typeface="Arial" panose="020B0604020202020204" pitchFamily="34" charset="0"/>
                <a:ea typeface="メイリオ" panose="020B0604030504040204" pitchFamily="50" charset="-128"/>
              </a:rPr>
              <a:t>------------------------------------------</a:t>
            </a:r>
          </a:p>
          <a:p>
            <a:pPr eaLnBrk="1" fontAlgn="auto" hangingPunct="1">
              <a:spcBef>
                <a:spcPts val="0"/>
              </a:spcBef>
              <a:spcAft>
                <a:spcPts val="0"/>
              </a:spcAft>
            </a:pPr>
            <a:r>
              <a:rPr lang="ja-JP" altLang="en-US" sz="1400" dirty="0">
                <a:solidFill>
                  <a:srgbClr val="0D0D0D"/>
                </a:solidFill>
                <a:latin typeface="Arial" panose="020B0604020202020204" pitchFamily="34" charset="0"/>
                <a:ea typeface="メイリオ" panose="020B0604030504040204" pitchFamily="50" charset="-128"/>
              </a:rPr>
              <a:t>■宛先</a:t>
            </a:r>
            <a:endParaRPr lang="en-US" altLang="ja-JP" sz="1400" dirty="0">
              <a:solidFill>
                <a:srgbClr val="0D0D0D"/>
              </a:solidFill>
              <a:latin typeface="Arial" panose="020B0604020202020204" pitchFamily="34" charset="0"/>
              <a:ea typeface="メイリオ" panose="020B0604030504040204" pitchFamily="50" charset="-128"/>
            </a:endParaRPr>
          </a:p>
          <a:p>
            <a:pPr eaLnBrk="1" fontAlgn="auto" hangingPunct="1">
              <a:spcBef>
                <a:spcPts val="0"/>
              </a:spcBef>
              <a:spcAft>
                <a:spcPts val="0"/>
              </a:spcAft>
            </a:pPr>
            <a:r>
              <a:rPr lang="en-US" altLang="ja-JP" sz="1400" dirty="0">
                <a:solidFill>
                  <a:srgbClr val="333333"/>
                </a:solidFill>
                <a:latin typeface="Hiragino Kaku Gothic ProN"/>
                <a:ea typeface="メイリオ" panose="020B0604030504040204" pitchFamily="50" charset="-128"/>
                <a:hlinkClick r:id="rId3"/>
              </a:rPr>
              <a:t>ml-msc-tieup@lycorp.co.jp</a:t>
            </a:r>
            <a:endParaRPr lang="en-US" altLang="ja-JP" sz="1400" dirty="0">
              <a:solidFill>
                <a:srgbClr val="333333"/>
              </a:solidFill>
              <a:latin typeface="Hiragino Kaku Gothic ProN"/>
              <a:ea typeface="メイリオ" panose="020B0604030504040204" pitchFamily="50" charset="-128"/>
            </a:endParaRPr>
          </a:p>
          <a:p>
            <a:pPr eaLnBrk="1" fontAlgn="auto" hangingPunct="1">
              <a:spcBef>
                <a:spcPts val="0"/>
              </a:spcBef>
              <a:spcAft>
                <a:spcPts val="0"/>
              </a:spcAft>
            </a:pPr>
            <a:endParaRPr lang="en-US" altLang="ja-JP" sz="1400" dirty="0">
              <a:solidFill>
                <a:srgbClr val="545454"/>
              </a:solidFill>
              <a:latin typeface="Arial" panose="020B0604020202020204" pitchFamily="34" charset="0"/>
              <a:ea typeface="メイリオ" panose="020B0604030504040204" pitchFamily="50" charset="-128"/>
            </a:endParaRPr>
          </a:p>
          <a:p>
            <a:pPr eaLnBrk="1" fontAlgn="auto" hangingPunct="1">
              <a:spcBef>
                <a:spcPts val="0"/>
              </a:spcBef>
              <a:spcAft>
                <a:spcPts val="0"/>
              </a:spcAft>
            </a:pPr>
            <a:r>
              <a:rPr lang="ja-JP" altLang="en-US" sz="1400" dirty="0">
                <a:solidFill>
                  <a:srgbClr val="0D0D0D"/>
                </a:solidFill>
                <a:latin typeface="Arial" panose="020B0604020202020204" pitchFamily="34" charset="0"/>
                <a:ea typeface="メイリオ" panose="020B0604030504040204" pitchFamily="50" charset="-128"/>
              </a:rPr>
              <a:t>■件名</a:t>
            </a:r>
            <a:endParaRPr lang="en-US" altLang="ja-JP" sz="1400" dirty="0">
              <a:solidFill>
                <a:srgbClr val="0D0D0D"/>
              </a:solidFill>
              <a:latin typeface="Arial" panose="020B0604020202020204" pitchFamily="34" charset="0"/>
              <a:ea typeface="メイリオ" panose="020B0604030504040204" pitchFamily="50" charset="-128"/>
            </a:endParaRPr>
          </a:p>
          <a:p>
            <a:pPr eaLnBrk="1" fontAlgn="auto" hangingPunct="1">
              <a:spcBef>
                <a:spcPts val="0"/>
              </a:spcBef>
              <a:spcAft>
                <a:spcPts val="0"/>
              </a:spcAft>
            </a:pPr>
            <a:r>
              <a:rPr lang="en-US" altLang="ja-JP" sz="1400" dirty="0">
                <a:solidFill>
                  <a:srgbClr val="0D0D0D"/>
                </a:solidFill>
                <a:latin typeface="Arial"/>
                <a:ea typeface="メイリオ"/>
                <a:cs typeface="Arial"/>
              </a:rPr>
              <a:t>【</a:t>
            </a:r>
            <a:r>
              <a:rPr lang="ja-JP" altLang="en-US" sz="1400" dirty="0">
                <a:solidFill>
                  <a:srgbClr val="0D0D0D"/>
                </a:solidFill>
                <a:latin typeface="Arial"/>
                <a:ea typeface="メイリオ"/>
                <a:cs typeface="Arial"/>
              </a:rPr>
              <a:t>エントリー連絡</a:t>
            </a:r>
            <a:r>
              <a:rPr lang="en-US" altLang="ja-JP" sz="1400" dirty="0">
                <a:solidFill>
                  <a:srgbClr val="0D0D0D"/>
                </a:solidFill>
                <a:latin typeface="Arial"/>
                <a:ea typeface="メイリオ"/>
                <a:cs typeface="Arial"/>
              </a:rPr>
              <a:t>】</a:t>
            </a:r>
            <a:r>
              <a:rPr lang="ja-JP" altLang="en-US" sz="1400" b="0" i="0" dirty="0">
                <a:solidFill>
                  <a:srgbClr val="0D0D0D"/>
                </a:solidFill>
                <a:effectLst/>
                <a:latin typeface="NotoSansJP"/>
              </a:rPr>
              <a:t>トピックス</a:t>
            </a:r>
            <a:r>
              <a:rPr lang="en-US" altLang="ja-JP" sz="1400" b="0" i="0" dirty="0">
                <a:solidFill>
                  <a:srgbClr val="0D0D0D"/>
                </a:solidFill>
                <a:effectLst/>
                <a:latin typeface="NotoSansJP"/>
              </a:rPr>
              <a:t>PR &amp; Yahoo!</a:t>
            </a:r>
            <a:r>
              <a:rPr lang="ja-JP" altLang="en-US" sz="1400" b="0" i="0" dirty="0">
                <a:solidFill>
                  <a:srgbClr val="0D0D0D"/>
                </a:solidFill>
                <a:effectLst/>
                <a:latin typeface="NotoSansJP"/>
              </a:rPr>
              <a:t>ニュース タイアップパッケージ</a:t>
            </a:r>
            <a:r>
              <a:rPr lang="ja-JP" altLang="en-US" sz="1400" dirty="0">
                <a:solidFill>
                  <a:srgbClr val="0D0D0D"/>
                </a:solidFill>
                <a:latin typeface="Calibri" panose="020F0502020204030204"/>
                <a:ea typeface="メイリオ"/>
              </a:rPr>
              <a:t>（広告主名●●●●●）</a:t>
            </a:r>
            <a:endParaRPr lang="en-US" altLang="ja-JP" sz="1400" dirty="0">
              <a:solidFill>
                <a:srgbClr val="0D0D0D"/>
              </a:solidFill>
              <a:latin typeface="Arial" panose="020B0604020202020204" pitchFamily="34" charset="0"/>
              <a:ea typeface="メイリオ"/>
            </a:endParaRPr>
          </a:p>
          <a:p>
            <a:pPr eaLnBrk="1" fontAlgn="auto" hangingPunct="1">
              <a:spcBef>
                <a:spcPts val="0"/>
              </a:spcBef>
              <a:spcAft>
                <a:spcPts val="0"/>
              </a:spcAft>
            </a:pPr>
            <a:endParaRPr lang="en-US" altLang="ja-JP" sz="1400" dirty="0">
              <a:solidFill>
                <a:srgbClr val="0D0D0D"/>
              </a:solidFill>
              <a:latin typeface="Arial" panose="020B0604020202020204" pitchFamily="34" charset="0"/>
              <a:ea typeface="メイリオ" panose="020B0604030504040204" pitchFamily="50" charset="-128"/>
            </a:endParaRPr>
          </a:p>
          <a:p>
            <a:pPr eaLnBrk="1" fontAlgn="auto" hangingPunct="1">
              <a:spcBef>
                <a:spcPts val="0"/>
              </a:spcBef>
              <a:spcAft>
                <a:spcPts val="0"/>
              </a:spcAft>
            </a:pPr>
            <a:r>
              <a:rPr lang="ja-JP" altLang="en-US" sz="1400" dirty="0">
                <a:solidFill>
                  <a:srgbClr val="0D0D0D"/>
                </a:solidFill>
                <a:latin typeface="Arial" panose="020B0604020202020204" pitchFamily="34" charset="0"/>
                <a:ea typeface="メイリオ" panose="020B0604030504040204" pitchFamily="50" charset="-128"/>
              </a:rPr>
              <a:t>■本文</a:t>
            </a:r>
            <a:r>
              <a:rPr lang="en-US" altLang="ja-JP" sz="1400" dirty="0">
                <a:solidFill>
                  <a:srgbClr val="0D0D0D"/>
                </a:solidFill>
                <a:latin typeface="Arial" panose="020B0604020202020204" pitchFamily="34" charset="0"/>
                <a:ea typeface="メイリオ" panose="020B0604030504040204" pitchFamily="50" charset="-128"/>
              </a:rPr>
              <a:t>【</a:t>
            </a:r>
            <a:r>
              <a:rPr lang="ja-JP" altLang="en-US" sz="1400" dirty="0">
                <a:solidFill>
                  <a:srgbClr val="0D0D0D"/>
                </a:solidFill>
                <a:latin typeface="Arial" panose="020B0604020202020204" pitchFamily="34" charset="0"/>
                <a:ea typeface="メイリオ" panose="020B0604030504040204" pitchFamily="50" charset="-128"/>
              </a:rPr>
              <a:t>必須項目</a:t>
            </a:r>
            <a:r>
              <a:rPr lang="en-US" altLang="ja-JP" sz="1400" dirty="0">
                <a:solidFill>
                  <a:srgbClr val="0D0D0D"/>
                </a:solidFill>
                <a:latin typeface="Arial" panose="020B0604020202020204" pitchFamily="34" charset="0"/>
                <a:ea typeface="メイリオ" panose="020B0604030504040204" pitchFamily="50" charset="-128"/>
              </a:rPr>
              <a:t>】</a:t>
            </a:r>
          </a:p>
          <a:p>
            <a:pPr eaLnBrk="1" fontAlgn="auto" hangingPunct="1">
              <a:spcBef>
                <a:spcPts val="0"/>
              </a:spcBef>
              <a:spcAft>
                <a:spcPts val="0"/>
              </a:spcAft>
            </a:pPr>
            <a:r>
              <a:rPr lang="ja-JP" altLang="en-US" sz="1400" dirty="0">
                <a:solidFill>
                  <a:srgbClr val="0D0D0D"/>
                </a:solidFill>
                <a:latin typeface="Arial" panose="020B0604020202020204" pitchFamily="34" charset="0"/>
                <a:ea typeface="メイリオ" panose="020B0604030504040204" pitchFamily="50" charset="-128"/>
              </a:rPr>
              <a:t>広告主名：</a:t>
            </a:r>
            <a:endParaRPr lang="en-US" altLang="ja-JP" sz="1400" dirty="0">
              <a:solidFill>
                <a:srgbClr val="0D0D0D"/>
              </a:solidFill>
              <a:latin typeface="Arial" panose="020B0604020202020204" pitchFamily="34" charset="0"/>
              <a:ea typeface="メイリオ" panose="020B0604030504040204" pitchFamily="50" charset="-128"/>
            </a:endParaRPr>
          </a:p>
          <a:p>
            <a:pPr eaLnBrk="1" fontAlgn="auto" hangingPunct="1">
              <a:spcBef>
                <a:spcPts val="0"/>
              </a:spcBef>
              <a:spcAft>
                <a:spcPts val="0"/>
              </a:spcAft>
            </a:pPr>
            <a:r>
              <a:rPr lang="ja-JP" altLang="en-US" sz="1400" dirty="0">
                <a:solidFill>
                  <a:srgbClr val="0D0D0D"/>
                </a:solidFill>
                <a:latin typeface="Arial" panose="020B0604020202020204" pitchFamily="34" charset="0"/>
                <a:ea typeface="メイリオ" panose="020B0604030504040204" pitchFamily="50" charset="-128"/>
              </a:rPr>
              <a:t>広告代理店名：</a:t>
            </a:r>
            <a:endParaRPr lang="en-US" altLang="ja-JP" sz="1400" dirty="0">
              <a:solidFill>
                <a:srgbClr val="0D0D0D"/>
              </a:solidFill>
              <a:latin typeface="Arial" panose="020B0604020202020204" pitchFamily="34" charset="0"/>
              <a:ea typeface="メイリオ" panose="020B0604030504040204" pitchFamily="50" charset="-128"/>
            </a:endParaRPr>
          </a:p>
          <a:p>
            <a:pPr eaLnBrk="1" fontAlgn="auto" hangingPunct="1">
              <a:spcBef>
                <a:spcPts val="0"/>
              </a:spcBef>
              <a:spcAft>
                <a:spcPts val="0"/>
              </a:spcAft>
            </a:pPr>
            <a:r>
              <a:rPr lang="ja-JP" altLang="en-US" sz="1400" dirty="0">
                <a:solidFill>
                  <a:srgbClr val="0D0D0D"/>
                </a:solidFill>
                <a:latin typeface="Arial" panose="020B0604020202020204" pitchFamily="34" charset="0"/>
                <a:ea typeface="メイリオ" panose="020B0604030504040204" pitchFamily="50" charset="-128"/>
              </a:rPr>
              <a:t>商品名：</a:t>
            </a:r>
            <a:r>
              <a:rPr lang="en-US" altLang="ja-JP" sz="1400" dirty="0">
                <a:solidFill>
                  <a:srgbClr val="0D0D0D"/>
                </a:solidFill>
                <a:latin typeface="Arial" panose="020B0604020202020204" pitchFamily="34" charset="0"/>
                <a:ea typeface="メイリオ" panose="020B0604030504040204" pitchFamily="50" charset="-128"/>
              </a:rPr>
              <a:t>Yahoo!</a:t>
            </a:r>
            <a:r>
              <a:rPr lang="ja-JP" altLang="en-US" sz="1400" dirty="0">
                <a:solidFill>
                  <a:srgbClr val="0D0D0D"/>
                </a:solidFill>
                <a:latin typeface="Arial" panose="020B0604020202020204" pitchFamily="34" charset="0"/>
                <a:ea typeface="メイリオ" panose="020B0604030504040204" pitchFamily="50" charset="-128"/>
              </a:rPr>
              <a:t>ニュース タイアップ</a:t>
            </a:r>
            <a:endParaRPr lang="en-US" altLang="ja-JP" sz="1400" dirty="0">
              <a:solidFill>
                <a:srgbClr val="0D0D0D"/>
              </a:solidFill>
              <a:latin typeface="Arial" panose="020B0604020202020204" pitchFamily="34" charset="0"/>
              <a:ea typeface="メイリオ" panose="020B0604030504040204" pitchFamily="50" charset="-128"/>
            </a:endParaRPr>
          </a:p>
          <a:p>
            <a:pPr eaLnBrk="1" fontAlgn="auto" hangingPunct="1">
              <a:spcBef>
                <a:spcPts val="0"/>
              </a:spcBef>
              <a:spcAft>
                <a:spcPts val="0"/>
              </a:spcAft>
            </a:pPr>
            <a:r>
              <a:rPr lang="ja-JP" altLang="en-US" sz="1400" dirty="0">
                <a:solidFill>
                  <a:srgbClr val="0D0D0D"/>
                </a:solidFill>
                <a:latin typeface="Arial"/>
                <a:ea typeface="メイリオ"/>
                <a:cs typeface="Arial"/>
              </a:rPr>
              <a:t>事前実施可否の完了確認：（エントリー前に可否確認をいただいた上で「済み」と記載）　</a:t>
            </a:r>
            <a:r>
              <a:rPr lang="ja-JP" altLang="en-US" sz="1200" dirty="0">
                <a:solidFill>
                  <a:srgbClr val="0D0D0D"/>
                </a:solidFill>
                <a:latin typeface="Arial"/>
                <a:ea typeface="メイリオ"/>
                <a:cs typeface="Arial"/>
              </a:rPr>
              <a:t>＊可否確認方法は</a:t>
            </a:r>
            <a:r>
              <a:rPr lang="en-US" altLang="ja-JP" sz="1200" dirty="0">
                <a:solidFill>
                  <a:srgbClr val="0D0D0D"/>
                </a:solidFill>
                <a:latin typeface="Arial"/>
                <a:ea typeface="メイリオ"/>
                <a:cs typeface="Arial"/>
              </a:rPr>
              <a:t>P60</a:t>
            </a:r>
            <a:r>
              <a:rPr lang="ja-JP" altLang="en-US" sz="1200" dirty="0">
                <a:solidFill>
                  <a:srgbClr val="0D0D0D"/>
                </a:solidFill>
                <a:latin typeface="Arial"/>
                <a:ea typeface="メイリオ"/>
                <a:cs typeface="Arial"/>
              </a:rPr>
              <a:t>参照</a:t>
            </a:r>
            <a:endParaRPr lang="en-US" altLang="ja-JP" sz="1200" dirty="0">
              <a:solidFill>
                <a:srgbClr val="0D0D0D"/>
              </a:solidFill>
              <a:latin typeface="Arial"/>
              <a:ea typeface="メイリオ"/>
              <a:cs typeface="Arial"/>
            </a:endParaRPr>
          </a:p>
          <a:p>
            <a:pPr eaLnBrk="1" fontAlgn="auto" hangingPunct="1">
              <a:spcBef>
                <a:spcPts val="0"/>
              </a:spcBef>
              <a:spcAft>
                <a:spcPts val="0"/>
              </a:spcAft>
            </a:pPr>
            <a:r>
              <a:rPr lang="en-US" altLang="ja-JP" sz="1400" dirty="0">
                <a:solidFill>
                  <a:srgbClr val="0D0D0D"/>
                </a:solidFill>
                <a:latin typeface="Arial" panose="020B0604020202020204" pitchFamily="34" charset="0"/>
                <a:ea typeface="メイリオ" panose="020B0604030504040204" pitchFamily="50" charset="-128"/>
              </a:rPr>
              <a:t>------------------------------------------</a:t>
            </a:r>
          </a:p>
          <a:p>
            <a:pPr eaLnBrk="1" fontAlgn="auto" hangingPunct="1">
              <a:spcBef>
                <a:spcPts val="0"/>
              </a:spcBef>
              <a:spcAft>
                <a:spcPts val="0"/>
              </a:spcAft>
            </a:pPr>
            <a:r>
              <a:rPr lang="en-US" altLang="ja-JP" sz="1200" dirty="0">
                <a:solidFill>
                  <a:srgbClr val="0D0D0D"/>
                </a:solidFill>
                <a:latin typeface="Arial" panose="020B0604020202020204" pitchFamily="34" charset="0"/>
                <a:ea typeface="メイリオ" panose="020B0604030504040204" pitchFamily="50" charset="-128"/>
              </a:rPr>
              <a:t>※</a:t>
            </a:r>
            <a:r>
              <a:rPr lang="ja-JP" altLang="en-US" sz="1200" dirty="0">
                <a:solidFill>
                  <a:srgbClr val="0D0D0D"/>
                </a:solidFill>
                <a:latin typeface="Arial" panose="020B0604020202020204" pitchFamily="34" charset="0"/>
                <a:ea typeface="メイリオ" panose="020B0604030504040204" pitchFamily="50" charset="-128"/>
              </a:rPr>
              <a:t>エントリー後のキャンセルは不可となります。</a:t>
            </a:r>
            <a:endParaRPr lang="en-US" altLang="ja-JP" sz="1200" dirty="0">
              <a:solidFill>
                <a:srgbClr val="0D0D0D"/>
              </a:solidFill>
              <a:latin typeface="Arial" panose="020B0604020202020204" pitchFamily="34" charset="0"/>
              <a:ea typeface="メイリオ" panose="020B0604030504040204" pitchFamily="50" charset="-128"/>
            </a:endParaRPr>
          </a:p>
          <a:p>
            <a:pPr eaLnBrk="1" fontAlgn="auto" hangingPunct="1">
              <a:spcBef>
                <a:spcPts val="0"/>
              </a:spcBef>
              <a:spcAft>
                <a:spcPts val="0"/>
              </a:spcAft>
            </a:pPr>
            <a:r>
              <a:rPr lang="en-US" altLang="ja-JP" sz="1200" dirty="0">
                <a:solidFill>
                  <a:srgbClr val="0D0D0D"/>
                </a:solidFill>
                <a:latin typeface="Calibri" panose="020F0502020204030204"/>
                <a:ea typeface="メイリオ" panose="020B0604030504040204" pitchFamily="50" charset="-128"/>
              </a:rPr>
              <a:t>※</a:t>
            </a:r>
            <a:r>
              <a:rPr lang="ja-JP" altLang="en-US" sz="1200" dirty="0">
                <a:solidFill>
                  <a:srgbClr val="0D0D0D"/>
                </a:solidFill>
                <a:latin typeface="Calibri" panose="020F0502020204030204"/>
                <a:ea typeface="メイリオ" panose="020B0604030504040204" pitchFamily="50" charset="-128"/>
              </a:rPr>
              <a:t>エントリーメールを送付いただいき、弊社からの受領メールの返信を持って受付完了となります。</a:t>
            </a:r>
            <a:endParaRPr lang="en-US" altLang="ja-JP" sz="1200" dirty="0">
              <a:solidFill>
                <a:srgbClr val="0D0D0D"/>
              </a:solidFill>
              <a:latin typeface="Calibri" panose="020F0502020204030204"/>
              <a:ea typeface="メイリオ" panose="020B0604030504040204" pitchFamily="50" charset="-128"/>
            </a:endParaRPr>
          </a:p>
          <a:p>
            <a:pPr eaLnBrk="1" fontAlgn="auto" hangingPunct="1">
              <a:spcBef>
                <a:spcPts val="0"/>
              </a:spcBef>
              <a:spcAft>
                <a:spcPts val="0"/>
              </a:spcAft>
            </a:pPr>
            <a:r>
              <a:rPr lang="en-US" altLang="ja-JP" sz="1200" dirty="0">
                <a:solidFill>
                  <a:srgbClr val="0D0D0D"/>
                </a:solidFill>
                <a:latin typeface="Calibri" panose="020F0502020204030204"/>
                <a:ea typeface="メイリオ" panose="020B0604030504040204" pitchFamily="50" charset="-128"/>
              </a:rPr>
              <a:t>※</a:t>
            </a:r>
            <a:r>
              <a:rPr lang="en-US" altLang="ja-JP" sz="1200" b="1" dirty="0">
                <a:solidFill>
                  <a:srgbClr val="0D0D0D"/>
                </a:solidFill>
                <a:latin typeface="Calibri" panose="020F0502020204030204"/>
                <a:ea typeface="メイリオ" panose="020B0604030504040204" pitchFamily="50" charset="-128"/>
              </a:rPr>
              <a:t>3</a:t>
            </a:r>
            <a:r>
              <a:rPr lang="ja-JP" altLang="en-US" sz="1200" dirty="0">
                <a:solidFill>
                  <a:srgbClr val="0D0D0D"/>
                </a:solidFill>
                <a:latin typeface="Calibri" panose="020F0502020204030204"/>
                <a:ea typeface="メイリオ" panose="020B0604030504040204" pitchFamily="50" charset="-128"/>
              </a:rPr>
              <a:t>社限定の受付けとなり、本エントリーメールの受信順での決定優先となります。</a:t>
            </a:r>
            <a:endParaRPr lang="en-US" altLang="ja-JP" sz="1200" dirty="0">
              <a:solidFill>
                <a:srgbClr val="0D0D0D"/>
              </a:solidFill>
              <a:latin typeface="Calibri" panose="020F0502020204030204"/>
              <a:ea typeface="メイリオ" panose="020B0604030504040204" pitchFamily="50" charset="-128"/>
            </a:endParaRPr>
          </a:p>
          <a:p>
            <a:pPr eaLnBrk="1" fontAlgn="auto" hangingPunct="1">
              <a:spcBef>
                <a:spcPts val="0"/>
              </a:spcBef>
              <a:spcAft>
                <a:spcPts val="0"/>
              </a:spcAft>
            </a:pPr>
            <a:r>
              <a:rPr lang="en-US" altLang="ja-JP" sz="1200" dirty="0">
                <a:solidFill>
                  <a:srgbClr val="0D0D0D"/>
                </a:solidFill>
                <a:latin typeface="Calibri" panose="020F0502020204030204"/>
                <a:ea typeface="メイリオ" panose="020B0604030504040204" pitchFamily="50" charset="-128"/>
              </a:rPr>
              <a:t>※</a:t>
            </a:r>
            <a:r>
              <a:rPr lang="ja-JP" altLang="en-US" sz="1200" dirty="0">
                <a:solidFill>
                  <a:srgbClr val="0D0D0D"/>
                </a:solidFill>
                <a:latin typeface="Calibri" panose="020F0502020204030204"/>
                <a:ea typeface="メイリオ" panose="020B0604030504040204" pitchFamily="50" charset="-128"/>
              </a:rPr>
              <a:t>エントリーまでに事前実施可否を完了させてください。</a:t>
            </a:r>
          </a:p>
        </p:txBody>
      </p:sp>
      <p:sp>
        <p:nvSpPr>
          <p:cNvPr id="4" name="正方形/長方形 3">
            <a:extLst>
              <a:ext uri="{FF2B5EF4-FFF2-40B4-BE49-F238E27FC236}">
                <a16:creationId xmlns:a16="http://schemas.microsoft.com/office/drawing/2014/main" id="{7618218F-4045-82CB-C18F-E316C0B7A571}"/>
              </a:ext>
            </a:extLst>
          </p:cNvPr>
          <p:cNvSpPr/>
          <p:nvPr/>
        </p:nvSpPr>
        <p:spPr>
          <a:xfrm>
            <a:off x="824618" y="1268413"/>
            <a:ext cx="10734108" cy="646331"/>
          </a:xfrm>
          <a:prstGeom prst="rect">
            <a:avLst/>
          </a:prstGeom>
        </p:spPr>
        <p:txBody>
          <a:bodyPr wrap="square">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pPr>
            <a:r>
              <a:rPr lang="ja-JP" altLang="en-US" b="1" u="sng" dirty="0">
                <a:solidFill>
                  <a:srgbClr val="002AFF"/>
                </a:solidFill>
                <a:latin typeface="メイリオ" panose="020B0604030504040204" pitchFamily="50" charset="-128"/>
              </a:rPr>
              <a:t>エントリーは、下記の通りメール送付でお願いいたします。</a:t>
            </a:r>
            <a:endParaRPr lang="en-US" altLang="ja-JP" b="1" u="sng" dirty="0">
              <a:solidFill>
                <a:srgbClr val="002AFF"/>
              </a:solidFill>
              <a:latin typeface="メイリオ" panose="020B0604030504040204" pitchFamily="50" charset="-128"/>
            </a:endParaRPr>
          </a:p>
          <a:p>
            <a:pPr fontAlgn="auto">
              <a:spcBef>
                <a:spcPts val="0"/>
              </a:spcBef>
              <a:spcAft>
                <a:spcPts val="0"/>
              </a:spcAft>
            </a:pPr>
            <a:r>
              <a:rPr lang="ja-JP" altLang="en-US" dirty="0">
                <a:solidFill>
                  <a:srgbClr val="0D0D0D"/>
                </a:solidFill>
                <a:latin typeface="メイリオ" panose="020B0604030504040204" pitchFamily="50" charset="-128"/>
              </a:rPr>
              <a:t>件名、本文</a:t>
            </a:r>
            <a:r>
              <a:rPr lang="en-US" altLang="ja-JP" dirty="0">
                <a:solidFill>
                  <a:srgbClr val="0D0D0D"/>
                </a:solidFill>
                <a:latin typeface="メイリオ" panose="020B0604030504040204" pitchFamily="50" charset="-128"/>
              </a:rPr>
              <a:t>【</a:t>
            </a:r>
            <a:r>
              <a:rPr lang="ja-JP" altLang="en-US" dirty="0">
                <a:solidFill>
                  <a:srgbClr val="0D0D0D"/>
                </a:solidFill>
                <a:latin typeface="メイリオ" panose="020B0604030504040204" pitchFamily="50" charset="-128"/>
              </a:rPr>
              <a:t>必須項目</a:t>
            </a:r>
            <a:r>
              <a:rPr lang="en-US" altLang="ja-JP" dirty="0">
                <a:solidFill>
                  <a:srgbClr val="0D0D0D"/>
                </a:solidFill>
                <a:latin typeface="メイリオ" panose="020B0604030504040204" pitchFamily="50" charset="-128"/>
              </a:rPr>
              <a:t>】</a:t>
            </a:r>
            <a:r>
              <a:rPr lang="ja-JP" altLang="en-US" dirty="0">
                <a:solidFill>
                  <a:srgbClr val="0D0D0D"/>
                </a:solidFill>
                <a:latin typeface="メイリオ" panose="020B0604030504040204" pitchFamily="50" charset="-128"/>
              </a:rPr>
              <a:t>を記載の上、でメールにてご連絡ください。</a:t>
            </a:r>
            <a:endParaRPr lang="en-US" altLang="ja-JP" dirty="0">
              <a:solidFill>
                <a:srgbClr val="0D0D0D"/>
              </a:solidFill>
              <a:latin typeface="メイリオ" panose="020B0604030504040204" pitchFamily="50" charset="-128"/>
            </a:endParaRPr>
          </a:p>
        </p:txBody>
      </p:sp>
    </p:spTree>
    <p:extLst>
      <p:ext uri="{BB962C8B-B14F-4D97-AF65-F5344CB8AC3E}">
        <p14:creationId xmlns:p14="http://schemas.microsoft.com/office/powerpoint/2010/main" val="33373012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4A29292-73BA-9A2F-5F05-E36BF8F774FB}"/>
              </a:ext>
            </a:extLst>
          </p:cNvPr>
          <p:cNvSpPr>
            <a:spLocks noGrp="1"/>
          </p:cNvSpPr>
          <p:nvPr>
            <p:ph type="body" sz="quarter" idx="19"/>
          </p:nvPr>
        </p:nvSpPr>
        <p:spPr>
          <a:xfrm>
            <a:off x="3133928" y="4798379"/>
            <a:ext cx="5943600" cy="543702"/>
          </a:xfrm>
        </p:spPr>
        <p:txBody>
          <a:bodyPr/>
          <a:lstStyle/>
          <a:p>
            <a:r>
              <a:rPr lang="en-US" altLang="ja-JP" dirty="0">
                <a:solidFill>
                  <a:srgbClr val="000048"/>
                </a:solidFill>
              </a:rPr>
              <a:t>Yahoo!</a:t>
            </a:r>
            <a:r>
              <a:rPr lang="ja-JP" altLang="en-US" dirty="0">
                <a:solidFill>
                  <a:srgbClr val="000048"/>
                </a:solidFill>
              </a:rPr>
              <a:t>ニュースの特長</a:t>
            </a:r>
          </a:p>
        </p:txBody>
      </p:sp>
      <p:sp>
        <p:nvSpPr>
          <p:cNvPr id="2" name="テキスト プレースホルダー 5">
            <a:extLst>
              <a:ext uri="{FF2B5EF4-FFF2-40B4-BE49-F238E27FC236}">
                <a16:creationId xmlns:a16="http://schemas.microsoft.com/office/drawing/2014/main" id="{07F7CC26-5BCF-BD2A-B5E4-5614EFB92441}"/>
              </a:ext>
            </a:extLst>
          </p:cNvPr>
          <p:cNvSpPr txBox="1">
            <a:spLocks/>
          </p:cNvSpPr>
          <p:nvPr/>
        </p:nvSpPr>
        <p:spPr>
          <a:xfrm>
            <a:off x="5380555" y="1329160"/>
            <a:ext cx="1450346" cy="1057321"/>
          </a:xfrm>
          <a:prstGeom prst="rect">
            <a:avLst/>
          </a:prstGeom>
        </p:spPr>
        <p:txBody>
          <a:bodyP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6600" b="1" i="0" kern="1200">
                <a:solidFill>
                  <a:srgbClr val="00003E"/>
                </a:solidFill>
                <a:latin typeface="+mj-ea"/>
                <a:ea typeface="+mj-ea"/>
                <a:cs typeface="Segoe UI" panose="020B0502040204020203"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dirty="0">
                <a:solidFill>
                  <a:srgbClr val="000048"/>
                </a:solidFill>
              </a:rPr>
              <a:t>03</a:t>
            </a:r>
          </a:p>
        </p:txBody>
      </p:sp>
      <p:pic>
        <p:nvPicPr>
          <p:cNvPr id="4" name="図プレースホルダー 10" descr="アイコン&#10;&#10;自動的に生成された説明">
            <a:extLst>
              <a:ext uri="{FF2B5EF4-FFF2-40B4-BE49-F238E27FC236}">
                <a16:creationId xmlns:a16="http://schemas.microsoft.com/office/drawing/2014/main" id="{1F5D3245-454A-0694-CF7A-0A7A38DCC06E}"/>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06335" y="3019035"/>
            <a:ext cx="1586282" cy="1464484"/>
          </a:xfrm>
          <a:solidFill>
            <a:srgbClr val="FFFFFF"/>
          </a:solidFill>
        </p:spPr>
      </p:pic>
    </p:spTree>
    <p:extLst>
      <p:ext uri="{BB962C8B-B14F-4D97-AF65-F5344CB8AC3E}">
        <p14:creationId xmlns:p14="http://schemas.microsoft.com/office/powerpoint/2010/main" val="33076533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正方形/長方形 14">
            <a:extLst>
              <a:ext uri="{FF2B5EF4-FFF2-40B4-BE49-F238E27FC236}">
                <a16:creationId xmlns:a16="http://schemas.microsoft.com/office/drawing/2014/main" id="{CCA6C482-465C-F9A5-66E9-CFAA1E54E33A}"/>
              </a:ext>
            </a:extLst>
          </p:cNvPr>
          <p:cNvSpPr/>
          <p:nvPr/>
        </p:nvSpPr>
        <p:spPr>
          <a:xfrm>
            <a:off x="4300283" y="4781749"/>
            <a:ext cx="3421292" cy="369332"/>
          </a:xfrm>
          <a:prstGeom prst="rect">
            <a:avLst/>
          </a:prstGeom>
          <a:solidFill>
            <a:srgbClr val="545454"/>
          </a:solidFill>
          <a:ln w="5715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eiryo UI" pitchFamily="50" charset="-128"/>
              </a:rPr>
              <a:t>協賛総額 </a:t>
            </a:r>
            <a:r>
              <a:rPr kumimoji="1" lang="en-US" altLang="ja-JP" sz="20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eiryo UI" pitchFamily="50" charset="-128"/>
              </a:rPr>
              <a:t>500</a:t>
            </a:r>
            <a:r>
              <a:rPr kumimoji="1" lang="ja-JP" altLang="en-US" sz="20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eiryo UI" pitchFamily="50" charset="-128"/>
              </a:rPr>
              <a:t>万円</a:t>
            </a:r>
            <a:r>
              <a:rPr kumimoji="1" lang="en-US" altLang="ja-JP" sz="11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eiryo UI" pitchFamily="50" charset="-128"/>
              </a:rPr>
              <a:t>/</a:t>
            </a:r>
            <a:r>
              <a:rPr kumimoji="1" lang="ja-JP" altLang="en-US" sz="11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eiryo UI" pitchFamily="50" charset="-128"/>
              </a:rPr>
              <a:t>月</a:t>
            </a:r>
            <a:r>
              <a:rPr kumimoji="1" lang="ja-JP" altLang="en-US" sz="8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eiryo UI" pitchFamily="50" charset="-128"/>
              </a:rPr>
              <a:t>～</a:t>
            </a:r>
            <a:endParaRPr kumimoji="1" lang="en-US" altLang="ja-JP" sz="8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eiryo UI" pitchFamily="50" charset="-128"/>
            </a:endParaRPr>
          </a:p>
        </p:txBody>
      </p:sp>
      <p:sp>
        <p:nvSpPr>
          <p:cNvPr id="14" name="正方形/長方形 13">
            <a:extLst>
              <a:ext uri="{FF2B5EF4-FFF2-40B4-BE49-F238E27FC236}">
                <a16:creationId xmlns:a16="http://schemas.microsoft.com/office/drawing/2014/main" id="{EDB9333E-6ECD-1646-6384-B5F5824E840D}"/>
              </a:ext>
            </a:extLst>
          </p:cNvPr>
          <p:cNvSpPr/>
          <p:nvPr/>
        </p:nvSpPr>
        <p:spPr>
          <a:xfrm>
            <a:off x="1756470" y="5232821"/>
            <a:ext cx="4254459" cy="609600"/>
          </a:xfrm>
          <a:prstGeom prst="rect">
            <a:avLst/>
          </a:prstGeom>
          <a:solidFill>
            <a:schemeClr val="bg1"/>
          </a:solidFill>
          <a:ln w="5715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4" name="正方形/長方形 3">
            <a:extLst>
              <a:ext uri="{FF2B5EF4-FFF2-40B4-BE49-F238E27FC236}">
                <a16:creationId xmlns:a16="http://schemas.microsoft.com/office/drawing/2014/main" id="{DB5CE957-D8C8-2666-FD63-A083BD42313E}"/>
              </a:ext>
            </a:extLst>
          </p:cNvPr>
          <p:cNvSpPr/>
          <p:nvPr/>
        </p:nvSpPr>
        <p:spPr>
          <a:xfrm>
            <a:off x="7260933" y="5223196"/>
            <a:ext cx="4254459" cy="609600"/>
          </a:xfrm>
          <a:prstGeom prst="rect">
            <a:avLst/>
          </a:prstGeom>
          <a:solidFill>
            <a:schemeClr val="bg1"/>
          </a:solidFill>
          <a:ln w="5715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6" name="図プレースホルダー 8" descr="アイコン&#10;&#10;自動的に生成された説明">
            <a:extLst>
              <a:ext uri="{FF2B5EF4-FFF2-40B4-BE49-F238E27FC236}">
                <a16:creationId xmlns:a16="http://schemas.microsoft.com/office/drawing/2014/main" id="{868114DF-9B5C-9BB3-3B2A-6DC15807AF89}"/>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2" name="テキスト プレースホルダー 3">
            <a:extLst>
              <a:ext uri="{FF2B5EF4-FFF2-40B4-BE49-F238E27FC236}">
                <a16:creationId xmlns:a16="http://schemas.microsoft.com/office/drawing/2014/main" id="{F514ECFB-1DFB-C9FD-223D-3ECC9E6166C6}"/>
              </a:ext>
            </a:extLst>
          </p:cNvPr>
          <p:cNvSpPr txBox="1">
            <a:spLocks/>
          </p:cNvSpPr>
          <p:nvPr/>
        </p:nvSpPr>
        <p:spPr>
          <a:xfrm>
            <a:off x="1785348" y="19133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48"/>
                </a:solidFill>
                <a:effectLst/>
                <a:uLnTx/>
                <a:uFillTx/>
                <a:latin typeface="+mn-ea"/>
                <a:ea typeface="+mn-ea"/>
                <a:cs typeface="+mn-cs"/>
              </a:rPr>
              <a:t>Yahoo!</a:t>
            </a:r>
            <a:r>
              <a:rPr kumimoji="1" lang="ja-JP" altLang="en-US" b="1" i="0" u="none" strike="noStrike" kern="1200" cap="none" spc="0" normalizeH="0" baseline="0" noProof="0" dirty="0">
                <a:ln>
                  <a:noFill/>
                </a:ln>
                <a:solidFill>
                  <a:srgbClr val="000048"/>
                </a:solidFill>
                <a:effectLst/>
                <a:uLnTx/>
                <a:uFillTx/>
                <a:latin typeface="+mn-ea"/>
                <a:ea typeface="+mn-ea"/>
                <a:cs typeface="+mn-cs"/>
              </a:rPr>
              <a:t>ニュース タイアップの概要</a:t>
            </a:r>
            <a:r>
              <a:rPr lang="ja-JP" altLang="en-US" dirty="0">
                <a:solidFill>
                  <a:srgbClr val="000048"/>
                </a:solidFill>
                <a:latin typeface="+mn-ea"/>
                <a:ea typeface="+mn-ea"/>
              </a:rPr>
              <a:t>（スタンダード</a:t>
            </a:r>
            <a:r>
              <a:rPr kumimoji="1" lang="ja-JP" altLang="en-US" b="1" i="0" u="none" strike="noStrike" kern="1200" cap="none" spc="0" normalizeH="0" baseline="0" noProof="0" dirty="0">
                <a:ln>
                  <a:noFill/>
                </a:ln>
                <a:solidFill>
                  <a:srgbClr val="000048"/>
                </a:solidFill>
                <a:effectLst/>
                <a:uLnTx/>
                <a:uFillTx/>
                <a:latin typeface="+mn-ea"/>
                <a:ea typeface="+mn-ea"/>
                <a:cs typeface="+mn-cs"/>
              </a:rPr>
              <a:t>プラン）</a:t>
            </a:r>
            <a:endParaRPr kumimoji="1" lang="ja-JP" altLang="en-US" sz="1600" b="1" i="0" u="none" strike="noStrike" kern="1200" cap="none" spc="0" normalizeH="0" baseline="0" noProof="0" dirty="0">
              <a:ln>
                <a:noFill/>
              </a:ln>
              <a:solidFill>
                <a:srgbClr val="000048"/>
              </a:solidFill>
              <a:effectLst/>
              <a:uLnTx/>
              <a:uFillTx/>
              <a:latin typeface="+mn-ea"/>
              <a:ea typeface="+mn-ea"/>
              <a:cs typeface="+mn-cs"/>
            </a:endParaRPr>
          </a:p>
        </p:txBody>
      </p:sp>
      <p:sp>
        <p:nvSpPr>
          <p:cNvPr id="25" name="正方形/長方形 24">
            <a:extLst>
              <a:ext uri="{FF2B5EF4-FFF2-40B4-BE49-F238E27FC236}">
                <a16:creationId xmlns:a16="http://schemas.microsoft.com/office/drawing/2014/main" id="{73216001-82D1-C3AB-0D33-DDC1AF804F64}"/>
              </a:ext>
            </a:extLst>
          </p:cNvPr>
          <p:cNvSpPr/>
          <p:nvPr/>
        </p:nvSpPr>
        <p:spPr>
          <a:xfrm>
            <a:off x="6523809" y="3559447"/>
            <a:ext cx="5085806" cy="1073513"/>
          </a:xfrm>
          <a:prstGeom prst="rect">
            <a:avLst/>
          </a:prstGeom>
          <a:solidFill>
            <a:srgbClr val="FEF8F8"/>
          </a:solidFill>
          <a:ln w="9525" cap="flat" cmpd="sng" algn="ctr">
            <a:solidFill>
              <a:srgbClr val="FBFBFB"/>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D0D0D"/>
              </a:solidFill>
              <a:effectLst/>
              <a:uLnTx/>
              <a:uFillTx/>
              <a:latin typeface="+mn-ea"/>
              <a:ea typeface="+mn-ea"/>
              <a:cs typeface="+mn-cs"/>
            </a:endParaRPr>
          </a:p>
        </p:txBody>
      </p:sp>
      <p:sp>
        <p:nvSpPr>
          <p:cNvPr id="23" name="正方形/長方形 22">
            <a:extLst>
              <a:ext uri="{FF2B5EF4-FFF2-40B4-BE49-F238E27FC236}">
                <a16:creationId xmlns:a16="http://schemas.microsoft.com/office/drawing/2014/main" id="{888D68C6-AD1B-6243-A5D7-0A4353F59541}"/>
              </a:ext>
            </a:extLst>
          </p:cNvPr>
          <p:cNvSpPr/>
          <p:nvPr/>
        </p:nvSpPr>
        <p:spPr>
          <a:xfrm>
            <a:off x="619397" y="3559447"/>
            <a:ext cx="5085806" cy="1073513"/>
          </a:xfrm>
          <a:prstGeom prst="rect">
            <a:avLst/>
          </a:prstGeom>
          <a:solidFill>
            <a:srgbClr val="FEF8F8"/>
          </a:solidFill>
          <a:ln w="9525" cap="flat" cmpd="sng" algn="ctr">
            <a:solidFill>
              <a:srgbClr val="FBFBFB"/>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D0D0D"/>
              </a:solidFill>
              <a:effectLst/>
              <a:uLnTx/>
              <a:uFillTx/>
              <a:latin typeface="+mn-ea"/>
              <a:ea typeface="+mn-ea"/>
              <a:cs typeface="+mn-cs"/>
            </a:endParaRPr>
          </a:p>
        </p:txBody>
      </p:sp>
      <p:sp>
        <p:nvSpPr>
          <p:cNvPr id="98" name="矢印: 五方向 97">
            <a:extLst>
              <a:ext uri="{FF2B5EF4-FFF2-40B4-BE49-F238E27FC236}">
                <a16:creationId xmlns:a16="http://schemas.microsoft.com/office/drawing/2014/main" id="{40FCDAE2-DB18-E4BC-A040-D1F2D5DF5F87}"/>
              </a:ext>
            </a:extLst>
          </p:cNvPr>
          <p:cNvSpPr/>
          <p:nvPr/>
        </p:nvSpPr>
        <p:spPr>
          <a:xfrm>
            <a:off x="6501266" y="1611085"/>
            <a:ext cx="5103223" cy="1254034"/>
          </a:xfrm>
          <a:prstGeom prst="homePlate">
            <a:avLst>
              <a:gd name="adj" fmla="val 0"/>
            </a:avLst>
          </a:prstGeom>
          <a:solidFill>
            <a:srgbClr val="00003E"/>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97" name="矢印: 五方向 96">
            <a:extLst>
              <a:ext uri="{FF2B5EF4-FFF2-40B4-BE49-F238E27FC236}">
                <a16:creationId xmlns:a16="http://schemas.microsoft.com/office/drawing/2014/main" id="{DBE546E8-7E95-86D0-5689-60BDEA3A2AC9}"/>
              </a:ext>
            </a:extLst>
          </p:cNvPr>
          <p:cNvSpPr/>
          <p:nvPr/>
        </p:nvSpPr>
        <p:spPr>
          <a:xfrm>
            <a:off x="614272" y="1619794"/>
            <a:ext cx="5103223" cy="1254034"/>
          </a:xfrm>
          <a:prstGeom prst="homePlate">
            <a:avLst>
              <a:gd name="adj" fmla="val 31944"/>
            </a:avLst>
          </a:prstGeom>
          <a:solidFill>
            <a:srgbClr val="00003E"/>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nvGrpSpPr>
          <p:cNvPr id="31" name="グループ化 30">
            <a:extLst>
              <a:ext uri="{FF2B5EF4-FFF2-40B4-BE49-F238E27FC236}">
                <a16:creationId xmlns:a16="http://schemas.microsoft.com/office/drawing/2014/main" id="{D16FFE57-2880-FD53-A165-C7F8F664A1C0}"/>
              </a:ext>
            </a:extLst>
          </p:cNvPr>
          <p:cNvGrpSpPr/>
          <p:nvPr/>
        </p:nvGrpSpPr>
        <p:grpSpPr>
          <a:xfrm>
            <a:off x="8685365" y="1826260"/>
            <a:ext cx="1288706" cy="1626309"/>
            <a:chOff x="6512953" y="2959104"/>
            <a:chExt cx="2135360" cy="2523317"/>
          </a:xfrm>
        </p:grpSpPr>
        <p:grpSp>
          <p:nvGrpSpPr>
            <p:cNvPr id="32" name="グループ化 31">
              <a:extLst>
                <a:ext uri="{FF2B5EF4-FFF2-40B4-BE49-F238E27FC236}">
                  <a16:creationId xmlns:a16="http://schemas.microsoft.com/office/drawing/2014/main" id="{3815ABBC-7403-EBF1-3835-21DF23812C35}"/>
                </a:ext>
              </a:extLst>
            </p:cNvPr>
            <p:cNvGrpSpPr/>
            <p:nvPr/>
          </p:nvGrpSpPr>
          <p:grpSpPr>
            <a:xfrm>
              <a:off x="6512953" y="2959104"/>
              <a:ext cx="2135360" cy="2523317"/>
              <a:chOff x="5285342" y="2703987"/>
              <a:chExt cx="3348543" cy="3956913"/>
            </a:xfrm>
          </p:grpSpPr>
          <p:pic>
            <p:nvPicPr>
              <p:cNvPr id="35" name="図 34">
                <a:extLst>
                  <a:ext uri="{FF2B5EF4-FFF2-40B4-BE49-F238E27FC236}">
                    <a16:creationId xmlns:a16="http://schemas.microsoft.com/office/drawing/2014/main" id="{BDD1188C-0D9E-FEC3-5D00-B7667BE8D4B5}"/>
                  </a:ext>
                </a:extLst>
              </p:cNvPr>
              <p:cNvPicPr>
                <a:picLocks noChangeAspect="1"/>
              </p:cNvPicPr>
              <p:nvPr/>
            </p:nvPicPr>
            <p:blipFill>
              <a:blip r:embed="rId3"/>
              <a:stretch>
                <a:fillRect/>
              </a:stretch>
            </p:blipFill>
            <p:spPr>
              <a:xfrm>
                <a:off x="5285342" y="2703987"/>
                <a:ext cx="3348543" cy="3956913"/>
              </a:xfrm>
              <a:prstGeom prst="rect">
                <a:avLst/>
              </a:prstGeom>
            </p:spPr>
          </p:pic>
          <p:pic>
            <p:nvPicPr>
              <p:cNvPr id="36" name="図 35">
                <a:extLst>
                  <a:ext uri="{FF2B5EF4-FFF2-40B4-BE49-F238E27FC236}">
                    <a16:creationId xmlns:a16="http://schemas.microsoft.com/office/drawing/2014/main" id="{5271388E-A460-CB74-B572-929575C1C169}"/>
                  </a:ext>
                </a:extLst>
              </p:cNvPr>
              <p:cNvPicPr>
                <a:picLocks noChangeAspect="1"/>
              </p:cNvPicPr>
              <p:nvPr/>
            </p:nvPicPr>
            <p:blipFill rotWithShape="1">
              <a:blip r:embed="rId4">
                <a:extLst>
                  <a:ext uri="{BEBA8EAE-BF5A-486C-A8C5-ECC9F3942E4B}">
                    <a14:imgProps xmlns:a14="http://schemas.microsoft.com/office/drawing/2010/main">
                      <a14:imgLayer r:embed="rId5">
                        <a14:imgEffect>
                          <a14:artisticCrisscrossEtching/>
                        </a14:imgEffect>
                      </a14:imgLayer>
                    </a14:imgProps>
                  </a:ext>
                </a:extLst>
              </a:blip>
              <a:srcRect l="4562" t="76901" r="7830" b="54"/>
              <a:stretch/>
            </p:blipFill>
            <p:spPr>
              <a:xfrm>
                <a:off x="5399514" y="5644730"/>
                <a:ext cx="3088178" cy="951346"/>
              </a:xfrm>
              <a:prstGeom prst="rect">
                <a:avLst/>
              </a:prstGeom>
              <a:ln>
                <a:noFill/>
              </a:ln>
            </p:spPr>
          </p:pic>
          <p:pic>
            <p:nvPicPr>
              <p:cNvPr id="37" name="図 36">
                <a:extLst>
                  <a:ext uri="{FF2B5EF4-FFF2-40B4-BE49-F238E27FC236}">
                    <a16:creationId xmlns:a16="http://schemas.microsoft.com/office/drawing/2014/main" id="{9B1548AD-2418-690F-ED06-386B6D24864B}"/>
                  </a:ext>
                </a:extLst>
              </p:cNvPr>
              <p:cNvPicPr>
                <a:picLocks noChangeAspect="1"/>
              </p:cNvPicPr>
              <p:nvPr/>
            </p:nvPicPr>
            <p:blipFill rotWithShape="1">
              <a:blip r:embed="rId6">
                <a:extLst>
                  <a:ext uri="{BEBA8EAE-BF5A-486C-A8C5-ECC9F3942E4B}">
                    <a14:imgProps xmlns:a14="http://schemas.microsoft.com/office/drawing/2010/main">
                      <a14:imgLayer r:embed="rId7">
                        <a14:imgEffect>
                          <a14:artisticMarker/>
                        </a14:imgEffect>
                      </a14:imgLayer>
                    </a14:imgProps>
                  </a:ext>
                </a:extLst>
              </a:blip>
              <a:srcRect t="16036" b="75609"/>
              <a:stretch/>
            </p:blipFill>
            <p:spPr>
              <a:xfrm>
                <a:off x="5355041" y="3306427"/>
                <a:ext cx="3278844" cy="323723"/>
              </a:xfrm>
              <a:prstGeom prst="rect">
                <a:avLst/>
              </a:prstGeom>
            </p:spPr>
          </p:pic>
        </p:grpSp>
        <p:sp>
          <p:nvSpPr>
            <p:cNvPr id="33" name="正方形/長方形 32">
              <a:extLst>
                <a:ext uri="{FF2B5EF4-FFF2-40B4-BE49-F238E27FC236}">
                  <a16:creationId xmlns:a16="http://schemas.microsoft.com/office/drawing/2014/main" id="{103D6B82-9B04-0FC0-4E02-2B4EF5921B97}"/>
                </a:ext>
              </a:extLst>
            </p:cNvPr>
            <p:cNvSpPr/>
            <p:nvPr/>
          </p:nvSpPr>
          <p:spPr>
            <a:xfrm>
              <a:off x="8050907" y="3529423"/>
              <a:ext cx="513961" cy="162346"/>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34" name="図 33">
              <a:extLst>
                <a:ext uri="{FF2B5EF4-FFF2-40B4-BE49-F238E27FC236}">
                  <a16:creationId xmlns:a16="http://schemas.microsoft.com/office/drawing/2014/main" id="{6337B2E3-7802-F868-E9E6-65F01F78F53E}"/>
                </a:ext>
              </a:extLst>
            </p:cNvPr>
            <p:cNvPicPr>
              <a:picLocks noChangeAspect="1"/>
            </p:cNvPicPr>
            <p:nvPr/>
          </p:nvPicPr>
          <p:blipFill rotWithShape="1">
            <a:blip r:embed="rId8"/>
            <a:srcRect t="15935"/>
            <a:stretch/>
          </p:blipFill>
          <p:spPr>
            <a:xfrm>
              <a:off x="6585760" y="3691769"/>
              <a:ext cx="1979108" cy="1101304"/>
            </a:xfrm>
            <a:prstGeom prst="rect">
              <a:avLst/>
            </a:prstGeom>
          </p:spPr>
        </p:pic>
      </p:grpSp>
      <p:grpSp>
        <p:nvGrpSpPr>
          <p:cNvPr id="102" name="グループ化 101">
            <a:extLst>
              <a:ext uri="{FF2B5EF4-FFF2-40B4-BE49-F238E27FC236}">
                <a16:creationId xmlns:a16="http://schemas.microsoft.com/office/drawing/2014/main" id="{42BB1706-1B77-E07A-CE54-63B661739846}"/>
              </a:ext>
            </a:extLst>
          </p:cNvPr>
          <p:cNvGrpSpPr/>
          <p:nvPr/>
        </p:nvGrpSpPr>
        <p:grpSpPr>
          <a:xfrm>
            <a:off x="2734364" y="1782977"/>
            <a:ext cx="1292921" cy="1602343"/>
            <a:chOff x="2365166" y="2281680"/>
            <a:chExt cx="1556528" cy="1929037"/>
          </a:xfrm>
        </p:grpSpPr>
        <p:sp>
          <p:nvSpPr>
            <p:cNvPr id="38" name="正方形/長方形 37">
              <a:extLst>
                <a:ext uri="{FF2B5EF4-FFF2-40B4-BE49-F238E27FC236}">
                  <a16:creationId xmlns:a16="http://schemas.microsoft.com/office/drawing/2014/main" id="{8298499C-27B0-B29A-8CA1-80D1CDDF00E9}"/>
                </a:ext>
              </a:extLst>
            </p:cNvPr>
            <p:cNvSpPr/>
            <p:nvPr/>
          </p:nvSpPr>
          <p:spPr>
            <a:xfrm>
              <a:off x="2405749" y="2281680"/>
              <a:ext cx="1489125" cy="1929037"/>
            </a:xfrm>
            <a:prstGeom prst="rect">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39" name="図 38">
              <a:extLst>
                <a:ext uri="{FF2B5EF4-FFF2-40B4-BE49-F238E27FC236}">
                  <a16:creationId xmlns:a16="http://schemas.microsoft.com/office/drawing/2014/main" id="{FDDCA05A-84A1-995E-BC04-77A0020BC31A}"/>
                </a:ext>
              </a:extLst>
            </p:cNvPr>
            <p:cNvPicPr>
              <a:picLocks noChangeAspect="1"/>
            </p:cNvPicPr>
            <p:nvPr/>
          </p:nvPicPr>
          <p:blipFill>
            <a:blip r:embed="rId9"/>
            <a:stretch>
              <a:fillRect/>
            </a:stretch>
          </p:blipFill>
          <p:spPr>
            <a:xfrm>
              <a:off x="2443881" y="2304453"/>
              <a:ext cx="1432521" cy="1538277"/>
            </a:xfrm>
            <a:prstGeom prst="rect">
              <a:avLst/>
            </a:prstGeom>
          </p:spPr>
        </p:pic>
        <p:sp>
          <p:nvSpPr>
            <p:cNvPr id="40" name="フローチャート: せん孔テープ 39">
              <a:extLst>
                <a:ext uri="{FF2B5EF4-FFF2-40B4-BE49-F238E27FC236}">
                  <a16:creationId xmlns:a16="http://schemas.microsoft.com/office/drawing/2014/main" id="{AFE9A868-2ECC-9D63-BCD4-8D064038C17F}"/>
                </a:ext>
              </a:extLst>
            </p:cNvPr>
            <p:cNvSpPr/>
            <p:nvPr/>
          </p:nvSpPr>
          <p:spPr>
            <a:xfrm>
              <a:off x="2365166" y="3740928"/>
              <a:ext cx="1556528" cy="160254"/>
            </a:xfrm>
            <a:prstGeom prst="flowChartPunchedTape">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41" name="正方形/長方形 40">
              <a:extLst>
                <a:ext uri="{FF2B5EF4-FFF2-40B4-BE49-F238E27FC236}">
                  <a16:creationId xmlns:a16="http://schemas.microsoft.com/office/drawing/2014/main" id="{10624BAB-F805-533F-3EC4-1D6F25681406}"/>
                </a:ext>
              </a:extLst>
            </p:cNvPr>
            <p:cNvSpPr/>
            <p:nvPr/>
          </p:nvSpPr>
          <p:spPr>
            <a:xfrm>
              <a:off x="3394185" y="2659045"/>
              <a:ext cx="459590" cy="885871"/>
            </a:xfrm>
            <a:prstGeom prst="rect">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42" name="正方形/長方形 41">
              <a:extLst>
                <a:ext uri="{FF2B5EF4-FFF2-40B4-BE49-F238E27FC236}">
                  <a16:creationId xmlns:a16="http://schemas.microsoft.com/office/drawing/2014/main" id="{5FC032E6-B03A-F67C-1DE8-E480E58FB12E}"/>
                </a:ext>
              </a:extLst>
            </p:cNvPr>
            <p:cNvSpPr/>
            <p:nvPr/>
          </p:nvSpPr>
          <p:spPr>
            <a:xfrm>
              <a:off x="2531252" y="4008678"/>
              <a:ext cx="789888" cy="123437"/>
            </a:xfrm>
            <a:prstGeom prst="rect">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grpSp>
        <p:nvGrpSpPr>
          <p:cNvPr id="53" name="グループ化 52">
            <a:extLst>
              <a:ext uri="{FF2B5EF4-FFF2-40B4-BE49-F238E27FC236}">
                <a16:creationId xmlns:a16="http://schemas.microsoft.com/office/drawing/2014/main" id="{A20DEBB9-5323-A15B-4F57-4FC7F9EB9AF9}"/>
              </a:ext>
            </a:extLst>
          </p:cNvPr>
          <p:cNvGrpSpPr/>
          <p:nvPr/>
        </p:nvGrpSpPr>
        <p:grpSpPr>
          <a:xfrm>
            <a:off x="10081947" y="1818211"/>
            <a:ext cx="1288706" cy="1626309"/>
            <a:chOff x="6898060" y="4354159"/>
            <a:chExt cx="1412231" cy="1782194"/>
          </a:xfrm>
        </p:grpSpPr>
        <p:grpSp>
          <p:nvGrpSpPr>
            <p:cNvPr id="54" name="グループ化 53">
              <a:extLst>
                <a:ext uri="{FF2B5EF4-FFF2-40B4-BE49-F238E27FC236}">
                  <a16:creationId xmlns:a16="http://schemas.microsoft.com/office/drawing/2014/main" id="{4C36C382-943B-CE86-0CC1-AD00C7018413}"/>
                </a:ext>
              </a:extLst>
            </p:cNvPr>
            <p:cNvGrpSpPr/>
            <p:nvPr/>
          </p:nvGrpSpPr>
          <p:grpSpPr>
            <a:xfrm>
              <a:off x="6898060" y="4354159"/>
              <a:ext cx="1412231" cy="1782194"/>
              <a:chOff x="6512953" y="2959104"/>
              <a:chExt cx="2135360" cy="2523317"/>
            </a:xfrm>
          </p:grpSpPr>
          <p:grpSp>
            <p:nvGrpSpPr>
              <p:cNvPr id="60" name="グループ化 59">
                <a:extLst>
                  <a:ext uri="{FF2B5EF4-FFF2-40B4-BE49-F238E27FC236}">
                    <a16:creationId xmlns:a16="http://schemas.microsoft.com/office/drawing/2014/main" id="{42B44E8A-656F-6DF8-D29E-414EC1B98096}"/>
                  </a:ext>
                </a:extLst>
              </p:cNvPr>
              <p:cNvGrpSpPr/>
              <p:nvPr/>
            </p:nvGrpSpPr>
            <p:grpSpPr>
              <a:xfrm>
                <a:off x="6512953" y="2959104"/>
                <a:ext cx="2135360" cy="2523317"/>
                <a:chOff x="5285342" y="2703987"/>
                <a:chExt cx="3348543" cy="3956913"/>
              </a:xfrm>
            </p:grpSpPr>
            <p:pic>
              <p:nvPicPr>
                <p:cNvPr id="63" name="図 62">
                  <a:extLst>
                    <a:ext uri="{FF2B5EF4-FFF2-40B4-BE49-F238E27FC236}">
                      <a16:creationId xmlns:a16="http://schemas.microsoft.com/office/drawing/2014/main" id="{D9C724A9-28E9-3F02-A107-3A6445F15939}"/>
                    </a:ext>
                  </a:extLst>
                </p:cNvPr>
                <p:cNvPicPr>
                  <a:picLocks noChangeAspect="1"/>
                </p:cNvPicPr>
                <p:nvPr/>
              </p:nvPicPr>
              <p:blipFill>
                <a:blip r:embed="rId3"/>
                <a:stretch>
                  <a:fillRect/>
                </a:stretch>
              </p:blipFill>
              <p:spPr>
                <a:xfrm>
                  <a:off x="5285342" y="2703987"/>
                  <a:ext cx="3348543" cy="3956913"/>
                </a:xfrm>
                <a:prstGeom prst="rect">
                  <a:avLst/>
                </a:prstGeom>
              </p:spPr>
            </p:pic>
            <p:pic>
              <p:nvPicPr>
                <p:cNvPr id="64" name="図 63">
                  <a:extLst>
                    <a:ext uri="{FF2B5EF4-FFF2-40B4-BE49-F238E27FC236}">
                      <a16:creationId xmlns:a16="http://schemas.microsoft.com/office/drawing/2014/main" id="{DA1150BE-34C5-E2C6-B089-CC8990A594F1}"/>
                    </a:ext>
                  </a:extLst>
                </p:cNvPr>
                <p:cNvPicPr>
                  <a:picLocks noChangeAspect="1"/>
                </p:cNvPicPr>
                <p:nvPr/>
              </p:nvPicPr>
              <p:blipFill rotWithShape="1">
                <a:blip r:embed="rId4">
                  <a:extLst>
                    <a:ext uri="{BEBA8EAE-BF5A-486C-A8C5-ECC9F3942E4B}">
                      <a14:imgProps xmlns:a14="http://schemas.microsoft.com/office/drawing/2010/main">
                        <a14:imgLayer r:embed="rId5">
                          <a14:imgEffect>
                            <a14:artisticCrisscrossEtching/>
                          </a14:imgEffect>
                        </a14:imgLayer>
                      </a14:imgProps>
                    </a:ext>
                  </a:extLst>
                </a:blip>
                <a:srcRect l="4562" t="76901" r="7830" b="54"/>
                <a:stretch/>
              </p:blipFill>
              <p:spPr>
                <a:xfrm>
                  <a:off x="5399514" y="5644730"/>
                  <a:ext cx="3088178" cy="951346"/>
                </a:xfrm>
                <a:prstGeom prst="rect">
                  <a:avLst/>
                </a:prstGeom>
                <a:ln>
                  <a:noFill/>
                </a:ln>
              </p:spPr>
            </p:pic>
            <p:pic>
              <p:nvPicPr>
                <p:cNvPr id="65" name="図 64">
                  <a:extLst>
                    <a:ext uri="{FF2B5EF4-FFF2-40B4-BE49-F238E27FC236}">
                      <a16:creationId xmlns:a16="http://schemas.microsoft.com/office/drawing/2014/main" id="{8C1F4025-4E74-33E3-089A-16CFC3EA16F3}"/>
                    </a:ext>
                  </a:extLst>
                </p:cNvPr>
                <p:cNvPicPr>
                  <a:picLocks noChangeAspect="1"/>
                </p:cNvPicPr>
                <p:nvPr/>
              </p:nvPicPr>
              <p:blipFill rotWithShape="1">
                <a:blip r:embed="rId6">
                  <a:extLst>
                    <a:ext uri="{BEBA8EAE-BF5A-486C-A8C5-ECC9F3942E4B}">
                      <a14:imgProps xmlns:a14="http://schemas.microsoft.com/office/drawing/2010/main">
                        <a14:imgLayer r:embed="rId7">
                          <a14:imgEffect>
                            <a14:artisticMarker/>
                          </a14:imgEffect>
                        </a14:imgLayer>
                      </a14:imgProps>
                    </a:ext>
                  </a:extLst>
                </a:blip>
                <a:srcRect t="16036" b="75609"/>
                <a:stretch/>
              </p:blipFill>
              <p:spPr>
                <a:xfrm>
                  <a:off x="5355041" y="3306427"/>
                  <a:ext cx="3278844" cy="323723"/>
                </a:xfrm>
                <a:prstGeom prst="rect">
                  <a:avLst/>
                </a:prstGeom>
              </p:spPr>
            </p:pic>
          </p:grpSp>
          <p:sp>
            <p:nvSpPr>
              <p:cNvPr id="61" name="正方形/長方形 60">
                <a:extLst>
                  <a:ext uri="{FF2B5EF4-FFF2-40B4-BE49-F238E27FC236}">
                    <a16:creationId xmlns:a16="http://schemas.microsoft.com/office/drawing/2014/main" id="{0B71F163-85D9-32CA-DC44-BCF850343877}"/>
                  </a:ext>
                </a:extLst>
              </p:cNvPr>
              <p:cNvSpPr/>
              <p:nvPr/>
            </p:nvSpPr>
            <p:spPr>
              <a:xfrm>
                <a:off x="8050907" y="3529423"/>
                <a:ext cx="513961" cy="162346"/>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62" name="図 61">
                <a:extLst>
                  <a:ext uri="{FF2B5EF4-FFF2-40B4-BE49-F238E27FC236}">
                    <a16:creationId xmlns:a16="http://schemas.microsoft.com/office/drawing/2014/main" id="{20518FC9-97B9-7117-7E42-60C5435A94CB}"/>
                  </a:ext>
                </a:extLst>
              </p:cNvPr>
              <p:cNvPicPr>
                <a:picLocks noChangeAspect="1"/>
              </p:cNvPicPr>
              <p:nvPr/>
            </p:nvPicPr>
            <p:blipFill rotWithShape="1">
              <a:blip r:embed="rId8"/>
              <a:srcRect t="15935"/>
              <a:stretch/>
            </p:blipFill>
            <p:spPr>
              <a:xfrm>
                <a:off x="6585760" y="3691769"/>
                <a:ext cx="1979108" cy="1101304"/>
              </a:xfrm>
              <a:prstGeom prst="rect">
                <a:avLst/>
              </a:prstGeom>
            </p:spPr>
          </p:pic>
        </p:grpSp>
        <p:pic>
          <p:nvPicPr>
            <p:cNvPr id="55" name="図 54">
              <a:extLst>
                <a:ext uri="{FF2B5EF4-FFF2-40B4-BE49-F238E27FC236}">
                  <a16:creationId xmlns:a16="http://schemas.microsoft.com/office/drawing/2014/main" id="{C5F21CEF-75CF-DBC9-B354-843496B218F4}"/>
                </a:ext>
              </a:extLst>
            </p:cNvPr>
            <p:cNvPicPr>
              <a:picLocks noChangeAspect="1"/>
            </p:cNvPicPr>
            <p:nvPr/>
          </p:nvPicPr>
          <p:blipFill rotWithShape="1">
            <a:blip r:embed="rId10"/>
            <a:srcRect b="2189"/>
            <a:stretch/>
          </p:blipFill>
          <p:spPr>
            <a:xfrm>
              <a:off x="6946222" y="4852133"/>
              <a:ext cx="1319074" cy="815278"/>
            </a:xfrm>
            <a:prstGeom prst="rect">
              <a:avLst/>
            </a:prstGeom>
          </p:spPr>
        </p:pic>
        <p:sp>
          <p:nvSpPr>
            <p:cNvPr id="56" name="正方形/長方形 55">
              <a:extLst>
                <a:ext uri="{FF2B5EF4-FFF2-40B4-BE49-F238E27FC236}">
                  <a16:creationId xmlns:a16="http://schemas.microsoft.com/office/drawing/2014/main" id="{1C02942B-5149-D2FA-7BB6-9063A0ABA9AE}"/>
                </a:ext>
              </a:extLst>
            </p:cNvPr>
            <p:cNvSpPr/>
            <p:nvPr/>
          </p:nvSpPr>
          <p:spPr>
            <a:xfrm>
              <a:off x="6946211" y="4871633"/>
              <a:ext cx="1308893" cy="792405"/>
            </a:xfrm>
            <a:prstGeom prst="rect">
              <a:avLst/>
            </a:prstGeom>
            <a:solidFill>
              <a:srgbClr val="FFFFFF">
                <a:alpha val="7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nvGrpSpPr>
            <p:cNvPr id="57" name="グループ化 56">
              <a:extLst>
                <a:ext uri="{FF2B5EF4-FFF2-40B4-BE49-F238E27FC236}">
                  <a16:creationId xmlns:a16="http://schemas.microsoft.com/office/drawing/2014/main" id="{359A6558-B052-079C-3EDF-DA2A44836986}"/>
                </a:ext>
              </a:extLst>
            </p:cNvPr>
            <p:cNvGrpSpPr/>
            <p:nvPr/>
          </p:nvGrpSpPr>
          <p:grpSpPr>
            <a:xfrm rot="5400000">
              <a:off x="7501404" y="5124642"/>
              <a:ext cx="261090" cy="261090"/>
              <a:chOff x="7357145" y="1006679"/>
              <a:chExt cx="258825" cy="258825"/>
            </a:xfrm>
          </p:grpSpPr>
          <p:sp>
            <p:nvSpPr>
              <p:cNvPr id="58" name="楕円 57">
                <a:extLst>
                  <a:ext uri="{FF2B5EF4-FFF2-40B4-BE49-F238E27FC236}">
                    <a16:creationId xmlns:a16="http://schemas.microsoft.com/office/drawing/2014/main" id="{58A5502D-8778-42BA-9060-8B5C4D877A3C}"/>
                  </a:ext>
                </a:extLst>
              </p:cNvPr>
              <p:cNvSpPr/>
              <p:nvPr/>
            </p:nvSpPr>
            <p:spPr>
              <a:xfrm>
                <a:off x="7357145" y="1006679"/>
                <a:ext cx="258825" cy="258825"/>
              </a:xfrm>
              <a:prstGeom prst="ellipse">
                <a:avLst/>
              </a:prstGeom>
              <a:noFill/>
              <a:ln w="1905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59" name="二等辺三角形 58">
                <a:extLst>
                  <a:ext uri="{FF2B5EF4-FFF2-40B4-BE49-F238E27FC236}">
                    <a16:creationId xmlns:a16="http://schemas.microsoft.com/office/drawing/2014/main" id="{8B22CBE9-152E-AF56-35F9-C18623C494BC}"/>
                  </a:ext>
                </a:extLst>
              </p:cNvPr>
              <p:cNvSpPr/>
              <p:nvPr/>
            </p:nvSpPr>
            <p:spPr>
              <a:xfrm>
                <a:off x="7390701" y="1009820"/>
                <a:ext cx="220635" cy="190203"/>
              </a:xfrm>
              <a:prstGeom prst="triangle">
                <a:avLst/>
              </a:prstGeom>
              <a:solidFill>
                <a:srgbClr val="000000"/>
              </a:solidFill>
              <a:ln w="1905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grpSp>
      <p:sp>
        <p:nvSpPr>
          <p:cNvPr id="90" name="正方形/長方形 89">
            <a:extLst>
              <a:ext uri="{FF2B5EF4-FFF2-40B4-BE49-F238E27FC236}">
                <a16:creationId xmlns:a16="http://schemas.microsoft.com/office/drawing/2014/main" id="{6F1CA7A8-0E92-B79B-4A52-6926D1A0414D}"/>
              </a:ext>
            </a:extLst>
          </p:cNvPr>
          <p:cNvSpPr/>
          <p:nvPr/>
        </p:nvSpPr>
        <p:spPr>
          <a:xfrm>
            <a:off x="676608" y="5230087"/>
            <a:ext cx="1061992" cy="612335"/>
          </a:xfrm>
          <a:prstGeom prst="rect">
            <a:avLst/>
          </a:prstGeom>
          <a:solidFill>
            <a:srgbClr val="545454"/>
          </a:solidFill>
          <a:ln w="5715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93" name="テキスト ボックス 92">
            <a:extLst>
              <a:ext uri="{FF2B5EF4-FFF2-40B4-BE49-F238E27FC236}">
                <a16:creationId xmlns:a16="http://schemas.microsoft.com/office/drawing/2014/main" id="{39B41B86-0299-977C-DD02-EC1B22D0A52F}"/>
              </a:ext>
            </a:extLst>
          </p:cNvPr>
          <p:cNvSpPr txBox="1"/>
          <p:nvPr/>
        </p:nvSpPr>
        <p:spPr>
          <a:xfrm>
            <a:off x="8091806" y="6238366"/>
            <a:ext cx="3543935" cy="369332"/>
          </a:xfrm>
          <a:prstGeom prst="rect">
            <a:avLst/>
          </a:prstGeom>
          <a:noFill/>
        </p:spPr>
        <p:txBody>
          <a:bodyPr wrap="square" lIns="91440" tIns="45720" rIns="91440" bIns="45720" rtlCol="0" anchor="t">
            <a:spAutoFit/>
          </a:bodyPr>
          <a:lstStyle/>
          <a:p>
            <a:pPr eaLnBrk="1" fontAlgn="auto" hangingPunct="1">
              <a:spcBef>
                <a:spcPts val="0"/>
              </a:spcBef>
              <a:spcAft>
                <a:spcPts val="0"/>
              </a:spcAft>
            </a:pPr>
            <a:r>
              <a:rPr lang="en-US" altLang="ja-JP" sz="900" dirty="0">
                <a:solidFill>
                  <a:srgbClr val="0D0D0D"/>
                </a:solidFill>
                <a:latin typeface="メイリオ"/>
                <a:ea typeface="メイリオ"/>
                <a:cs typeface="Meiryo UI" pitchFamily="50" charset="-128"/>
              </a:rPr>
              <a:t>※</a:t>
            </a:r>
            <a:r>
              <a:rPr lang="ja-JP" altLang="en-US" sz="900" dirty="0">
                <a:solidFill>
                  <a:srgbClr val="0D0D0D"/>
                </a:solidFill>
                <a:latin typeface="メイリオ"/>
                <a:ea typeface="メイリオ"/>
              </a:rPr>
              <a:t>価格はすべて概算金額のため、詳細は</a:t>
            </a:r>
            <a:r>
              <a:rPr lang="en-US" altLang="ja-JP" sz="900" dirty="0">
                <a:solidFill>
                  <a:srgbClr val="0D0D0D"/>
                </a:solidFill>
                <a:latin typeface="メイリオ"/>
                <a:ea typeface="メイリオ"/>
              </a:rPr>
              <a:t>P38</a:t>
            </a:r>
            <a:r>
              <a:rPr lang="ja-JP" altLang="en-US" sz="900" dirty="0">
                <a:solidFill>
                  <a:srgbClr val="0D0D0D"/>
                </a:solidFill>
                <a:latin typeface="メイリオ"/>
                <a:ea typeface="メイリオ"/>
              </a:rPr>
              <a:t>～4</a:t>
            </a:r>
            <a:r>
              <a:rPr lang="en-US" altLang="ja-JP" sz="900" dirty="0">
                <a:solidFill>
                  <a:srgbClr val="0D0D0D"/>
                </a:solidFill>
                <a:latin typeface="メイリオ"/>
                <a:ea typeface="メイリオ"/>
              </a:rPr>
              <a:t>1</a:t>
            </a:r>
            <a:r>
              <a:rPr lang="ja-JP" altLang="en-US" sz="900" dirty="0">
                <a:solidFill>
                  <a:srgbClr val="0D0D0D"/>
                </a:solidFill>
                <a:latin typeface="メイリオ"/>
                <a:ea typeface="メイリオ"/>
              </a:rPr>
              <a:t>を参照ください</a:t>
            </a:r>
            <a:endParaRPr lang="en-US" altLang="ja-JP" sz="900" dirty="0">
              <a:solidFill>
                <a:srgbClr val="0D0D0D"/>
              </a:solidFill>
              <a:latin typeface="メイリオ"/>
              <a:ea typeface="メイリオ"/>
              <a:cs typeface="Meiryo UI" pitchFamily="50" charset="-128"/>
            </a:endParaRPr>
          </a:p>
          <a:p>
            <a:pPr eaLnBrk="1" fontAlgn="auto" hangingPunct="1">
              <a:spcBef>
                <a:spcPts val="0"/>
              </a:spcBef>
              <a:spcAft>
                <a:spcPts val="0"/>
              </a:spcAft>
            </a:pPr>
            <a:r>
              <a:rPr lang="en-US" altLang="ja-JP" sz="900" dirty="0">
                <a:solidFill>
                  <a:srgbClr val="0D0D0D"/>
                </a:solidFill>
                <a:latin typeface="+mj-ea"/>
                <a:ea typeface="+mj-ea"/>
                <a:cs typeface="Meiryo UI" pitchFamily="50" charset="-128"/>
              </a:rPr>
              <a:t>※</a:t>
            </a:r>
            <a:r>
              <a:rPr lang="ja-JP" altLang="en-US" sz="900" dirty="0">
                <a:solidFill>
                  <a:srgbClr val="0D0D0D"/>
                </a:solidFill>
                <a:latin typeface="+mj-ea"/>
                <a:ea typeface="+mj-ea"/>
                <a:cs typeface="Meiryo UI" pitchFamily="50" charset="-128"/>
              </a:rPr>
              <a:t>内容により、制作費が追加となる場合があります</a:t>
            </a:r>
            <a:endParaRPr lang="en-US" altLang="ja-JP" sz="900" dirty="0">
              <a:solidFill>
                <a:srgbClr val="0D0D0D"/>
              </a:solidFill>
              <a:latin typeface="+mj-ea"/>
              <a:ea typeface="+mj-ea"/>
              <a:cs typeface="Meiryo UI" pitchFamily="50" charset="-128"/>
            </a:endParaRPr>
          </a:p>
        </p:txBody>
      </p:sp>
      <p:pic>
        <p:nvPicPr>
          <p:cNvPr id="95" name="図 94">
            <a:extLst>
              <a:ext uri="{FF2B5EF4-FFF2-40B4-BE49-F238E27FC236}">
                <a16:creationId xmlns:a16="http://schemas.microsoft.com/office/drawing/2014/main" id="{CDE94B92-9C39-85BE-7567-DA32FEF73603}"/>
              </a:ext>
            </a:extLst>
          </p:cNvPr>
          <p:cNvPicPr>
            <a:picLocks noChangeAspect="1"/>
          </p:cNvPicPr>
          <p:nvPr/>
        </p:nvPicPr>
        <p:blipFill>
          <a:blip r:embed="rId11"/>
          <a:stretch>
            <a:fillRect/>
          </a:stretch>
        </p:blipFill>
        <p:spPr>
          <a:xfrm>
            <a:off x="4159311" y="1791652"/>
            <a:ext cx="786004" cy="1593669"/>
          </a:xfrm>
          <a:prstGeom prst="rect">
            <a:avLst/>
          </a:prstGeom>
        </p:spPr>
      </p:pic>
      <p:sp>
        <p:nvSpPr>
          <p:cNvPr id="96" name="テキスト プレースホルダー 10">
            <a:extLst>
              <a:ext uri="{FF2B5EF4-FFF2-40B4-BE49-F238E27FC236}">
                <a16:creationId xmlns:a16="http://schemas.microsoft.com/office/drawing/2014/main" id="{4C4245E9-A39B-CFDC-4B5E-F2F70E3FF96E}"/>
              </a:ext>
            </a:extLst>
          </p:cNvPr>
          <p:cNvSpPr txBox="1">
            <a:spLocks/>
          </p:cNvSpPr>
          <p:nvPr/>
        </p:nvSpPr>
        <p:spPr>
          <a:xfrm>
            <a:off x="340660" y="1059406"/>
            <a:ext cx="11501561" cy="359372"/>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2000" b="1" i="0" u="none" strike="noStrike" kern="1200" cap="none" spc="100" normalizeH="0" baseline="0" noProof="0" dirty="0">
                <a:ln>
                  <a:noFill/>
                </a:ln>
                <a:solidFill>
                  <a:srgbClr val="0D0D0D"/>
                </a:solidFill>
                <a:effectLst/>
                <a:uLnTx/>
                <a:uFillTx/>
                <a:cs typeface="+mn-cs"/>
              </a:rPr>
              <a:t>ニュース媒体として圧倒的な利用者数と支持を誇る、</a:t>
            </a:r>
            <a:r>
              <a:rPr kumimoji="1" lang="en-US" altLang="ja-JP" sz="2000" b="1" i="0" u="none" strike="noStrike" kern="1200" cap="none" spc="100" normalizeH="0" baseline="0" noProof="0" dirty="0">
                <a:ln>
                  <a:noFill/>
                </a:ln>
                <a:solidFill>
                  <a:srgbClr val="0D0D0D"/>
                </a:solidFill>
                <a:effectLst/>
                <a:uLnTx/>
                <a:uFillTx/>
                <a:cs typeface="+mn-cs"/>
              </a:rPr>
              <a:t>Yahoo!</a:t>
            </a:r>
            <a:r>
              <a:rPr kumimoji="1" lang="ja-JP" altLang="en-US" sz="2000" b="1" i="0" u="none" strike="noStrike" kern="1200" cap="none" spc="100" normalizeH="0" baseline="0" noProof="0" dirty="0">
                <a:ln>
                  <a:noFill/>
                </a:ln>
                <a:solidFill>
                  <a:srgbClr val="0D0D0D"/>
                </a:solidFill>
                <a:effectLst/>
                <a:uLnTx/>
                <a:uFillTx/>
                <a:cs typeface="+mn-cs"/>
              </a:rPr>
              <a:t>ニュースのタイアップ広告</a:t>
            </a:r>
          </a:p>
        </p:txBody>
      </p:sp>
      <p:sp>
        <p:nvSpPr>
          <p:cNvPr id="99" name="テキスト プレースホルダー 10">
            <a:extLst>
              <a:ext uri="{FF2B5EF4-FFF2-40B4-BE49-F238E27FC236}">
                <a16:creationId xmlns:a16="http://schemas.microsoft.com/office/drawing/2014/main" id="{854F0F8B-A4B9-6E29-B142-227C64D896FC}"/>
              </a:ext>
            </a:extLst>
          </p:cNvPr>
          <p:cNvSpPr txBox="1">
            <a:spLocks/>
          </p:cNvSpPr>
          <p:nvPr/>
        </p:nvSpPr>
        <p:spPr>
          <a:xfrm>
            <a:off x="828341" y="1870022"/>
            <a:ext cx="1794028" cy="613183"/>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2400" b="1" i="0" u="none" strike="noStrike" kern="1200" cap="none" spc="100" normalizeH="0" baseline="0" noProof="0" dirty="0">
                <a:ln>
                  <a:noFill/>
                </a:ln>
                <a:solidFill>
                  <a:srgbClr val="FFFFFF"/>
                </a:solidFill>
                <a:effectLst/>
                <a:uLnTx/>
                <a:uFillTx/>
                <a:cs typeface="+mn-cs"/>
              </a:rPr>
              <a:t>ターゲット</a:t>
            </a:r>
            <a:endParaRPr kumimoji="1" lang="en-US" altLang="ja-JP" sz="2400" b="1" i="0" u="none" strike="noStrike" kern="1200" cap="none" spc="100" normalizeH="0" baseline="0" noProof="0" dirty="0">
              <a:ln>
                <a:noFill/>
              </a:ln>
              <a:solidFill>
                <a:srgbClr val="FFFFFF"/>
              </a:solidFill>
              <a:effectLst/>
              <a:uLnTx/>
              <a:uFillTx/>
              <a:cs typeface="+mn-cs"/>
            </a:endParaRPr>
          </a:p>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2400" b="1" i="0" u="none" strike="noStrike" kern="1200" cap="none" spc="100" normalizeH="0" baseline="0" noProof="0" dirty="0">
                <a:ln>
                  <a:noFill/>
                </a:ln>
                <a:solidFill>
                  <a:srgbClr val="FFFFFF"/>
                </a:solidFill>
                <a:effectLst/>
                <a:uLnTx/>
                <a:uFillTx/>
                <a:cs typeface="+mn-cs"/>
              </a:rPr>
              <a:t>集客力</a:t>
            </a:r>
          </a:p>
        </p:txBody>
      </p:sp>
      <p:sp>
        <p:nvSpPr>
          <p:cNvPr id="100" name="テキスト プレースホルダー 10">
            <a:extLst>
              <a:ext uri="{FF2B5EF4-FFF2-40B4-BE49-F238E27FC236}">
                <a16:creationId xmlns:a16="http://schemas.microsoft.com/office/drawing/2014/main" id="{22F125DC-3B53-00A9-CC88-A7A23580EF62}"/>
              </a:ext>
            </a:extLst>
          </p:cNvPr>
          <p:cNvSpPr txBox="1">
            <a:spLocks/>
          </p:cNvSpPr>
          <p:nvPr/>
        </p:nvSpPr>
        <p:spPr>
          <a:xfrm>
            <a:off x="6758878" y="1870022"/>
            <a:ext cx="1794028" cy="613183"/>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2400" b="1" i="0" u="none" strike="noStrike" kern="1200" cap="none" spc="100" normalizeH="0" baseline="0" noProof="0" dirty="0">
                <a:ln>
                  <a:noFill/>
                </a:ln>
                <a:solidFill>
                  <a:srgbClr val="FFFFFF"/>
                </a:solidFill>
                <a:effectLst/>
                <a:uLnTx/>
                <a:uFillTx/>
                <a:cs typeface="+mn-cs"/>
              </a:rPr>
              <a:t>コンテンツ</a:t>
            </a:r>
            <a:endParaRPr kumimoji="1" lang="en-US" altLang="ja-JP" sz="2400" b="1" i="0" u="none" strike="noStrike" kern="1200" cap="none" spc="100" normalizeH="0" baseline="0" noProof="0" dirty="0">
              <a:ln>
                <a:noFill/>
              </a:ln>
              <a:solidFill>
                <a:srgbClr val="FFFFFF"/>
              </a:solidFill>
              <a:effectLst/>
              <a:uLnTx/>
              <a:uFillTx/>
              <a:cs typeface="+mn-cs"/>
            </a:endParaRPr>
          </a:p>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2400" b="1" i="0" u="none" strike="noStrike" kern="1200" cap="none" spc="100" normalizeH="0" baseline="0" noProof="0" dirty="0">
                <a:ln>
                  <a:noFill/>
                </a:ln>
                <a:solidFill>
                  <a:srgbClr val="FFFFFF"/>
                </a:solidFill>
                <a:effectLst/>
                <a:uLnTx/>
                <a:uFillTx/>
                <a:cs typeface="+mn-cs"/>
              </a:rPr>
              <a:t>編集力</a:t>
            </a:r>
          </a:p>
        </p:txBody>
      </p:sp>
      <p:sp>
        <p:nvSpPr>
          <p:cNvPr id="101" name="テキスト プレースホルダー 10">
            <a:extLst>
              <a:ext uri="{FF2B5EF4-FFF2-40B4-BE49-F238E27FC236}">
                <a16:creationId xmlns:a16="http://schemas.microsoft.com/office/drawing/2014/main" id="{848BA7BF-F87D-1D66-A9A4-9C4D8347FB1D}"/>
              </a:ext>
            </a:extLst>
          </p:cNvPr>
          <p:cNvSpPr txBox="1">
            <a:spLocks/>
          </p:cNvSpPr>
          <p:nvPr/>
        </p:nvSpPr>
        <p:spPr>
          <a:xfrm>
            <a:off x="5600637" y="1889758"/>
            <a:ext cx="1088634" cy="705395"/>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en-US" altLang="ja-JP" sz="4400" b="1" i="0" u="none" strike="noStrike" kern="1200" cap="none" spc="100" normalizeH="0" baseline="0" noProof="0" dirty="0">
                <a:ln>
                  <a:noFill/>
                </a:ln>
                <a:solidFill>
                  <a:srgbClr val="000048"/>
                </a:solidFill>
                <a:effectLst/>
                <a:uLnTx/>
                <a:uFillTx/>
                <a:cs typeface="+mn-cs"/>
              </a:rPr>
              <a:t>×</a:t>
            </a:r>
            <a:endParaRPr kumimoji="1" lang="ja-JP" altLang="en-US" sz="4400" b="1" i="0" u="none" strike="noStrike" kern="1200" cap="none" spc="100" normalizeH="0" baseline="0" noProof="0" dirty="0">
              <a:ln>
                <a:noFill/>
              </a:ln>
              <a:solidFill>
                <a:srgbClr val="000048"/>
              </a:solidFill>
              <a:effectLst/>
              <a:uLnTx/>
              <a:uFillTx/>
              <a:cs typeface="+mn-cs"/>
            </a:endParaRPr>
          </a:p>
        </p:txBody>
      </p:sp>
      <p:sp>
        <p:nvSpPr>
          <p:cNvPr id="11" name="テキスト ボックス 10">
            <a:extLst>
              <a:ext uri="{FF2B5EF4-FFF2-40B4-BE49-F238E27FC236}">
                <a16:creationId xmlns:a16="http://schemas.microsoft.com/office/drawing/2014/main" id="{0BFE943B-B089-BDA9-3694-A10B1C24CDB9}"/>
              </a:ext>
            </a:extLst>
          </p:cNvPr>
          <p:cNvSpPr txBox="1"/>
          <p:nvPr/>
        </p:nvSpPr>
        <p:spPr>
          <a:xfrm>
            <a:off x="575820" y="3559447"/>
            <a:ext cx="5246992" cy="1034899"/>
          </a:xfrm>
          <a:prstGeom prst="rect">
            <a:avLst/>
          </a:prstGeom>
          <a:noFill/>
        </p:spPr>
        <p:txBody>
          <a:bodyPr wrap="square" lIns="91440" tIns="45720" rIns="91440" bIns="45720" rtlCol="0" anchor="t">
            <a:spAutoFit/>
          </a:bodyPr>
          <a:lstStyle/>
          <a:p>
            <a:pPr marL="171450" indent="-171450" eaLnBrk="1" fontAlgn="auto" hangingPunct="1">
              <a:lnSpc>
                <a:spcPct val="150000"/>
              </a:lnSpc>
              <a:spcBef>
                <a:spcPts val="0"/>
              </a:spcBef>
              <a:spcAft>
                <a:spcPts val="0"/>
              </a:spcAft>
              <a:buFont typeface="Wingdings" panose="05000000000000000000" pitchFamily="2" charset="2"/>
              <a:buChar char="l"/>
            </a:pPr>
            <a:r>
              <a:rPr lang="ja-JP" altLang="en-US" sz="1400" dirty="0">
                <a:solidFill>
                  <a:srgbClr val="0D0D0D"/>
                </a:solidFill>
                <a:latin typeface="メイリオ"/>
                <a:ea typeface="メイリオ"/>
                <a:cs typeface="Meiryo UI" pitchFamily="50" charset="-128"/>
              </a:rPr>
              <a:t>ニュースメディアとして</a:t>
            </a:r>
            <a:r>
              <a:rPr lang="ja-JP" altLang="en-US" sz="1400" b="1" dirty="0">
                <a:solidFill>
                  <a:srgbClr val="0D0D0D"/>
                </a:solidFill>
                <a:latin typeface="メイリオ"/>
                <a:ea typeface="メイリオ"/>
                <a:cs typeface="Meiryo UI" pitchFamily="50" charset="-128"/>
              </a:rPr>
              <a:t>国民の約</a:t>
            </a:r>
            <a:r>
              <a:rPr lang="en-US" altLang="ja-JP" sz="1400" b="1" dirty="0">
                <a:solidFill>
                  <a:srgbClr val="0D0D0D"/>
                </a:solidFill>
                <a:latin typeface="メイリオ"/>
                <a:ea typeface="メイリオ"/>
                <a:cs typeface="Meiryo UI" pitchFamily="50" charset="-128"/>
              </a:rPr>
              <a:t>40</a:t>
            </a:r>
            <a:r>
              <a:rPr lang="ja-JP" altLang="en-US" sz="1400" b="1" dirty="0">
                <a:solidFill>
                  <a:srgbClr val="0D0D0D"/>
                </a:solidFill>
                <a:latin typeface="メイリオ"/>
                <a:ea typeface="メイリオ"/>
                <a:cs typeface="Meiryo UI" pitchFamily="50" charset="-128"/>
              </a:rPr>
              <a:t>％が利用</a:t>
            </a:r>
            <a:r>
              <a:rPr lang="ja-JP" altLang="en-US" sz="1100" dirty="0">
                <a:solidFill>
                  <a:srgbClr val="0D0D0D"/>
                </a:solidFill>
                <a:latin typeface="メイリオ"/>
                <a:ea typeface="メイリオ"/>
                <a:cs typeface="Meiryo UI" pitchFamily="50" charset="-128"/>
              </a:rPr>
              <a:t>（</a:t>
            </a:r>
            <a:r>
              <a:rPr lang="en-US" altLang="ja-JP" sz="1100" dirty="0">
                <a:solidFill>
                  <a:srgbClr val="0D0D0D"/>
                </a:solidFill>
                <a:latin typeface="メイリオ"/>
                <a:ea typeface="メイリオ"/>
                <a:cs typeface="Meiryo UI" pitchFamily="50" charset="-128"/>
              </a:rPr>
              <a:t>P69</a:t>
            </a:r>
            <a:r>
              <a:rPr lang="ja-JP" altLang="en-US" sz="1100" dirty="0">
                <a:solidFill>
                  <a:srgbClr val="0D0D0D"/>
                </a:solidFill>
                <a:latin typeface="メイリオ"/>
                <a:ea typeface="メイリオ"/>
                <a:cs typeface="Meiryo UI" pitchFamily="50" charset="-128"/>
              </a:rPr>
              <a:t>参照）</a:t>
            </a:r>
            <a:endParaRPr lang="en-US" altLang="ja-JP" sz="1100" dirty="0">
              <a:solidFill>
                <a:srgbClr val="0D0D0D"/>
              </a:solidFill>
              <a:latin typeface="メイリオ"/>
              <a:ea typeface="メイリオ"/>
              <a:cs typeface="Meiryo UI" pitchFamily="50" charset="-128"/>
            </a:endParaRPr>
          </a:p>
          <a:p>
            <a:pPr marL="171450" indent="-171450" eaLnBrk="1" fontAlgn="auto" hangingPunct="1">
              <a:lnSpc>
                <a:spcPct val="150000"/>
              </a:lnSpc>
              <a:spcBef>
                <a:spcPts val="0"/>
              </a:spcBef>
              <a:spcAft>
                <a:spcPts val="0"/>
              </a:spcAft>
              <a:buFont typeface="Wingdings" panose="05000000000000000000" pitchFamily="2" charset="2"/>
              <a:buChar char="l"/>
            </a:pPr>
            <a:r>
              <a:rPr lang="ja-JP" altLang="en-US" sz="1400" dirty="0">
                <a:solidFill>
                  <a:srgbClr val="0D0D0D"/>
                </a:solidFill>
                <a:latin typeface="+mn-ea"/>
                <a:ea typeface="+mn-ea"/>
                <a:cs typeface="Meiryo UI" pitchFamily="50" charset="-128"/>
              </a:rPr>
              <a:t>ニュース取得モードの</a:t>
            </a:r>
            <a:r>
              <a:rPr lang="ja-JP" altLang="en-US" sz="1400" b="1" dirty="0">
                <a:solidFill>
                  <a:srgbClr val="0D0D0D"/>
                </a:solidFill>
                <a:latin typeface="+mn-ea"/>
                <a:ea typeface="+mn-ea"/>
                <a:cs typeface="Meiryo UI" pitchFamily="50" charset="-128"/>
              </a:rPr>
              <a:t>情報感度が高いユーザー群</a:t>
            </a:r>
            <a:r>
              <a:rPr lang="ja-JP" altLang="en-US" sz="1400" dirty="0">
                <a:solidFill>
                  <a:srgbClr val="0D0D0D"/>
                </a:solidFill>
                <a:latin typeface="+mn-ea"/>
                <a:ea typeface="+mn-ea"/>
                <a:cs typeface="Meiryo UI" pitchFamily="50" charset="-128"/>
              </a:rPr>
              <a:t>が滞留</a:t>
            </a:r>
            <a:endParaRPr lang="en-US" altLang="ja-JP" sz="1400" dirty="0">
              <a:solidFill>
                <a:srgbClr val="0D0D0D"/>
              </a:solidFill>
              <a:latin typeface="+mn-ea"/>
              <a:ea typeface="+mn-ea"/>
              <a:cs typeface="Meiryo UI" pitchFamily="50" charset="-128"/>
            </a:endParaRPr>
          </a:p>
          <a:p>
            <a:pPr marL="171450" indent="-171450" eaLnBrk="1" fontAlgn="auto" hangingPunct="1">
              <a:lnSpc>
                <a:spcPct val="150000"/>
              </a:lnSpc>
              <a:spcBef>
                <a:spcPts val="0"/>
              </a:spcBef>
              <a:spcAft>
                <a:spcPts val="0"/>
              </a:spcAft>
              <a:buFont typeface="Wingdings" panose="05000000000000000000" pitchFamily="2" charset="2"/>
              <a:buChar char="l"/>
            </a:pPr>
            <a:r>
              <a:rPr lang="ja-JP" altLang="en-US" sz="1400" dirty="0">
                <a:solidFill>
                  <a:srgbClr val="0D0D0D"/>
                </a:solidFill>
                <a:latin typeface="+mn-ea"/>
                <a:ea typeface="+mn-ea"/>
                <a:cs typeface="Meiryo UI" pitchFamily="50" charset="-128"/>
              </a:rPr>
              <a:t>施策目的に応じた誘導広告のプランニングで</a:t>
            </a:r>
            <a:r>
              <a:rPr lang="ja-JP" altLang="en-US" sz="1400" b="1" dirty="0">
                <a:solidFill>
                  <a:srgbClr val="0D0D0D"/>
                </a:solidFill>
                <a:latin typeface="+mn-ea"/>
                <a:ea typeface="+mn-ea"/>
                <a:cs typeface="Meiryo UI" pitchFamily="50" charset="-128"/>
              </a:rPr>
              <a:t>高い集客効率</a:t>
            </a:r>
            <a:endParaRPr lang="en-US" altLang="ja-JP" sz="1400" b="1" dirty="0">
              <a:solidFill>
                <a:srgbClr val="0D0D0D"/>
              </a:solidFill>
              <a:latin typeface="+mn-ea"/>
              <a:ea typeface="+mn-ea"/>
              <a:cs typeface="Meiryo UI" pitchFamily="50" charset="-128"/>
            </a:endParaRPr>
          </a:p>
        </p:txBody>
      </p:sp>
      <p:sp>
        <p:nvSpPr>
          <p:cNvPr id="12" name="テキスト ボックス 11">
            <a:extLst>
              <a:ext uri="{FF2B5EF4-FFF2-40B4-BE49-F238E27FC236}">
                <a16:creationId xmlns:a16="http://schemas.microsoft.com/office/drawing/2014/main" id="{0156364A-0775-5D52-F233-01422E911996}"/>
              </a:ext>
            </a:extLst>
          </p:cNvPr>
          <p:cNvSpPr txBox="1"/>
          <p:nvPr/>
        </p:nvSpPr>
        <p:spPr>
          <a:xfrm>
            <a:off x="1773396" y="5317553"/>
            <a:ext cx="3986760" cy="461665"/>
          </a:xfrm>
          <a:prstGeom prst="rect">
            <a:avLst/>
          </a:prstGeom>
          <a:noFill/>
        </p:spPr>
        <p:txBody>
          <a:bodyPr wrap="square" rtlCol="0">
            <a:spAutoFit/>
          </a:bodyPr>
          <a:lstStyle/>
          <a:p>
            <a:pPr eaLnBrk="1" fontAlgn="auto" hangingPunct="1">
              <a:spcBef>
                <a:spcPts val="0"/>
              </a:spcBef>
              <a:spcAft>
                <a:spcPts val="0"/>
              </a:spcAft>
            </a:pPr>
            <a:r>
              <a:rPr lang="en-US" altLang="ja-JP" sz="1200" dirty="0">
                <a:solidFill>
                  <a:srgbClr val="0D0D0D"/>
                </a:solidFill>
                <a:latin typeface="+mj-ea"/>
                <a:ea typeface="+mj-ea"/>
              </a:rPr>
              <a:t>LINE</a:t>
            </a:r>
            <a:r>
              <a:rPr lang="ja-JP" altLang="en-US" sz="1200" dirty="0">
                <a:solidFill>
                  <a:srgbClr val="0D0D0D"/>
                </a:solidFill>
                <a:latin typeface="+mj-ea"/>
                <a:ea typeface="+mj-ea"/>
              </a:rPr>
              <a:t>ヤフー広告</a:t>
            </a:r>
            <a:r>
              <a:rPr kumimoji="1" lang="ja-JP" altLang="en-US" sz="1200" b="0" dirty="0">
                <a:solidFill>
                  <a:srgbClr val="0D0D0D"/>
                </a:solidFill>
                <a:latin typeface="+mj-ea"/>
                <a:ea typeface="+mj-ea"/>
              </a:rPr>
              <a:t> ディスプレイ広告（予約型／運用型） </a:t>
            </a:r>
            <a:r>
              <a:rPr lang="ja-JP" altLang="en-US" sz="1200" dirty="0">
                <a:solidFill>
                  <a:srgbClr val="0D0D0D"/>
                </a:solidFill>
                <a:latin typeface="+mn-ea"/>
                <a:ea typeface="+mn-ea"/>
                <a:cs typeface="Meiryo UI" pitchFamily="50" charset="-128"/>
              </a:rPr>
              <a:t>からタイアップに集客</a:t>
            </a:r>
            <a:endParaRPr lang="en-US" altLang="ja-JP" sz="1200" dirty="0">
              <a:solidFill>
                <a:srgbClr val="0D0D0D"/>
              </a:solidFill>
              <a:latin typeface="+mn-ea"/>
              <a:ea typeface="+mn-ea"/>
              <a:cs typeface="Meiryo UI" pitchFamily="50" charset="-128"/>
            </a:endParaRPr>
          </a:p>
        </p:txBody>
      </p:sp>
      <p:sp>
        <p:nvSpPr>
          <p:cNvPr id="13" name="テキスト ボックス 12">
            <a:extLst>
              <a:ext uri="{FF2B5EF4-FFF2-40B4-BE49-F238E27FC236}">
                <a16:creationId xmlns:a16="http://schemas.microsoft.com/office/drawing/2014/main" id="{3C029F24-0E17-EB1D-ED63-AA783E246DEF}"/>
              </a:ext>
            </a:extLst>
          </p:cNvPr>
          <p:cNvSpPr txBox="1"/>
          <p:nvPr/>
        </p:nvSpPr>
        <p:spPr>
          <a:xfrm>
            <a:off x="6602152" y="3559447"/>
            <a:ext cx="5033589" cy="1034899"/>
          </a:xfrm>
          <a:prstGeom prst="rect">
            <a:avLst/>
          </a:prstGeom>
          <a:noFill/>
        </p:spPr>
        <p:txBody>
          <a:bodyPr wrap="square" rtlCol="0">
            <a:spAutoFit/>
          </a:bodyPr>
          <a:lstStyle/>
          <a:p>
            <a:pPr marL="171450" indent="-171450" eaLnBrk="1" fontAlgn="auto" hangingPunct="1">
              <a:lnSpc>
                <a:spcPct val="150000"/>
              </a:lnSpc>
              <a:spcBef>
                <a:spcPts val="0"/>
              </a:spcBef>
              <a:spcAft>
                <a:spcPts val="0"/>
              </a:spcAft>
              <a:buFont typeface="Wingdings" panose="05000000000000000000" pitchFamily="2" charset="2"/>
              <a:buChar char="l"/>
            </a:pPr>
            <a:r>
              <a:rPr lang="en-US" altLang="ja-JP" sz="1400" dirty="0">
                <a:solidFill>
                  <a:srgbClr val="0D0D0D"/>
                </a:solidFill>
                <a:latin typeface="+mn-ea"/>
                <a:ea typeface="+mn-ea"/>
                <a:cs typeface="Meiryo UI" pitchFamily="50" charset="-128"/>
              </a:rPr>
              <a:t>Yahoo!</a:t>
            </a:r>
            <a:r>
              <a:rPr lang="ja-JP" altLang="en-US" sz="1400" dirty="0">
                <a:solidFill>
                  <a:srgbClr val="0D0D0D"/>
                </a:solidFill>
                <a:latin typeface="+mn-ea"/>
                <a:ea typeface="+mn-ea"/>
                <a:cs typeface="Meiryo UI" pitchFamily="50" charset="-128"/>
              </a:rPr>
              <a:t>ニュースの</a:t>
            </a:r>
            <a:r>
              <a:rPr lang="ja-JP" altLang="en-US" sz="1400" b="1" dirty="0">
                <a:solidFill>
                  <a:srgbClr val="0D0D0D"/>
                </a:solidFill>
                <a:latin typeface="+mn-ea"/>
                <a:ea typeface="+mn-ea"/>
                <a:cs typeface="Meiryo UI" pitchFamily="50" charset="-128"/>
              </a:rPr>
              <a:t>ユーザーを知り尽くした編集者が制作</a:t>
            </a:r>
            <a:endParaRPr lang="en-US" altLang="ja-JP" sz="1400" b="1" dirty="0">
              <a:solidFill>
                <a:srgbClr val="0D0D0D"/>
              </a:solidFill>
              <a:latin typeface="+mn-ea"/>
              <a:ea typeface="+mn-ea"/>
              <a:cs typeface="Meiryo UI" pitchFamily="50" charset="-128"/>
            </a:endParaRPr>
          </a:p>
          <a:p>
            <a:pPr marL="171450" indent="-171450" eaLnBrk="1" fontAlgn="auto" hangingPunct="1">
              <a:lnSpc>
                <a:spcPct val="150000"/>
              </a:lnSpc>
              <a:spcBef>
                <a:spcPts val="0"/>
              </a:spcBef>
              <a:spcAft>
                <a:spcPts val="0"/>
              </a:spcAft>
              <a:buFont typeface="Wingdings" panose="05000000000000000000" pitchFamily="2" charset="2"/>
              <a:buChar char="l"/>
            </a:pPr>
            <a:r>
              <a:rPr lang="ja-JP" altLang="en-US" sz="1400" b="1" dirty="0">
                <a:solidFill>
                  <a:srgbClr val="0D0D0D"/>
                </a:solidFill>
                <a:latin typeface="+mn-ea"/>
                <a:ea typeface="+mn-ea"/>
                <a:cs typeface="Meiryo UI" pitchFamily="50" charset="-128"/>
              </a:rPr>
              <a:t>ユーザーの膨大な閲覧、行動データ</a:t>
            </a:r>
            <a:r>
              <a:rPr lang="ja-JP" altLang="en-US" sz="1400" dirty="0">
                <a:solidFill>
                  <a:srgbClr val="0D0D0D"/>
                </a:solidFill>
                <a:latin typeface="+mn-ea"/>
                <a:ea typeface="+mn-ea"/>
                <a:cs typeface="Meiryo UI" pitchFamily="50" charset="-128"/>
              </a:rPr>
              <a:t>を制作に活用</a:t>
            </a:r>
            <a:endParaRPr lang="en-US" altLang="ja-JP" sz="1400" dirty="0">
              <a:solidFill>
                <a:srgbClr val="0D0D0D"/>
              </a:solidFill>
              <a:latin typeface="+mn-ea"/>
              <a:ea typeface="+mn-ea"/>
              <a:cs typeface="Meiryo UI" pitchFamily="50" charset="-128"/>
            </a:endParaRPr>
          </a:p>
          <a:p>
            <a:pPr marL="171450" indent="-171450" eaLnBrk="1" fontAlgn="auto" hangingPunct="1">
              <a:lnSpc>
                <a:spcPct val="150000"/>
              </a:lnSpc>
              <a:spcBef>
                <a:spcPts val="0"/>
              </a:spcBef>
              <a:spcAft>
                <a:spcPts val="0"/>
              </a:spcAft>
              <a:buFont typeface="Wingdings" panose="05000000000000000000" pitchFamily="2" charset="2"/>
              <a:buChar char="l"/>
            </a:pPr>
            <a:r>
              <a:rPr lang="ja-JP" altLang="en-US" sz="1400" b="1" dirty="0">
                <a:solidFill>
                  <a:srgbClr val="0D0D0D"/>
                </a:solidFill>
                <a:latin typeface="+mn-ea"/>
                <a:ea typeface="+mn-ea"/>
                <a:cs typeface="Meiryo UI" pitchFamily="50" charset="-128"/>
              </a:rPr>
              <a:t>ユーザーに刺さる構成・表現手法</a:t>
            </a:r>
            <a:r>
              <a:rPr lang="ja-JP" altLang="en-US" sz="1400" dirty="0">
                <a:solidFill>
                  <a:srgbClr val="0D0D0D"/>
                </a:solidFill>
                <a:latin typeface="+mn-ea"/>
                <a:ea typeface="+mn-ea"/>
                <a:cs typeface="Meiryo UI" pitchFamily="50" charset="-128"/>
              </a:rPr>
              <a:t>の蓄積ノウハウを駆使</a:t>
            </a:r>
            <a:endParaRPr lang="en-US" altLang="ja-JP" sz="1400" dirty="0">
              <a:solidFill>
                <a:srgbClr val="0D0D0D"/>
              </a:solidFill>
              <a:latin typeface="+mn-ea"/>
              <a:ea typeface="+mn-ea"/>
              <a:cs typeface="Meiryo UI" pitchFamily="50" charset="-128"/>
            </a:endParaRPr>
          </a:p>
        </p:txBody>
      </p:sp>
      <p:sp>
        <p:nvSpPr>
          <p:cNvPr id="86" name="テキスト ボックス 85">
            <a:extLst>
              <a:ext uri="{FF2B5EF4-FFF2-40B4-BE49-F238E27FC236}">
                <a16:creationId xmlns:a16="http://schemas.microsoft.com/office/drawing/2014/main" id="{7AA30114-3964-6E0A-F56C-58C200B67027}"/>
              </a:ext>
            </a:extLst>
          </p:cNvPr>
          <p:cNvSpPr txBox="1"/>
          <p:nvPr/>
        </p:nvSpPr>
        <p:spPr>
          <a:xfrm>
            <a:off x="736686" y="5332543"/>
            <a:ext cx="1181219" cy="477054"/>
          </a:xfrm>
          <a:prstGeom prst="rect">
            <a:avLst/>
          </a:prstGeom>
          <a:noFill/>
        </p:spPr>
        <p:txBody>
          <a:bodyPr wrap="square" rtlCol="0">
            <a:spAutoFit/>
          </a:bodyPr>
          <a:lstStyle/>
          <a:p>
            <a:pPr eaLnBrk="1" fontAlgn="auto" hangingPunct="1">
              <a:spcBef>
                <a:spcPts val="0"/>
              </a:spcBef>
              <a:spcAft>
                <a:spcPts val="0"/>
              </a:spcAft>
            </a:pPr>
            <a:r>
              <a:rPr lang="ja-JP" altLang="en-US" sz="1100" b="1" dirty="0">
                <a:solidFill>
                  <a:srgbClr val="FFFFFF"/>
                </a:solidFill>
                <a:latin typeface="+mn-ea"/>
                <a:ea typeface="+mn-ea"/>
                <a:cs typeface="Meiryo UI" pitchFamily="50" charset="-128"/>
              </a:rPr>
              <a:t>誘導広告費　</a:t>
            </a:r>
            <a:endParaRPr lang="en-US" altLang="ja-JP" sz="1100" b="1" dirty="0">
              <a:solidFill>
                <a:srgbClr val="FFFFFF"/>
              </a:solidFill>
              <a:latin typeface="+mn-ea"/>
              <a:ea typeface="+mn-ea"/>
              <a:cs typeface="Meiryo UI" pitchFamily="50" charset="-128"/>
            </a:endParaRPr>
          </a:p>
          <a:p>
            <a:pPr eaLnBrk="1" fontAlgn="auto" hangingPunct="1">
              <a:spcBef>
                <a:spcPts val="0"/>
              </a:spcBef>
              <a:spcAft>
                <a:spcPts val="0"/>
              </a:spcAft>
            </a:pPr>
            <a:r>
              <a:rPr lang="en-US" altLang="ja-JP" sz="1400" b="1" dirty="0">
                <a:solidFill>
                  <a:srgbClr val="FFFFFF"/>
                </a:solidFill>
                <a:latin typeface="+mn-ea"/>
                <a:ea typeface="+mn-ea"/>
                <a:cs typeface="Meiryo UI" pitchFamily="50" charset="-128"/>
              </a:rPr>
              <a:t>400</a:t>
            </a:r>
            <a:r>
              <a:rPr lang="ja-JP" altLang="en-US" sz="1400" b="1" dirty="0">
                <a:solidFill>
                  <a:srgbClr val="FFFFFF"/>
                </a:solidFill>
                <a:latin typeface="+mn-ea"/>
                <a:ea typeface="+mn-ea"/>
                <a:cs typeface="Meiryo UI" pitchFamily="50" charset="-128"/>
              </a:rPr>
              <a:t>万円</a:t>
            </a:r>
            <a:r>
              <a:rPr lang="ja-JP" altLang="en-US" sz="800" b="1" dirty="0">
                <a:solidFill>
                  <a:srgbClr val="FFFFFF"/>
                </a:solidFill>
                <a:latin typeface="+mn-ea"/>
                <a:ea typeface="+mn-ea"/>
                <a:cs typeface="Meiryo UI" pitchFamily="50" charset="-128"/>
              </a:rPr>
              <a:t>～</a:t>
            </a:r>
            <a:endParaRPr lang="en-US" altLang="ja-JP" sz="800" b="1" dirty="0">
              <a:solidFill>
                <a:srgbClr val="FFFFFF"/>
              </a:solidFill>
              <a:latin typeface="+mn-ea"/>
              <a:ea typeface="+mn-ea"/>
              <a:cs typeface="Meiryo UI" pitchFamily="50" charset="-128"/>
            </a:endParaRPr>
          </a:p>
        </p:txBody>
      </p:sp>
      <p:sp>
        <p:nvSpPr>
          <p:cNvPr id="17" name="正方形/長方形 16">
            <a:extLst>
              <a:ext uri="{FF2B5EF4-FFF2-40B4-BE49-F238E27FC236}">
                <a16:creationId xmlns:a16="http://schemas.microsoft.com/office/drawing/2014/main" id="{57B29B12-ADAC-9706-FF48-59FFB5CD6214}"/>
              </a:ext>
            </a:extLst>
          </p:cNvPr>
          <p:cNvSpPr/>
          <p:nvPr/>
        </p:nvSpPr>
        <p:spPr>
          <a:xfrm>
            <a:off x="6198941" y="5230087"/>
            <a:ext cx="1061992" cy="609600"/>
          </a:xfrm>
          <a:prstGeom prst="rect">
            <a:avLst/>
          </a:prstGeom>
          <a:solidFill>
            <a:srgbClr val="545454"/>
          </a:solidFill>
          <a:ln w="5715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8" name="テキスト ボックス 17">
            <a:extLst>
              <a:ext uri="{FF2B5EF4-FFF2-40B4-BE49-F238E27FC236}">
                <a16:creationId xmlns:a16="http://schemas.microsoft.com/office/drawing/2014/main" id="{F6050920-4148-84A5-F5A8-0D35D3D0638F}"/>
              </a:ext>
            </a:extLst>
          </p:cNvPr>
          <p:cNvSpPr txBox="1"/>
          <p:nvPr/>
        </p:nvSpPr>
        <p:spPr>
          <a:xfrm>
            <a:off x="7400235" y="5326262"/>
            <a:ext cx="3931075" cy="461665"/>
          </a:xfrm>
          <a:prstGeom prst="rect">
            <a:avLst/>
          </a:prstGeom>
          <a:noFill/>
        </p:spPr>
        <p:txBody>
          <a:bodyPr wrap="square" rtlCol="0">
            <a:spAutoFit/>
          </a:bodyPr>
          <a:lstStyle/>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広告主様からのオリエンテーションに基づき、企画</a:t>
            </a: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・コンテンツ内容を協議しながら制作</a:t>
            </a:r>
            <a:endParaRPr lang="en-US" altLang="ja-JP" sz="1200" dirty="0">
              <a:solidFill>
                <a:srgbClr val="0D0D0D"/>
              </a:solidFill>
              <a:latin typeface="+mn-ea"/>
              <a:ea typeface="+mn-ea"/>
              <a:cs typeface="Meiryo UI" pitchFamily="50" charset="-128"/>
            </a:endParaRPr>
          </a:p>
        </p:txBody>
      </p:sp>
      <p:sp>
        <p:nvSpPr>
          <p:cNvPr id="20" name="テキスト ボックス 19">
            <a:extLst>
              <a:ext uri="{FF2B5EF4-FFF2-40B4-BE49-F238E27FC236}">
                <a16:creationId xmlns:a16="http://schemas.microsoft.com/office/drawing/2014/main" id="{038EEA86-3192-1A29-9419-F69108DD79A9}"/>
              </a:ext>
            </a:extLst>
          </p:cNvPr>
          <p:cNvSpPr txBox="1"/>
          <p:nvPr/>
        </p:nvSpPr>
        <p:spPr>
          <a:xfrm>
            <a:off x="6222352" y="5332542"/>
            <a:ext cx="1181667" cy="477054"/>
          </a:xfrm>
          <a:prstGeom prst="rect">
            <a:avLst/>
          </a:prstGeom>
          <a:noFill/>
        </p:spPr>
        <p:txBody>
          <a:bodyPr wrap="square" rtlCol="0">
            <a:spAutoFit/>
          </a:bodyPr>
          <a:lstStyle/>
          <a:p>
            <a:pPr eaLnBrk="1" fontAlgn="auto" hangingPunct="1">
              <a:spcBef>
                <a:spcPts val="0"/>
              </a:spcBef>
              <a:spcAft>
                <a:spcPts val="0"/>
              </a:spcAft>
            </a:pPr>
            <a:r>
              <a:rPr lang="ja-JP" altLang="en-US" sz="1100" b="1" dirty="0">
                <a:solidFill>
                  <a:srgbClr val="FFFFFF"/>
                </a:solidFill>
                <a:latin typeface="+mn-ea"/>
                <a:ea typeface="+mn-ea"/>
                <a:cs typeface="Meiryo UI" pitchFamily="50" charset="-128"/>
              </a:rPr>
              <a:t>制作・掲載費　</a:t>
            </a:r>
            <a:r>
              <a:rPr lang="en-US" altLang="ja-JP" sz="1400" b="1" dirty="0">
                <a:solidFill>
                  <a:srgbClr val="FFFFFF"/>
                </a:solidFill>
                <a:latin typeface="+mn-ea"/>
                <a:ea typeface="+mn-ea"/>
                <a:cs typeface="Meiryo UI" pitchFamily="50" charset="-128"/>
              </a:rPr>
              <a:t>100</a:t>
            </a:r>
            <a:r>
              <a:rPr lang="ja-JP" altLang="en-US" sz="1400" b="1" dirty="0">
                <a:solidFill>
                  <a:srgbClr val="FFFFFF"/>
                </a:solidFill>
                <a:latin typeface="+mn-ea"/>
                <a:ea typeface="+mn-ea"/>
                <a:cs typeface="Meiryo UI" pitchFamily="50" charset="-128"/>
              </a:rPr>
              <a:t>万円</a:t>
            </a:r>
            <a:r>
              <a:rPr lang="ja-JP" altLang="en-US" sz="800" b="1" dirty="0">
                <a:solidFill>
                  <a:srgbClr val="FFFFFF"/>
                </a:solidFill>
                <a:latin typeface="+mn-ea"/>
                <a:ea typeface="+mn-ea"/>
                <a:cs typeface="Meiryo UI" pitchFamily="50" charset="-128"/>
              </a:rPr>
              <a:t>～</a:t>
            </a:r>
            <a:endParaRPr lang="en-US" altLang="ja-JP" sz="800" b="1" dirty="0">
              <a:solidFill>
                <a:srgbClr val="FFFFFF"/>
              </a:solidFill>
              <a:latin typeface="+mn-ea"/>
              <a:ea typeface="+mn-ea"/>
              <a:cs typeface="Meiryo UI" pitchFamily="50" charset="-128"/>
            </a:endParaRPr>
          </a:p>
        </p:txBody>
      </p:sp>
      <p:sp>
        <p:nvSpPr>
          <p:cNvPr id="21" name="テキスト ボックス 20">
            <a:extLst>
              <a:ext uri="{FF2B5EF4-FFF2-40B4-BE49-F238E27FC236}">
                <a16:creationId xmlns:a16="http://schemas.microsoft.com/office/drawing/2014/main" id="{CFCADB7D-DFA7-CB58-ECA5-6B8A22A69BEF}"/>
              </a:ext>
            </a:extLst>
          </p:cNvPr>
          <p:cNvSpPr txBox="1"/>
          <p:nvPr/>
        </p:nvSpPr>
        <p:spPr>
          <a:xfrm>
            <a:off x="735063" y="5939393"/>
            <a:ext cx="5246991" cy="369332"/>
          </a:xfrm>
          <a:prstGeom prst="rect">
            <a:avLst/>
          </a:prstGeom>
          <a:noFill/>
        </p:spPr>
        <p:txBody>
          <a:bodyPr wrap="square" rtlCol="0">
            <a:spAutoFit/>
          </a:bodyPr>
          <a:lstStyle/>
          <a:p>
            <a:pPr eaLnBrk="1" fontAlgn="auto" hangingPunct="1">
              <a:spcBef>
                <a:spcPts val="0"/>
              </a:spcBef>
              <a:spcAft>
                <a:spcPts val="0"/>
              </a:spcAft>
            </a:pPr>
            <a:r>
              <a:rPr lang="ja-JP" altLang="en-US" sz="900" b="1" dirty="0">
                <a:solidFill>
                  <a:srgbClr val="002AFF"/>
                </a:solidFill>
                <a:latin typeface="+mn-ea"/>
                <a:ea typeface="+mn-ea"/>
                <a:cs typeface="Meiryo UI" pitchFamily="50" charset="-128"/>
              </a:rPr>
              <a:t> </a:t>
            </a:r>
            <a:r>
              <a:rPr lang="en-US" altLang="ja-JP" sz="900" b="1" dirty="0">
                <a:solidFill>
                  <a:srgbClr val="002AFF"/>
                </a:solidFill>
                <a:latin typeface="+mn-ea"/>
                <a:ea typeface="+mn-ea"/>
                <a:cs typeface="Meiryo UI" pitchFamily="50" charset="-128"/>
              </a:rPr>
              <a:t>Yahoo!</a:t>
            </a:r>
            <a:r>
              <a:rPr lang="ja-JP" altLang="en-US" sz="900" b="1" dirty="0">
                <a:solidFill>
                  <a:srgbClr val="002AFF"/>
                </a:solidFill>
                <a:latin typeface="+mn-ea"/>
                <a:ea typeface="+mn-ea"/>
                <a:cs typeface="Meiryo UI" pitchFamily="50" charset="-128"/>
              </a:rPr>
              <a:t>ニュース指定配信またはトピックス</a:t>
            </a:r>
            <a:r>
              <a:rPr lang="en-US" altLang="ja-JP" sz="900" b="1" dirty="0">
                <a:solidFill>
                  <a:srgbClr val="002AFF"/>
                </a:solidFill>
                <a:latin typeface="+mn-ea"/>
                <a:ea typeface="+mn-ea"/>
                <a:cs typeface="Meiryo UI" pitchFamily="50" charset="-128"/>
              </a:rPr>
              <a:t>PR</a:t>
            </a:r>
            <a:r>
              <a:rPr lang="ja-JP" altLang="en-US" sz="900" b="1" dirty="0">
                <a:solidFill>
                  <a:srgbClr val="002AFF"/>
                </a:solidFill>
                <a:latin typeface="+mn-ea"/>
                <a:ea typeface="+mn-ea"/>
                <a:cs typeface="Meiryo UI" pitchFamily="50" charset="-128"/>
              </a:rPr>
              <a:t>への規定額以上のご出稿で、</a:t>
            </a:r>
          </a:p>
          <a:p>
            <a:pPr eaLnBrk="1" fontAlgn="auto" hangingPunct="1">
              <a:spcBef>
                <a:spcPts val="0"/>
              </a:spcBef>
              <a:spcAft>
                <a:spcPts val="0"/>
              </a:spcAft>
            </a:pPr>
            <a:r>
              <a:rPr lang="en-US" altLang="ja-JP" sz="900" b="1" dirty="0">
                <a:solidFill>
                  <a:srgbClr val="002AFF"/>
                </a:solidFill>
                <a:latin typeface="+mn-ea"/>
                <a:ea typeface="+mn-ea"/>
                <a:cs typeface="Meiryo UI" pitchFamily="50" charset="-128"/>
              </a:rPr>
              <a:t>P30</a:t>
            </a:r>
            <a:r>
              <a:rPr lang="ja-JP" altLang="en-US" sz="900" b="1" dirty="0">
                <a:solidFill>
                  <a:srgbClr val="002AFF"/>
                </a:solidFill>
                <a:latin typeface="+mn-ea"/>
                <a:ea typeface="+mn-ea"/>
                <a:cs typeface="Meiryo UI" pitchFamily="50" charset="-128"/>
              </a:rPr>
              <a:t>に加えて</a:t>
            </a:r>
            <a:r>
              <a:rPr lang="en-US" altLang="ja-JP" sz="900" b="1" dirty="0">
                <a:solidFill>
                  <a:srgbClr val="002AFF"/>
                </a:solidFill>
                <a:latin typeface="+mn-ea"/>
                <a:ea typeface="+mn-ea"/>
                <a:cs typeface="Meiryo UI" pitchFamily="50" charset="-128"/>
              </a:rPr>
              <a:t>P31</a:t>
            </a:r>
            <a:r>
              <a:rPr lang="ja-JP" altLang="en-US" sz="900" b="1" dirty="0">
                <a:solidFill>
                  <a:srgbClr val="002AFF"/>
                </a:solidFill>
                <a:latin typeface="+mn-ea"/>
                <a:ea typeface="+mn-ea"/>
                <a:cs typeface="Meiryo UI" pitchFamily="50" charset="-128"/>
              </a:rPr>
              <a:t>、</a:t>
            </a:r>
            <a:r>
              <a:rPr lang="en-US" altLang="ja-JP" sz="900" b="1" dirty="0">
                <a:solidFill>
                  <a:srgbClr val="002AFF"/>
                </a:solidFill>
                <a:latin typeface="+mn-ea"/>
                <a:ea typeface="+mn-ea"/>
                <a:cs typeface="Meiryo UI" pitchFamily="50" charset="-128"/>
              </a:rPr>
              <a:t>32</a:t>
            </a:r>
            <a:r>
              <a:rPr lang="ja-JP" altLang="en-US" sz="900" b="1" dirty="0">
                <a:solidFill>
                  <a:srgbClr val="002AFF"/>
                </a:solidFill>
                <a:latin typeface="+mn-ea"/>
                <a:ea typeface="+mn-ea"/>
                <a:cs typeface="Meiryo UI" pitchFamily="50" charset="-128"/>
              </a:rPr>
              <a:t>の</a:t>
            </a:r>
            <a:r>
              <a:rPr lang="en-US" altLang="ja-JP" sz="900" b="1" dirty="0">
                <a:solidFill>
                  <a:srgbClr val="002AFF"/>
                </a:solidFill>
                <a:latin typeface="+mn-ea"/>
                <a:ea typeface="+mn-ea"/>
                <a:cs typeface="Meiryo UI" pitchFamily="50" charset="-128"/>
              </a:rPr>
              <a:t>Yahoo!</a:t>
            </a:r>
            <a:r>
              <a:rPr lang="ja-JP" altLang="en-US" sz="900" b="1" dirty="0">
                <a:solidFill>
                  <a:srgbClr val="002AFF"/>
                </a:solidFill>
                <a:latin typeface="+mn-ea"/>
                <a:ea typeface="+mn-ea"/>
                <a:cs typeface="Meiryo UI" pitchFamily="50" charset="-128"/>
              </a:rPr>
              <a:t>ニュースの編集誘導枠からも送客（無償）</a:t>
            </a:r>
            <a:endParaRPr lang="en-US" altLang="ja-JP" sz="900" b="1" dirty="0">
              <a:solidFill>
                <a:srgbClr val="002AFF"/>
              </a:solidFill>
              <a:latin typeface="+mn-ea"/>
              <a:ea typeface="+mn-ea"/>
              <a:cs typeface="Meiryo UI" pitchFamily="50" charset="-128"/>
            </a:endParaRPr>
          </a:p>
        </p:txBody>
      </p:sp>
      <p:cxnSp>
        <p:nvCxnSpPr>
          <p:cNvPr id="74" name="コネクタ: カギ線 73">
            <a:extLst>
              <a:ext uri="{FF2B5EF4-FFF2-40B4-BE49-F238E27FC236}">
                <a16:creationId xmlns:a16="http://schemas.microsoft.com/office/drawing/2014/main" id="{4A585571-4D24-98AE-BF68-592CA675F2BD}"/>
              </a:ext>
            </a:extLst>
          </p:cNvPr>
          <p:cNvCxnSpPr>
            <a:stCxn id="15" idx="1"/>
            <a:endCxn id="14" idx="0"/>
          </p:cNvCxnSpPr>
          <p:nvPr/>
        </p:nvCxnSpPr>
        <p:spPr>
          <a:xfrm rot="10800000" flipV="1">
            <a:off x="3883701" y="4966415"/>
            <a:ext cx="416583" cy="266406"/>
          </a:xfrm>
          <a:prstGeom prst="bentConnector2">
            <a:avLst/>
          </a:prstGeom>
          <a:ln w="28575">
            <a:solidFill>
              <a:schemeClr val="tx1">
                <a:lumMod val="65000"/>
                <a:lumOff val="3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4" name="コネクタ: カギ線 83">
            <a:extLst>
              <a:ext uri="{FF2B5EF4-FFF2-40B4-BE49-F238E27FC236}">
                <a16:creationId xmlns:a16="http://schemas.microsoft.com/office/drawing/2014/main" id="{1F15FD07-75E9-51DB-9BB8-83134796C570}"/>
              </a:ext>
            </a:extLst>
          </p:cNvPr>
          <p:cNvCxnSpPr>
            <a:stCxn id="15" idx="3"/>
          </p:cNvCxnSpPr>
          <p:nvPr/>
        </p:nvCxnSpPr>
        <p:spPr>
          <a:xfrm>
            <a:off x="7721575" y="4966415"/>
            <a:ext cx="517650" cy="256781"/>
          </a:xfrm>
          <a:prstGeom prst="bentConnector3">
            <a:avLst>
              <a:gd name="adj1" fmla="val 90907"/>
            </a:avLst>
          </a:prstGeom>
          <a:ln w="28575">
            <a:solidFill>
              <a:schemeClr val="tx1">
                <a:lumMod val="65000"/>
                <a:lumOff val="3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8" name="コネクタ: カギ線 87">
            <a:extLst>
              <a:ext uri="{FF2B5EF4-FFF2-40B4-BE49-F238E27FC236}">
                <a16:creationId xmlns:a16="http://schemas.microsoft.com/office/drawing/2014/main" id="{A7BA04B4-B580-25A3-C60A-D755B11A69D1}"/>
              </a:ext>
            </a:extLst>
          </p:cNvPr>
          <p:cNvCxnSpPr>
            <a:cxnSpLocks/>
          </p:cNvCxnSpPr>
          <p:nvPr/>
        </p:nvCxnSpPr>
        <p:spPr>
          <a:xfrm rot="16200000" flipV="1">
            <a:off x="542438" y="6113047"/>
            <a:ext cx="330742" cy="3"/>
          </a:xfrm>
          <a:prstGeom prst="bentConnector3">
            <a:avLst>
              <a:gd name="adj1" fmla="val 50000"/>
            </a:avLst>
          </a:prstGeom>
          <a:ln w="28575">
            <a:solidFill>
              <a:srgbClr val="002AFF"/>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テキスト プレースホルダー 2">
            <a:extLst>
              <a:ext uri="{FF2B5EF4-FFF2-40B4-BE49-F238E27FC236}">
                <a16:creationId xmlns:a16="http://schemas.microsoft.com/office/drawing/2014/main" id="{590D3BC5-1358-05B7-2C60-94D472A4719D}"/>
              </a:ext>
            </a:extLst>
          </p:cNvPr>
          <p:cNvSpPr>
            <a:spLocks noGrp="1"/>
          </p:cNvSpPr>
          <p:nvPr>
            <p:ph type="body" sz="quarter" idx="12"/>
          </p:nvPr>
        </p:nvSpPr>
        <p:spPr>
          <a:xfrm>
            <a:off x="623644" y="75225"/>
            <a:ext cx="866756" cy="410840"/>
          </a:xfrm>
        </p:spPr>
        <p:txBody>
          <a:bodyPr/>
          <a:lstStyle/>
          <a:p>
            <a:pPr marL="0" indent="0">
              <a:buNone/>
            </a:pPr>
            <a:r>
              <a:rPr lang="en-US" altLang="ja-JP" dirty="0">
                <a:latin typeface="+mj-ea"/>
                <a:ea typeface="+mj-ea"/>
              </a:rPr>
              <a:t>Yahoo!</a:t>
            </a:r>
            <a:r>
              <a:rPr lang="en-US" altLang="ja-JP" dirty="0"/>
              <a:t>!</a:t>
            </a:r>
            <a:r>
              <a:rPr lang="ja-JP" altLang="en-US" dirty="0"/>
              <a:t>ニュース</a:t>
            </a:r>
            <a:br>
              <a:rPr lang="en-US" altLang="ja-JP" dirty="0"/>
            </a:br>
            <a:r>
              <a:rPr lang="ja-JP" altLang="en-US" dirty="0"/>
              <a:t>の特長</a:t>
            </a:r>
            <a:endParaRPr lang="en-US" altLang="ja-JP" dirty="0"/>
          </a:p>
        </p:txBody>
      </p:sp>
    </p:spTree>
    <p:extLst>
      <p:ext uri="{BB962C8B-B14F-4D97-AF65-F5344CB8AC3E}">
        <p14:creationId xmlns:p14="http://schemas.microsoft.com/office/powerpoint/2010/main" val="26236562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D1821C2-01D7-1C18-C4BC-C78639D833BE}"/>
              </a:ext>
            </a:extLst>
          </p:cNvPr>
          <p:cNvSpPr>
            <a:spLocks noGrp="1"/>
          </p:cNvSpPr>
          <p:nvPr>
            <p:ph type="body" sz="quarter" idx="14"/>
          </p:nvPr>
        </p:nvSpPr>
        <p:spPr>
          <a:xfrm>
            <a:off x="1848388" y="1187747"/>
            <a:ext cx="5414600" cy="360040"/>
          </a:xfrm>
        </p:spPr>
        <p:txBody>
          <a:bodyPr/>
          <a:lstStyle/>
          <a:p>
            <a:pPr marL="0" indent="0">
              <a:buNone/>
            </a:pPr>
            <a:r>
              <a:rPr kumimoji="1" lang="ja-JP" altLang="en-US" dirty="0">
                <a:solidFill>
                  <a:srgbClr val="0D0D0D"/>
                </a:solidFill>
                <a:latin typeface="+mn-ea"/>
              </a:rPr>
              <a:t>概要</a:t>
            </a:r>
            <a:endParaRPr kumimoji="1" lang="ja-JP" altLang="en-US" dirty="0">
              <a:solidFill>
                <a:srgbClr val="0D0D0D"/>
              </a:solidFill>
            </a:endParaRPr>
          </a:p>
        </p:txBody>
      </p:sp>
      <p:sp>
        <p:nvSpPr>
          <p:cNvPr id="3" name="テキスト プレースホルダー 2">
            <a:extLst>
              <a:ext uri="{FF2B5EF4-FFF2-40B4-BE49-F238E27FC236}">
                <a16:creationId xmlns:a16="http://schemas.microsoft.com/office/drawing/2014/main" id="{F7C2E434-12F9-9A31-7E21-8AD256202515}"/>
              </a:ext>
            </a:extLst>
          </p:cNvPr>
          <p:cNvSpPr>
            <a:spLocks noGrp="1"/>
          </p:cNvSpPr>
          <p:nvPr>
            <p:ph type="body" sz="quarter" idx="15"/>
          </p:nvPr>
        </p:nvSpPr>
        <p:spPr>
          <a:xfrm>
            <a:off x="1848388" y="2797634"/>
            <a:ext cx="5414600" cy="360040"/>
          </a:xfrm>
        </p:spPr>
        <p:txBody>
          <a:bodyPr/>
          <a:lstStyle/>
          <a:p>
            <a:pPr marL="0" indent="0">
              <a:buNone/>
            </a:pPr>
            <a:r>
              <a:rPr lang="en-US" altLang="ja-JP" sz="1800" b="1" dirty="0">
                <a:solidFill>
                  <a:srgbClr val="0D0D0D"/>
                </a:solidFill>
                <a:latin typeface="+mn-ea"/>
                <a:ea typeface="+mn-ea"/>
              </a:rPr>
              <a:t>Yahoo!</a:t>
            </a:r>
            <a:r>
              <a:rPr lang="ja-JP" altLang="en-US" sz="1800" b="1" dirty="0">
                <a:solidFill>
                  <a:srgbClr val="0D0D0D"/>
                </a:solidFill>
                <a:latin typeface="+mn-ea"/>
                <a:ea typeface="+mn-ea"/>
              </a:rPr>
              <a:t>ニュースの特長</a:t>
            </a:r>
          </a:p>
          <a:p>
            <a:pPr marL="0" indent="0">
              <a:buNone/>
            </a:pPr>
            <a:endParaRPr kumimoji="1" lang="ja-JP" altLang="en-US" dirty="0">
              <a:solidFill>
                <a:srgbClr val="0D0D0D"/>
              </a:solidFill>
            </a:endParaRPr>
          </a:p>
        </p:txBody>
      </p:sp>
      <p:sp>
        <p:nvSpPr>
          <p:cNvPr id="6" name="テキスト プレースホルダー 1">
            <a:extLst>
              <a:ext uri="{FF2B5EF4-FFF2-40B4-BE49-F238E27FC236}">
                <a16:creationId xmlns:a16="http://schemas.microsoft.com/office/drawing/2014/main" id="{C3E10EFA-B42C-486F-1465-205F9EA1C7AB}"/>
              </a:ext>
            </a:extLst>
          </p:cNvPr>
          <p:cNvSpPr txBox="1">
            <a:spLocks/>
          </p:cNvSpPr>
          <p:nvPr/>
        </p:nvSpPr>
        <p:spPr>
          <a:xfrm>
            <a:off x="1848388" y="3580356"/>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800" b="1" dirty="0">
                <a:solidFill>
                  <a:srgbClr val="0D0D0D"/>
                </a:solidFill>
                <a:latin typeface="+mn-ea"/>
                <a:ea typeface="+mn-ea"/>
              </a:rPr>
              <a:t>Yahoo!</a:t>
            </a:r>
            <a:r>
              <a:rPr lang="ja-JP" altLang="en-US" sz="1800" b="1" dirty="0">
                <a:solidFill>
                  <a:srgbClr val="0D0D0D"/>
                </a:solidFill>
                <a:latin typeface="+mn-ea"/>
                <a:ea typeface="+mn-ea"/>
              </a:rPr>
              <a:t>ニュース タイアップの商品スペック</a:t>
            </a:r>
          </a:p>
          <a:p>
            <a:pPr marL="0" indent="0">
              <a:buFont typeface="Arial" panose="020B0604020202020204" pitchFamily="34" charset="0"/>
              <a:buNone/>
            </a:pP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
        <p:nvSpPr>
          <p:cNvPr id="7" name="テキスト プレースホルダー 1">
            <a:extLst>
              <a:ext uri="{FF2B5EF4-FFF2-40B4-BE49-F238E27FC236}">
                <a16:creationId xmlns:a16="http://schemas.microsoft.com/office/drawing/2014/main" id="{2AE72ADF-63A0-F4A5-1FFB-DCC9E7B05970}"/>
              </a:ext>
            </a:extLst>
          </p:cNvPr>
          <p:cNvSpPr txBox="1">
            <a:spLocks/>
          </p:cNvSpPr>
          <p:nvPr/>
        </p:nvSpPr>
        <p:spPr>
          <a:xfrm>
            <a:off x="1848388" y="4318632"/>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dirty="0">
                <a:solidFill>
                  <a:srgbClr val="0D0D0D"/>
                </a:solidFill>
                <a:latin typeface="+mn-ea"/>
              </a:rPr>
              <a:t>Yahoo!</a:t>
            </a:r>
            <a:r>
              <a:rPr lang="ja-JP" altLang="en-US" dirty="0">
                <a:solidFill>
                  <a:srgbClr val="0D0D0D"/>
                </a:solidFill>
                <a:latin typeface="+mn-ea"/>
              </a:rPr>
              <a:t>ニュース タイアップのご活用方法</a:t>
            </a:r>
          </a:p>
          <a:p>
            <a:pPr marL="0" indent="0">
              <a:buFont typeface="Arial" panose="020B0604020202020204" pitchFamily="34" charset="0"/>
              <a:buNone/>
            </a:pP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
        <p:nvSpPr>
          <p:cNvPr id="8" name="テキスト プレースホルダー 1">
            <a:extLst>
              <a:ext uri="{FF2B5EF4-FFF2-40B4-BE49-F238E27FC236}">
                <a16:creationId xmlns:a16="http://schemas.microsoft.com/office/drawing/2014/main" id="{C40AF81C-51E1-9C54-229C-D03A010C5E54}"/>
              </a:ext>
            </a:extLst>
          </p:cNvPr>
          <p:cNvSpPr txBox="1">
            <a:spLocks/>
          </p:cNvSpPr>
          <p:nvPr/>
        </p:nvSpPr>
        <p:spPr>
          <a:xfrm>
            <a:off x="1848388" y="5151948"/>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0D0D0D"/>
                </a:solidFill>
                <a:latin typeface="+mn-ea"/>
              </a:rPr>
              <a:t>その他・注意事項</a:t>
            </a:r>
          </a:p>
          <a:p>
            <a:pPr marL="0" indent="0">
              <a:buFont typeface="Arial" panose="020B0604020202020204" pitchFamily="34" charset="0"/>
              <a:buNone/>
            </a:pP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
        <p:nvSpPr>
          <p:cNvPr id="9" name="テキスト プレースホルダー 1">
            <a:extLst>
              <a:ext uri="{FF2B5EF4-FFF2-40B4-BE49-F238E27FC236}">
                <a16:creationId xmlns:a16="http://schemas.microsoft.com/office/drawing/2014/main" id="{985169F3-B7EC-3EE8-0955-F2926B2CDAA2}"/>
              </a:ext>
            </a:extLst>
          </p:cNvPr>
          <p:cNvSpPr txBox="1">
            <a:spLocks/>
          </p:cNvSpPr>
          <p:nvPr/>
        </p:nvSpPr>
        <p:spPr>
          <a:xfrm>
            <a:off x="1848388" y="5913760"/>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dirty="0">
                <a:solidFill>
                  <a:srgbClr val="0D0D0D"/>
                </a:solidFill>
                <a:latin typeface="+mn-ea"/>
              </a:rPr>
              <a:t>【</a:t>
            </a:r>
            <a:r>
              <a:rPr lang="en-US" altLang="ja-JP" dirty="0" err="1">
                <a:solidFill>
                  <a:srgbClr val="0D0D0D"/>
                </a:solidFill>
                <a:latin typeface="+mn-ea"/>
              </a:rPr>
              <a:t>Appendix】Yahoo</a:t>
            </a:r>
            <a:r>
              <a:rPr lang="en-US" altLang="ja-JP" dirty="0">
                <a:solidFill>
                  <a:srgbClr val="0D0D0D"/>
                </a:solidFill>
                <a:latin typeface="+mn-ea"/>
              </a:rPr>
              <a:t>!</a:t>
            </a:r>
            <a:r>
              <a:rPr lang="ja-JP" altLang="en-US" dirty="0">
                <a:solidFill>
                  <a:srgbClr val="0D0D0D"/>
                </a:solidFill>
                <a:latin typeface="+mn-ea"/>
              </a:rPr>
              <a:t>ニュースの媒体データ</a:t>
            </a:r>
          </a:p>
          <a:p>
            <a:pPr marL="0" indent="0">
              <a:buFont typeface="Arial" panose="020B0604020202020204" pitchFamily="34" charset="0"/>
              <a:buNone/>
            </a:pP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
        <p:nvSpPr>
          <p:cNvPr id="5" name="テキスト プレースホルダー 2">
            <a:extLst>
              <a:ext uri="{FF2B5EF4-FFF2-40B4-BE49-F238E27FC236}">
                <a16:creationId xmlns:a16="http://schemas.microsoft.com/office/drawing/2014/main" id="{533793EC-9F8D-C621-C5EE-5E64F9946124}"/>
              </a:ext>
            </a:extLst>
          </p:cNvPr>
          <p:cNvSpPr txBox="1">
            <a:spLocks/>
          </p:cNvSpPr>
          <p:nvPr/>
        </p:nvSpPr>
        <p:spPr>
          <a:xfrm>
            <a:off x="1848388" y="2014912"/>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0D0D0D"/>
                </a:solidFill>
                <a:latin typeface="+mn-ea"/>
              </a:rPr>
              <a:t>継続キャンペーンのご案内</a:t>
            </a:r>
          </a:p>
          <a:p>
            <a:pPr marL="0" indent="0">
              <a:buFont typeface="Arial" panose="020B0604020202020204" pitchFamily="34" charset="0"/>
              <a:buNone/>
            </a:pPr>
            <a:endParaRPr lang="ja-JP" altLang="en-US" dirty="0">
              <a:solidFill>
                <a:srgbClr val="0D0D0D"/>
              </a:solidFill>
            </a:endParaRPr>
          </a:p>
        </p:txBody>
      </p:sp>
    </p:spTree>
    <p:extLst>
      <p:ext uri="{BB962C8B-B14F-4D97-AF65-F5344CB8AC3E}">
        <p14:creationId xmlns:p14="http://schemas.microsoft.com/office/powerpoint/2010/main" val="27200247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6252231-C56A-161F-A617-F3984B8F1EAE}"/>
              </a:ext>
            </a:extLst>
          </p:cNvPr>
          <p:cNvSpPr>
            <a:spLocks noGrp="1"/>
          </p:cNvSpPr>
          <p:nvPr>
            <p:ph type="body" sz="quarter" idx="12"/>
          </p:nvPr>
        </p:nvSpPr>
        <p:spPr>
          <a:xfrm>
            <a:off x="623644" y="75225"/>
            <a:ext cx="866756" cy="410840"/>
          </a:xfrm>
        </p:spPr>
        <p:txBody>
          <a:bodyPr/>
          <a:lstStyle/>
          <a:p>
            <a:pPr marL="0" indent="0">
              <a:buNone/>
            </a:pPr>
            <a:r>
              <a:rPr lang="en-US" altLang="ja-JP" dirty="0">
                <a:latin typeface="+mj-ea"/>
                <a:ea typeface="+mj-ea"/>
              </a:rPr>
              <a:t>Yahoo!</a:t>
            </a:r>
            <a:r>
              <a:rPr lang="en-US" altLang="ja-JP" dirty="0"/>
              <a:t>!</a:t>
            </a:r>
            <a:r>
              <a:rPr lang="ja-JP" altLang="en-US" dirty="0"/>
              <a:t>ニュース</a:t>
            </a:r>
            <a:br>
              <a:rPr lang="en-US" altLang="ja-JP" dirty="0"/>
            </a:br>
            <a:r>
              <a:rPr lang="ja-JP" altLang="en-US" dirty="0"/>
              <a:t>の特長</a:t>
            </a:r>
            <a:endParaRPr lang="en-US" altLang="ja-JP" dirty="0"/>
          </a:p>
        </p:txBody>
      </p:sp>
      <p:pic>
        <p:nvPicPr>
          <p:cNvPr id="6" name="図プレースホルダー 8" descr="アイコン&#10;&#10;自動的に生成された説明">
            <a:extLst>
              <a:ext uri="{FF2B5EF4-FFF2-40B4-BE49-F238E27FC236}">
                <a16:creationId xmlns:a16="http://schemas.microsoft.com/office/drawing/2014/main" id="{868114DF-9B5C-9BB3-3B2A-6DC15807AF89}"/>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4" name="テキスト プレースホルダー 3">
            <a:extLst>
              <a:ext uri="{FF2B5EF4-FFF2-40B4-BE49-F238E27FC236}">
                <a16:creationId xmlns:a16="http://schemas.microsoft.com/office/drawing/2014/main" id="{5C37EF31-8763-CA03-ADAA-0E26E55C020F}"/>
              </a:ext>
            </a:extLst>
          </p:cNvPr>
          <p:cNvSpPr txBox="1">
            <a:spLocks/>
          </p:cNvSpPr>
          <p:nvPr/>
        </p:nvSpPr>
        <p:spPr>
          <a:xfrm>
            <a:off x="1936381" y="194457"/>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48"/>
                </a:solidFill>
                <a:effectLst/>
                <a:uLnTx/>
                <a:uFillTx/>
                <a:latin typeface="+mn-ea"/>
                <a:ea typeface="+mn-ea"/>
                <a:cs typeface="+mn-cs"/>
              </a:rPr>
              <a:t>Yahoo!</a:t>
            </a:r>
            <a:r>
              <a:rPr kumimoji="1" lang="ja-JP" altLang="en-US" b="1" i="0" u="none" strike="noStrike" kern="1200" cap="none" spc="0" normalizeH="0" baseline="0" noProof="0" dirty="0">
                <a:ln>
                  <a:noFill/>
                </a:ln>
                <a:solidFill>
                  <a:srgbClr val="000048"/>
                </a:solidFill>
                <a:effectLst/>
                <a:uLnTx/>
                <a:uFillTx/>
                <a:latin typeface="+mn-ea"/>
                <a:ea typeface="+mn-ea"/>
                <a:cs typeface="+mn-cs"/>
              </a:rPr>
              <a:t>ニュースとは</a:t>
            </a:r>
            <a:endParaRPr kumimoji="1" lang="ja-JP" altLang="en-US" sz="1600" b="1" i="0" u="none" strike="noStrike" kern="1200" cap="none" spc="0" normalizeH="0" baseline="0" noProof="0" dirty="0">
              <a:ln>
                <a:noFill/>
              </a:ln>
              <a:solidFill>
                <a:srgbClr val="000048"/>
              </a:solidFill>
              <a:effectLst/>
              <a:uLnTx/>
              <a:uFillTx/>
              <a:latin typeface="+mn-ea"/>
              <a:ea typeface="+mn-ea"/>
              <a:cs typeface="+mn-cs"/>
            </a:endParaRPr>
          </a:p>
        </p:txBody>
      </p:sp>
      <p:sp>
        <p:nvSpPr>
          <p:cNvPr id="5" name="テキスト プレースホルダー 3">
            <a:extLst>
              <a:ext uri="{FF2B5EF4-FFF2-40B4-BE49-F238E27FC236}">
                <a16:creationId xmlns:a16="http://schemas.microsoft.com/office/drawing/2014/main" id="{FBA71FC8-F420-DF72-6A61-F49D9EA5265A}"/>
              </a:ext>
            </a:extLst>
          </p:cNvPr>
          <p:cNvSpPr txBox="1">
            <a:spLocks/>
          </p:cNvSpPr>
          <p:nvPr/>
        </p:nvSpPr>
        <p:spPr>
          <a:xfrm>
            <a:off x="562581" y="1233186"/>
            <a:ext cx="5442252" cy="678766"/>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800" b="1" i="0" u="none" strike="noStrike" kern="1200" cap="none" spc="0" normalizeH="0" baseline="0" noProof="0" dirty="0">
                <a:ln>
                  <a:noFill/>
                </a:ln>
                <a:solidFill>
                  <a:srgbClr val="0D0D0D"/>
                </a:solidFill>
                <a:effectLst/>
                <a:uLnTx/>
                <a:uFillTx/>
                <a:latin typeface="+mn-ea"/>
                <a:ea typeface="+mn-ea"/>
                <a:cs typeface="+mn-cs"/>
              </a:rPr>
              <a:t>日本最大級のニュースメディア</a:t>
            </a:r>
          </a:p>
        </p:txBody>
      </p:sp>
      <p:sp>
        <p:nvSpPr>
          <p:cNvPr id="27" name="正方形/長方形 26">
            <a:extLst>
              <a:ext uri="{FF2B5EF4-FFF2-40B4-BE49-F238E27FC236}">
                <a16:creationId xmlns:a16="http://schemas.microsoft.com/office/drawing/2014/main" id="{8B3010AE-71F3-AD0E-3EDA-5AECB08E985E}"/>
              </a:ext>
            </a:extLst>
          </p:cNvPr>
          <p:cNvSpPr/>
          <p:nvPr/>
        </p:nvSpPr>
        <p:spPr>
          <a:xfrm>
            <a:off x="6629652" y="2109108"/>
            <a:ext cx="2049937" cy="815188"/>
          </a:xfrm>
          <a:prstGeom prst="rect">
            <a:avLst/>
          </a:prstGeom>
          <a:solidFill>
            <a:srgbClr val="FFFFFF">
              <a:alpha val="63369"/>
            </a:srgbClr>
          </a:solidFill>
          <a:ln w="9525" cap="flat" cmpd="sng" algn="ctr">
            <a:solidFill>
              <a:srgbClr val="FFFFFF">
                <a:lumMod val="75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28" name="図 27">
            <a:extLst>
              <a:ext uri="{FF2B5EF4-FFF2-40B4-BE49-F238E27FC236}">
                <a16:creationId xmlns:a16="http://schemas.microsoft.com/office/drawing/2014/main" id="{67622CD1-5B9A-C01A-D059-612E9CB8838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28969" y="1446205"/>
            <a:ext cx="3193310" cy="3193310"/>
          </a:xfrm>
          <a:prstGeom prst="rect">
            <a:avLst/>
          </a:prstGeom>
          <a:ln>
            <a:solidFill>
              <a:srgbClr val="FFFFFF">
                <a:lumMod val="75000"/>
              </a:srgbClr>
            </a:solidFill>
          </a:ln>
        </p:spPr>
      </p:pic>
      <p:sp>
        <p:nvSpPr>
          <p:cNvPr id="29" name="正方形/長方形 28">
            <a:extLst>
              <a:ext uri="{FF2B5EF4-FFF2-40B4-BE49-F238E27FC236}">
                <a16:creationId xmlns:a16="http://schemas.microsoft.com/office/drawing/2014/main" id="{8B23FF79-DCFB-E1CF-80E1-DDE706A9FA53}"/>
              </a:ext>
            </a:extLst>
          </p:cNvPr>
          <p:cNvSpPr/>
          <p:nvPr/>
        </p:nvSpPr>
        <p:spPr>
          <a:xfrm>
            <a:off x="6629652" y="2125066"/>
            <a:ext cx="2004113" cy="834065"/>
          </a:xfrm>
          <a:prstGeom prst="rect">
            <a:avLst/>
          </a:prstGeom>
          <a:solidFill>
            <a:srgbClr val="FFFFFF">
              <a:alpha val="63369"/>
            </a:srgbClr>
          </a:solidFill>
          <a:ln w="9525" cap="flat" cmpd="sng" algn="ctr">
            <a:solidFill>
              <a:srgbClr val="FFFFFF">
                <a:lumMod val="75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9" name="正方形/長方形 8">
            <a:extLst>
              <a:ext uri="{FF2B5EF4-FFF2-40B4-BE49-F238E27FC236}">
                <a16:creationId xmlns:a16="http://schemas.microsoft.com/office/drawing/2014/main" id="{36EEB3E5-1D28-F742-7768-D0138345ABB0}"/>
              </a:ext>
            </a:extLst>
          </p:cNvPr>
          <p:cNvSpPr/>
          <p:nvPr/>
        </p:nvSpPr>
        <p:spPr>
          <a:xfrm>
            <a:off x="8653883" y="2152652"/>
            <a:ext cx="956994" cy="815188"/>
          </a:xfrm>
          <a:prstGeom prst="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nvGrpSpPr>
          <p:cNvPr id="30" name="グループ化 29">
            <a:extLst>
              <a:ext uri="{FF2B5EF4-FFF2-40B4-BE49-F238E27FC236}">
                <a16:creationId xmlns:a16="http://schemas.microsoft.com/office/drawing/2014/main" id="{66BB79FB-5A18-D8E6-4B5B-A2FB22C60E7B}"/>
              </a:ext>
            </a:extLst>
          </p:cNvPr>
          <p:cNvGrpSpPr/>
          <p:nvPr/>
        </p:nvGrpSpPr>
        <p:grpSpPr>
          <a:xfrm>
            <a:off x="9299999" y="3048722"/>
            <a:ext cx="1546573" cy="2423852"/>
            <a:chOff x="10939288" y="3182455"/>
            <a:chExt cx="1546573" cy="2423852"/>
          </a:xfrm>
        </p:grpSpPr>
        <p:pic>
          <p:nvPicPr>
            <p:cNvPr id="43" name="図 42">
              <a:extLst>
                <a:ext uri="{FF2B5EF4-FFF2-40B4-BE49-F238E27FC236}">
                  <a16:creationId xmlns:a16="http://schemas.microsoft.com/office/drawing/2014/main" id="{EFF462A6-5084-8EE4-2F6D-9FFB339DE34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12723" b="-838"/>
            <a:stretch/>
          </p:blipFill>
          <p:spPr>
            <a:xfrm>
              <a:off x="10939288" y="3182455"/>
              <a:ext cx="1546573" cy="2423852"/>
            </a:xfrm>
            <a:prstGeom prst="rect">
              <a:avLst/>
            </a:prstGeom>
            <a:ln>
              <a:solidFill>
                <a:srgbClr val="FFFFFF">
                  <a:lumMod val="75000"/>
                </a:srgbClr>
              </a:solidFill>
            </a:ln>
          </p:spPr>
        </p:pic>
        <p:sp>
          <p:nvSpPr>
            <p:cNvPr id="44" name="正方形/長方形 43">
              <a:extLst>
                <a:ext uri="{FF2B5EF4-FFF2-40B4-BE49-F238E27FC236}">
                  <a16:creationId xmlns:a16="http://schemas.microsoft.com/office/drawing/2014/main" id="{6DAF111C-134A-B25A-5AD5-7E292235995A}"/>
                </a:ext>
              </a:extLst>
            </p:cNvPr>
            <p:cNvSpPr/>
            <p:nvPr/>
          </p:nvSpPr>
          <p:spPr>
            <a:xfrm>
              <a:off x="11016476" y="3186281"/>
              <a:ext cx="1393239" cy="815188"/>
            </a:xfrm>
            <a:prstGeom prst="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sp>
        <p:nvSpPr>
          <p:cNvPr id="45" name="テキスト プレースホルダー 3">
            <a:extLst>
              <a:ext uri="{FF2B5EF4-FFF2-40B4-BE49-F238E27FC236}">
                <a16:creationId xmlns:a16="http://schemas.microsoft.com/office/drawing/2014/main" id="{CC8780DF-3078-44BB-675B-96785458DE21}"/>
              </a:ext>
            </a:extLst>
          </p:cNvPr>
          <p:cNvSpPr txBox="1">
            <a:spLocks/>
          </p:cNvSpPr>
          <p:nvPr/>
        </p:nvSpPr>
        <p:spPr>
          <a:xfrm>
            <a:off x="623644" y="2125066"/>
            <a:ext cx="4905169" cy="3200876"/>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1" i="0" u="none" strike="noStrike" kern="1200" cap="none" spc="0" normalizeH="0" baseline="0" noProof="0" dirty="0">
                <a:ln>
                  <a:noFill/>
                </a:ln>
                <a:solidFill>
                  <a:srgbClr val="002AFF"/>
                </a:solidFill>
                <a:effectLst/>
                <a:uLnTx/>
                <a:uFillTx/>
                <a:latin typeface="+mn-ea"/>
                <a:ea typeface="+mn-ea"/>
                <a:cs typeface="+mn-cs"/>
              </a:rPr>
              <a:t>約</a:t>
            </a:r>
            <a:r>
              <a:rPr lang="en-US" altLang="ja-JP" sz="1600" dirty="0">
                <a:solidFill>
                  <a:srgbClr val="002AFF"/>
                </a:solidFill>
                <a:latin typeface="+mn-ea"/>
                <a:ea typeface="+mn-ea"/>
              </a:rPr>
              <a:t>85</a:t>
            </a:r>
            <a:r>
              <a:rPr kumimoji="1" lang="en-US" altLang="ja-JP" sz="1600" b="1" i="0" u="none" strike="noStrike" kern="1200" cap="none" spc="0" normalizeH="0" baseline="0" noProof="0" dirty="0">
                <a:ln>
                  <a:noFill/>
                </a:ln>
                <a:solidFill>
                  <a:srgbClr val="002AFF"/>
                </a:solidFill>
                <a:effectLst/>
                <a:uLnTx/>
                <a:uFillTx/>
                <a:latin typeface="+mn-ea"/>
                <a:ea typeface="+mn-ea"/>
                <a:cs typeface="+mn-cs"/>
              </a:rPr>
              <a:t>00</a:t>
            </a:r>
            <a:r>
              <a:rPr kumimoji="1" lang="ja-JP" altLang="en-US" sz="1600" b="1" i="0" u="none" strike="noStrike" kern="1200" cap="none" spc="0" normalizeH="0" baseline="0" noProof="0" dirty="0">
                <a:ln>
                  <a:noFill/>
                </a:ln>
                <a:solidFill>
                  <a:srgbClr val="002AFF"/>
                </a:solidFill>
                <a:effectLst/>
                <a:uLnTx/>
                <a:uFillTx/>
                <a:latin typeface="+mn-ea"/>
                <a:ea typeface="+mn-ea"/>
                <a:cs typeface="+mn-cs"/>
              </a:rPr>
              <a:t>本</a:t>
            </a:r>
            <a:r>
              <a:rPr kumimoji="1" lang="en-US" altLang="ja-JP" sz="900" b="0" i="0" u="none" strike="noStrike" kern="1200" cap="none" spc="0" normalizeH="0" baseline="0" noProof="0" dirty="0">
                <a:ln>
                  <a:noFill/>
                </a:ln>
                <a:solidFill>
                  <a:srgbClr val="002AFF"/>
                </a:solidFill>
                <a:effectLst/>
                <a:uLnTx/>
                <a:uFillTx/>
                <a:latin typeface="+mn-ea"/>
                <a:ea typeface="+mn-ea"/>
                <a:cs typeface="+mn-cs"/>
              </a:rPr>
              <a:t>※1</a:t>
            </a:r>
            <a:r>
              <a:rPr kumimoji="1" lang="ja-JP" altLang="en-US" sz="1600" b="1" i="0" u="none" strike="noStrike" kern="1200" cap="none" spc="0" normalizeH="0" baseline="0" noProof="0" dirty="0">
                <a:ln>
                  <a:noFill/>
                </a:ln>
                <a:solidFill>
                  <a:srgbClr val="002AFF"/>
                </a:solidFill>
                <a:effectLst/>
                <a:uLnTx/>
                <a:uFillTx/>
                <a:latin typeface="+mn-ea"/>
                <a:ea typeface="+mn-ea"/>
                <a:cs typeface="+mn-cs"/>
              </a:rPr>
              <a:t>もの記事</a:t>
            </a:r>
            <a:r>
              <a:rPr kumimoji="1" lang="ja-JP" altLang="en-US" sz="1600" b="1" i="0" u="none" strike="noStrike" kern="1200" cap="none" spc="0" normalizeH="0" baseline="0" noProof="0" dirty="0">
                <a:ln>
                  <a:noFill/>
                </a:ln>
                <a:solidFill>
                  <a:srgbClr val="0D0D0D"/>
                </a:solidFill>
                <a:effectLst/>
                <a:uLnTx/>
                <a:uFillTx/>
                <a:latin typeface="+mn-ea"/>
                <a:ea typeface="+mn-ea"/>
                <a:cs typeface="+mn-cs"/>
              </a:rPr>
              <a:t>を日々配信し、</a:t>
            </a:r>
            <a:endParaRPr kumimoji="1" lang="en-US" altLang="ja-JP" sz="16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1" i="0" u="none" strike="noStrike" kern="1200" cap="none" spc="0" normalizeH="0" baseline="0" noProof="0" dirty="0">
                <a:ln>
                  <a:noFill/>
                </a:ln>
                <a:solidFill>
                  <a:srgbClr val="002AFF"/>
                </a:solidFill>
                <a:effectLst/>
                <a:uLnTx/>
                <a:uFillTx/>
                <a:latin typeface="+mn-ea"/>
                <a:ea typeface="+mn-ea"/>
                <a:cs typeface="+mn-cs"/>
              </a:rPr>
              <a:t>月間約</a:t>
            </a:r>
            <a:r>
              <a:rPr kumimoji="1" lang="en-US" altLang="ja-JP" sz="1600" b="1" i="0" u="none" strike="noStrike" kern="1200" cap="none" spc="0" normalizeH="0" baseline="0" noProof="0" dirty="0">
                <a:ln>
                  <a:noFill/>
                </a:ln>
                <a:solidFill>
                  <a:srgbClr val="002AFF"/>
                </a:solidFill>
                <a:effectLst/>
                <a:uLnTx/>
                <a:uFillTx/>
                <a:latin typeface="+mn-ea"/>
                <a:ea typeface="+mn-ea"/>
                <a:cs typeface="+mn-cs"/>
              </a:rPr>
              <a:t>175</a:t>
            </a:r>
            <a:r>
              <a:rPr kumimoji="1" lang="ja-JP" altLang="en-US" sz="1600" b="1" i="0" u="none" strike="noStrike" kern="1200" cap="none" spc="0" normalizeH="0" baseline="0" noProof="0" dirty="0">
                <a:ln>
                  <a:noFill/>
                </a:ln>
                <a:solidFill>
                  <a:srgbClr val="002AFF"/>
                </a:solidFill>
                <a:effectLst/>
                <a:uLnTx/>
                <a:uFillTx/>
                <a:latin typeface="+mn-ea"/>
                <a:ea typeface="+mn-ea"/>
                <a:cs typeface="+mn-cs"/>
              </a:rPr>
              <a:t>億</a:t>
            </a:r>
            <a:r>
              <a:rPr kumimoji="1" lang="en-US" altLang="ja-JP" sz="1600" b="1" i="0" u="none" strike="noStrike" kern="1200" cap="none" spc="0" normalizeH="0" baseline="0" noProof="0" dirty="0">
                <a:ln>
                  <a:noFill/>
                </a:ln>
                <a:solidFill>
                  <a:srgbClr val="002AFF"/>
                </a:solidFill>
                <a:effectLst/>
                <a:uLnTx/>
                <a:uFillTx/>
                <a:latin typeface="+mn-ea"/>
                <a:ea typeface="+mn-ea"/>
                <a:cs typeface="+mn-cs"/>
              </a:rPr>
              <a:t>PV</a:t>
            </a:r>
            <a:r>
              <a:rPr kumimoji="1" lang="en-US" altLang="ja-JP" sz="900" b="0" i="0" u="none" strike="noStrike" kern="1200" cap="none" spc="0" normalizeH="0" baseline="0" noProof="0" dirty="0">
                <a:ln>
                  <a:noFill/>
                </a:ln>
                <a:solidFill>
                  <a:srgbClr val="002AFF"/>
                </a:solidFill>
                <a:effectLst/>
                <a:uLnTx/>
                <a:uFillTx/>
                <a:latin typeface="+mn-ea"/>
                <a:ea typeface="+mn-ea"/>
                <a:cs typeface="+mn-cs"/>
              </a:rPr>
              <a:t>※2</a:t>
            </a:r>
            <a:r>
              <a:rPr kumimoji="1" lang="ja-JP" altLang="en-US" sz="1600" b="1" i="0" u="none" strike="noStrike" kern="1200" cap="none" spc="0" normalizeH="0" baseline="0" noProof="0" dirty="0">
                <a:ln>
                  <a:noFill/>
                </a:ln>
                <a:solidFill>
                  <a:srgbClr val="0D0D0D"/>
                </a:solidFill>
                <a:effectLst/>
                <a:uLnTx/>
                <a:uFillTx/>
                <a:latin typeface="+mn-ea"/>
                <a:ea typeface="+mn-ea"/>
                <a:cs typeface="+mn-cs"/>
              </a:rPr>
              <a:t>におよぶ媒体規模を誇ります。</a:t>
            </a:r>
            <a:endParaRPr kumimoji="1" lang="en-US" altLang="ja-JP" sz="16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endParaRPr kumimoji="1" lang="en-US" altLang="ja-JP" sz="1600" b="1" i="0" u="none" strike="noStrike" kern="1200" cap="none" spc="0" normalizeH="0" baseline="0" noProof="0" dirty="0">
              <a:ln>
                <a:noFill/>
              </a:ln>
              <a:solidFill>
                <a:srgbClr val="545454"/>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1" i="0" u="none" strike="noStrike" kern="1200" cap="none" spc="0" normalizeH="0" baseline="0" noProof="0" dirty="0">
                <a:ln>
                  <a:noFill/>
                </a:ln>
                <a:solidFill>
                  <a:srgbClr val="002AFF"/>
                </a:solidFill>
                <a:effectLst/>
                <a:uLnTx/>
                <a:uFillTx/>
                <a:latin typeface="+mn-ea"/>
                <a:ea typeface="+mn-ea"/>
                <a:cs typeface="+mn-cs"/>
              </a:rPr>
              <a:t>信頼性と公共性の高い</a:t>
            </a:r>
            <a:r>
              <a:rPr kumimoji="1" lang="ja-JP" altLang="en-US" sz="1600" b="1" i="0" u="none" strike="noStrike" kern="1200" cap="none" spc="0" normalizeH="0" baseline="0" noProof="0" dirty="0">
                <a:ln>
                  <a:noFill/>
                </a:ln>
                <a:solidFill>
                  <a:srgbClr val="0D0D0D"/>
                </a:solidFill>
                <a:effectLst/>
                <a:uLnTx/>
                <a:uFillTx/>
                <a:latin typeface="+mn-ea"/>
                <a:ea typeface="+mn-ea"/>
                <a:cs typeface="+mn-cs"/>
              </a:rPr>
              <a:t>情報流通の場として、</a:t>
            </a:r>
            <a:endParaRPr kumimoji="1" lang="en-US" altLang="ja-JP" sz="16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1" i="0" u="none" strike="noStrike" kern="1200" cap="none" spc="0" normalizeH="0" baseline="0" noProof="0" dirty="0">
                <a:ln>
                  <a:noFill/>
                </a:ln>
                <a:solidFill>
                  <a:srgbClr val="002AFF"/>
                </a:solidFill>
                <a:effectLst/>
                <a:uLnTx/>
                <a:uFillTx/>
                <a:latin typeface="+mn-ea"/>
                <a:ea typeface="+mn-ea"/>
                <a:cs typeface="+mn-cs"/>
              </a:rPr>
              <a:t>多様な情報や意見が健全に流通</a:t>
            </a:r>
            <a:r>
              <a:rPr kumimoji="1" lang="ja-JP" altLang="en-US" sz="1600" b="1" i="0" u="none" strike="noStrike" kern="1200" cap="none" spc="0" normalizeH="0" baseline="0" noProof="0" dirty="0">
                <a:ln>
                  <a:noFill/>
                </a:ln>
                <a:solidFill>
                  <a:srgbClr val="0D0D0D"/>
                </a:solidFill>
                <a:effectLst/>
                <a:uLnTx/>
                <a:uFillTx/>
                <a:latin typeface="+mn-ea"/>
                <a:ea typeface="+mn-ea"/>
                <a:cs typeface="+mn-cs"/>
              </a:rPr>
              <a:t>することを大切にし、</a:t>
            </a:r>
            <a:endParaRPr kumimoji="1" lang="en-US" altLang="ja-JP" sz="16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1" i="0" u="none" strike="noStrike" kern="1200" cap="none" spc="0" normalizeH="0" baseline="0" noProof="0" dirty="0">
                <a:ln>
                  <a:noFill/>
                </a:ln>
                <a:solidFill>
                  <a:srgbClr val="0D0D0D"/>
                </a:solidFill>
                <a:effectLst/>
                <a:uLnTx/>
                <a:uFillTx/>
                <a:latin typeface="+mn-ea"/>
                <a:ea typeface="+mn-ea"/>
                <a:cs typeface="+mn-cs"/>
              </a:rPr>
              <a:t>ユーザーに安心してご利用いただけるよう</a:t>
            </a:r>
            <a:endParaRPr kumimoji="1" lang="en-US" altLang="ja-JP" sz="16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1" i="0" u="none" strike="noStrike" kern="1200" cap="none" spc="0" normalizeH="0" baseline="0" noProof="0" dirty="0">
                <a:ln>
                  <a:noFill/>
                </a:ln>
                <a:solidFill>
                  <a:srgbClr val="0D0D0D"/>
                </a:solidFill>
                <a:effectLst/>
                <a:uLnTx/>
                <a:uFillTx/>
                <a:latin typeface="+mn-ea"/>
                <a:ea typeface="+mn-ea"/>
                <a:cs typeface="+mn-cs"/>
              </a:rPr>
              <a:t>メディア運営にあたっています。</a:t>
            </a:r>
            <a:endParaRPr kumimoji="1" lang="en-US" altLang="ja-JP" sz="16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endParaRPr kumimoji="1" lang="en-US" altLang="ja-JP" sz="1600" b="1" i="0" u="none" strike="noStrike" kern="1200" cap="none" spc="0" normalizeH="0" baseline="0" noProof="0" dirty="0">
              <a:ln>
                <a:noFill/>
              </a:ln>
              <a:solidFill>
                <a:srgbClr val="545454"/>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1" i="0" u="none" strike="noStrike" kern="1200" cap="none" spc="0" normalizeH="0" baseline="0" noProof="0" dirty="0">
                <a:ln>
                  <a:noFill/>
                </a:ln>
                <a:solidFill>
                  <a:srgbClr val="0D0D0D"/>
                </a:solidFill>
                <a:effectLst/>
                <a:uLnTx/>
                <a:uFillTx/>
                <a:latin typeface="+mn-ea"/>
                <a:ea typeface="+mn-ea"/>
                <a:cs typeface="+mn-cs"/>
              </a:rPr>
              <a:t>ユーザーに対して強固な信頼基盤を築き、</a:t>
            </a:r>
            <a:endParaRPr kumimoji="1" lang="en-US" altLang="ja-JP" sz="16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1" i="0" u="none" strike="noStrike" kern="1200" cap="none" spc="0" normalizeH="0" baseline="0" noProof="0" dirty="0">
                <a:ln>
                  <a:noFill/>
                </a:ln>
                <a:solidFill>
                  <a:srgbClr val="0D0D0D"/>
                </a:solidFill>
                <a:effectLst/>
                <a:uLnTx/>
                <a:uFillTx/>
                <a:latin typeface="+mn-ea"/>
                <a:ea typeface="+mn-ea"/>
                <a:cs typeface="+mn-cs"/>
              </a:rPr>
              <a:t>「ニュースメディアといえば</a:t>
            </a:r>
            <a:r>
              <a:rPr kumimoji="1" lang="en-US" altLang="ja-JP" sz="1600" b="1" i="0" u="none" strike="noStrike" kern="1200" cap="none" spc="0" normalizeH="0" baseline="0" noProof="0" dirty="0">
                <a:ln>
                  <a:noFill/>
                </a:ln>
                <a:solidFill>
                  <a:srgbClr val="0D0D0D"/>
                </a:solidFill>
                <a:effectLst/>
                <a:uLnTx/>
                <a:uFillTx/>
                <a:latin typeface="+mn-ea"/>
                <a:ea typeface="+mn-ea"/>
                <a:cs typeface="+mn-cs"/>
              </a:rPr>
              <a:t>Yahoo!</a:t>
            </a:r>
            <a:r>
              <a:rPr kumimoji="1" lang="ja-JP" altLang="en-US" sz="1600" b="1" i="0" u="none" strike="noStrike" kern="1200" cap="none" spc="0" normalizeH="0" baseline="0" noProof="0" dirty="0">
                <a:ln>
                  <a:noFill/>
                </a:ln>
                <a:solidFill>
                  <a:srgbClr val="0D0D0D"/>
                </a:solidFill>
                <a:effectLst/>
                <a:uLnTx/>
                <a:uFillTx/>
                <a:latin typeface="+mn-ea"/>
                <a:ea typeface="+mn-ea"/>
                <a:cs typeface="+mn-cs"/>
              </a:rPr>
              <a:t>ニュース」と</a:t>
            </a:r>
            <a:endParaRPr kumimoji="1" lang="en-US" altLang="ja-JP" sz="16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1" i="0" u="none" strike="noStrike" kern="1200" cap="none" spc="0" normalizeH="0" baseline="0" noProof="0" dirty="0">
                <a:ln>
                  <a:noFill/>
                </a:ln>
                <a:solidFill>
                  <a:srgbClr val="0D0D0D"/>
                </a:solidFill>
                <a:effectLst/>
                <a:uLnTx/>
                <a:uFillTx/>
                <a:latin typeface="+mn-ea"/>
                <a:ea typeface="+mn-ea"/>
                <a:cs typeface="+mn-cs"/>
              </a:rPr>
              <a:t>広く認知・支持されています。</a:t>
            </a:r>
            <a:endParaRPr kumimoji="1" lang="en-US" altLang="ja-JP" sz="1600" b="1" i="0" u="none" strike="noStrike" kern="1200" cap="none" spc="0" normalizeH="0" baseline="0" noProof="0" dirty="0">
              <a:ln>
                <a:noFill/>
              </a:ln>
              <a:solidFill>
                <a:srgbClr val="0D0D0D"/>
              </a:solidFill>
              <a:effectLst/>
              <a:uLnTx/>
              <a:uFillTx/>
              <a:latin typeface="+mn-ea"/>
              <a:ea typeface="+mn-ea"/>
              <a:cs typeface="+mn-cs"/>
            </a:endParaRPr>
          </a:p>
        </p:txBody>
      </p:sp>
      <p:sp>
        <p:nvSpPr>
          <p:cNvPr id="46" name="テキスト ボックス 45">
            <a:extLst>
              <a:ext uri="{FF2B5EF4-FFF2-40B4-BE49-F238E27FC236}">
                <a16:creationId xmlns:a16="http://schemas.microsoft.com/office/drawing/2014/main" id="{C98974ED-0682-9FC5-013A-9B9D60110DAB}"/>
              </a:ext>
            </a:extLst>
          </p:cNvPr>
          <p:cNvSpPr txBox="1"/>
          <p:nvPr/>
        </p:nvSpPr>
        <p:spPr>
          <a:xfrm>
            <a:off x="542172" y="5878439"/>
            <a:ext cx="7034285" cy="217561"/>
          </a:xfrm>
          <a:prstGeom prst="rect">
            <a:avLst/>
          </a:prstGeom>
          <a:noFill/>
        </p:spPr>
        <p:txBody>
          <a:bodyPr wrap="square">
            <a:spAutoFit/>
          </a:bodyPr>
          <a:lstStyle/>
          <a:p>
            <a:pPr eaLnBrk="1" fontAlgn="auto" hangingPunct="1">
              <a:spcBef>
                <a:spcPts val="0"/>
              </a:spcBef>
              <a:spcAft>
                <a:spcPts val="0"/>
              </a:spcAft>
            </a:pPr>
            <a:r>
              <a:rPr lang="en-US" altLang="ja-JP" sz="800" dirty="0">
                <a:solidFill>
                  <a:srgbClr val="0D0D0D"/>
                </a:solidFill>
                <a:latin typeface="+mn-ea"/>
                <a:ea typeface="+mn-ea"/>
              </a:rPr>
              <a:t>※1 </a:t>
            </a:r>
            <a:r>
              <a:rPr lang="en-US" altLang="ja-JP" sz="800" dirty="0">
                <a:solidFill>
                  <a:srgbClr val="0D0D0D"/>
                </a:solidFill>
                <a:latin typeface="+mn-ea"/>
              </a:rPr>
              <a:t>2024</a:t>
            </a:r>
            <a:r>
              <a:rPr lang="ja-JP" altLang="en-US" sz="800" dirty="0">
                <a:solidFill>
                  <a:srgbClr val="0D0D0D"/>
                </a:solidFill>
                <a:latin typeface="+mn-ea"/>
              </a:rPr>
              <a:t>年</a:t>
            </a:r>
            <a:r>
              <a:rPr lang="en-US" altLang="ja-JP" sz="800" dirty="0">
                <a:solidFill>
                  <a:srgbClr val="0D0D0D"/>
                </a:solidFill>
                <a:latin typeface="+mn-ea"/>
              </a:rPr>
              <a:t>4</a:t>
            </a:r>
            <a:r>
              <a:rPr lang="ja-JP" altLang="en-US" sz="800" dirty="0">
                <a:solidFill>
                  <a:srgbClr val="0D0D0D"/>
                </a:solidFill>
                <a:latin typeface="+mn-ea"/>
              </a:rPr>
              <a:t>月</a:t>
            </a:r>
            <a:r>
              <a:rPr lang="en-US" altLang="ja-JP" sz="800" dirty="0">
                <a:solidFill>
                  <a:srgbClr val="0D0D0D"/>
                </a:solidFill>
                <a:latin typeface="+mn-ea"/>
              </a:rPr>
              <a:t>〜2025</a:t>
            </a:r>
            <a:r>
              <a:rPr lang="ja-JP" altLang="en-US" sz="800" dirty="0">
                <a:solidFill>
                  <a:srgbClr val="0D0D0D"/>
                </a:solidFill>
                <a:latin typeface="+mn-ea"/>
              </a:rPr>
              <a:t>年</a:t>
            </a:r>
            <a:r>
              <a:rPr lang="en-US" altLang="ja-JP" sz="800" dirty="0">
                <a:solidFill>
                  <a:srgbClr val="0D0D0D"/>
                </a:solidFill>
                <a:latin typeface="+mn-ea"/>
              </a:rPr>
              <a:t>3</a:t>
            </a:r>
            <a:r>
              <a:rPr lang="ja-JP" altLang="en-US" sz="800" dirty="0">
                <a:solidFill>
                  <a:srgbClr val="0D0D0D"/>
                </a:solidFill>
                <a:latin typeface="+mn-ea"/>
              </a:rPr>
              <a:t>月の各月日次平均　</a:t>
            </a:r>
            <a:r>
              <a:rPr lang="ja-JP" altLang="en-US" sz="800" dirty="0">
                <a:solidFill>
                  <a:srgbClr val="0D0D0D"/>
                </a:solidFill>
                <a:latin typeface="+mn-ea"/>
                <a:ea typeface="+mn-ea"/>
              </a:rPr>
              <a:t>　</a:t>
            </a:r>
            <a:r>
              <a:rPr lang="en-US" altLang="ja-JP" sz="800" dirty="0">
                <a:solidFill>
                  <a:srgbClr val="0D0D0D"/>
                </a:solidFill>
                <a:latin typeface="+mn-ea"/>
                <a:ea typeface="+mn-ea"/>
              </a:rPr>
              <a:t>※2 2024</a:t>
            </a:r>
            <a:r>
              <a:rPr lang="ja-JP" altLang="en-US" sz="800" dirty="0">
                <a:solidFill>
                  <a:srgbClr val="0D0D0D"/>
                </a:solidFill>
                <a:latin typeface="+mn-ea"/>
                <a:ea typeface="+mn-ea"/>
              </a:rPr>
              <a:t>年</a:t>
            </a:r>
            <a:r>
              <a:rPr lang="en-US" altLang="ja-JP" sz="800" dirty="0">
                <a:solidFill>
                  <a:srgbClr val="0D0D0D"/>
                </a:solidFill>
                <a:latin typeface="+mn-ea"/>
                <a:ea typeface="+mn-ea"/>
              </a:rPr>
              <a:t>4</a:t>
            </a:r>
            <a:r>
              <a:rPr lang="ja-JP" altLang="en-US" sz="800" dirty="0">
                <a:solidFill>
                  <a:srgbClr val="0D0D0D"/>
                </a:solidFill>
                <a:latin typeface="+mn-ea"/>
                <a:ea typeface="+mn-ea"/>
              </a:rPr>
              <a:t>月</a:t>
            </a:r>
            <a:r>
              <a:rPr lang="en-US" altLang="ja-JP" sz="800" dirty="0">
                <a:solidFill>
                  <a:srgbClr val="0D0D0D"/>
                </a:solidFill>
                <a:latin typeface="+mn-ea"/>
                <a:ea typeface="+mn-ea"/>
              </a:rPr>
              <a:t>〜2025</a:t>
            </a:r>
            <a:r>
              <a:rPr lang="ja-JP" altLang="en-US" sz="800" dirty="0">
                <a:solidFill>
                  <a:srgbClr val="0D0D0D"/>
                </a:solidFill>
                <a:latin typeface="+mn-ea"/>
                <a:ea typeface="+mn-ea"/>
              </a:rPr>
              <a:t>年</a:t>
            </a:r>
            <a:r>
              <a:rPr lang="en-US" altLang="ja-JP" sz="800" dirty="0">
                <a:solidFill>
                  <a:srgbClr val="0D0D0D"/>
                </a:solidFill>
                <a:latin typeface="+mn-ea"/>
                <a:ea typeface="+mn-ea"/>
              </a:rPr>
              <a:t>3</a:t>
            </a:r>
            <a:r>
              <a:rPr lang="ja-JP" altLang="en-US" sz="800" dirty="0">
                <a:solidFill>
                  <a:srgbClr val="0D0D0D"/>
                </a:solidFill>
                <a:latin typeface="+mn-ea"/>
                <a:ea typeface="+mn-ea"/>
              </a:rPr>
              <a:t>月の平均値　（いずれも</a:t>
            </a:r>
            <a:r>
              <a:rPr lang="en-US" altLang="ja-JP" sz="800" dirty="0">
                <a:solidFill>
                  <a:srgbClr val="0D0D0D"/>
                </a:solidFill>
                <a:latin typeface="+mn-ea"/>
                <a:ea typeface="+mn-ea"/>
              </a:rPr>
              <a:t>Yahoo! JAPAN</a:t>
            </a:r>
            <a:r>
              <a:rPr lang="ja-JP" altLang="en-US" sz="800" dirty="0">
                <a:solidFill>
                  <a:srgbClr val="0D0D0D"/>
                </a:solidFill>
                <a:latin typeface="+mn-ea"/>
                <a:ea typeface="+mn-ea"/>
              </a:rPr>
              <a:t>自社調査）</a:t>
            </a:r>
          </a:p>
        </p:txBody>
      </p:sp>
    </p:spTree>
    <p:extLst>
      <p:ext uri="{BB962C8B-B14F-4D97-AF65-F5344CB8AC3E}">
        <p14:creationId xmlns:p14="http://schemas.microsoft.com/office/powerpoint/2010/main" val="31920052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904390-E829-3BC0-B999-57443C9E148B}"/>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6D5CEA29-E033-7A0A-C89D-A0286B65D9BE}"/>
              </a:ext>
            </a:extLst>
          </p:cNvPr>
          <p:cNvSpPr>
            <a:spLocks noGrp="1"/>
          </p:cNvSpPr>
          <p:nvPr>
            <p:ph type="body" sz="quarter" idx="12"/>
          </p:nvPr>
        </p:nvSpPr>
        <p:spPr>
          <a:xfrm>
            <a:off x="623644" y="75225"/>
            <a:ext cx="866756" cy="410840"/>
          </a:xfrm>
        </p:spPr>
        <p:txBody>
          <a:bodyPr/>
          <a:lstStyle/>
          <a:p>
            <a:pPr marL="0" indent="0">
              <a:buNone/>
            </a:pPr>
            <a:r>
              <a:rPr lang="en-US" altLang="ja-JP" dirty="0">
                <a:latin typeface="+mj-ea"/>
                <a:ea typeface="+mj-ea"/>
              </a:rPr>
              <a:t>Yahoo!</a:t>
            </a:r>
            <a:r>
              <a:rPr lang="en-US" altLang="ja-JP" dirty="0"/>
              <a:t>!</a:t>
            </a:r>
            <a:r>
              <a:rPr lang="ja-JP" altLang="en-US" dirty="0"/>
              <a:t>ニュース</a:t>
            </a:r>
            <a:br>
              <a:rPr lang="en-US" altLang="ja-JP" dirty="0"/>
            </a:br>
            <a:r>
              <a:rPr lang="ja-JP" altLang="en-US" dirty="0"/>
              <a:t>の特長</a:t>
            </a:r>
            <a:endParaRPr lang="en-US" altLang="ja-JP" dirty="0"/>
          </a:p>
        </p:txBody>
      </p:sp>
      <p:pic>
        <p:nvPicPr>
          <p:cNvPr id="6" name="図プレースホルダー 8" descr="アイコン&#10;&#10;自動的に生成された説明">
            <a:extLst>
              <a:ext uri="{FF2B5EF4-FFF2-40B4-BE49-F238E27FC236}">
                <a16:creationId xmlns:a16="http://schemas.microsoft.com/office/drawing/2014/main" id="{AD2C6AB8-0F7A-C881-E170-0DAE811609D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40" name="正方形/長方形 39">
            <a:extLst>
              <a:ext uri="{FF2B5EF4-FFF2-40B4-BE49-F238E27FC236}">
                <a16:creationId xmlns:a16="http://schemas.microsoft.com/office/drawing/2014/main" id="{2E39ACFA-A517-FCAA-2FDF-9D1535DAE7D4}"/>
              </a:ext>
            </a:extLst>
          </p:cNvPr>
          <p:cNvSpPr/>
          <p:nvPr/>
        </p:nvSpPr>
        <p:spPr>
          <a:xfrm>
            <a:off x="4377317" y="1392014"/>
            <a:ext cx="3450524" cy="987122"/>
          </a:xfrm>
          <a:prstGeom prst="rect">
            <a:avLst/>
          </a:prstGeom>
          <a:solidFill>
            <a:srgbClr val="00003E"/>
          </a:solidFill>
          <a:ln w="57150"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41" name="正方形/長方形 40">
            <a:extLst>
              <a:ext uri="{FF2B5EF4-FFF2-40B4-BE49-F238E27FC236}">
                <a16:creationId xmlns:a16="http://schemas.microsoft.com/office/drawing/2014/main" id="{C838B5FA-774E-BC72-9082-984CDABD0147}"/>
              </a:ext>
            </a:extLst>
          </p:cNvPr>
          <p:cNvSpPr/>
          <p:nvPr/>
        </p:nvSpPr>
        <p:spPr>
          <a:xfrm>
            <a:off x="8086136" y="1392014"/>
            <a:ext cx="3450524" cy="987122"/>
          </a:xfrm>
          <a:prstGeom prst="rect">
            <a:avLst/>
          </a:prstGeom>
          <a:solidFill>
            <a:srgbClr val="00003E"/>
          </a:solidFill>
          <a:ln w="57150"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42" name="正方形/長方形 41">
            <a:extLst>
              <a:ext uri="{FF2B5EF4-FFF2-40B4-BE49-F238E27FC236}">
                <a16:creationId xmlns:a16="http://schemas.microsoft.com/office/drawing/2014/main" id="{661AD2FF-2ED8-AD99-B478-74A043E512FD}"/>
              </a:ext>
            </a:extLst>
          </p:cNvPr>
          <p:cNvSpPr/>
          <p:nvPr/>
        </p:nvSpPr>
        <p:spPr>
          <a:xfrm>
            <a:off x="8086136" y="2561047"/>
            <a:ext cx="3450524" cy="3372763"/>
          </a:xfrm>
          <a:prstGeom prst="rect">
            <a:avLst/>
          </a:prstGeom>
          <a:noFill/>
          <a:ln w="57150"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1" name="正方形/長方形 10">
            <a:extLst>
              <a:ext uri="{FF2B5EF4-FFF2-40B4-BE49-F238E27FC236}">
                <a16:creationId xmlns:a16="http://schemas.microsoft.com/office/drawing/2014/main" id="{D2A05A39-154C-0ABA-4EE8-69B644644CD7}"/>
              </a:ext>
            </a:extLst>
          </p:cNvPr>
          <p:cNvSpPr/>
          <p:nvPr/>
        </p:nvSpPr>
        <p:spPr>
          <a:xfrm>
            <a:off x="643296" y="1392014"/>
            <a:ext cx="3450524" cy="987122"/>
          </a:xfrm>
          <a:prstGeom prst="rect">
            <a:avLst/>
          </a:prstGeom>
          <a:solidFill>
            <a:srgbClr val="00003E"/>
          </a:solidFill>
          <a:ln w="57150"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2" name="テキスト プレースホルダー 3">
            <a:extLst>
              <a:ext uri="{FF2B5EF4-FFF2-40B4-BE49-F238E27FC236}">
                <a16:creationId xmlns:a16="http://schemas.microsoft.com/office/drawing/2014/main" id="{0FDC70F4-298B-D77F-EF70-79A62EE7F826}"/>
              </a:ext>
            </a:extLst>
          </p:cNvPr>
          <p:cNvSpPr txBox="1">
            <a:spLocks/>
          </p:cNvSpPr>
          <p:nvPr/>
        </p:nvSpPr>
        <p:spPr>
          <a:xfrm>
            <a:off x="1501154" y="1597350"/>
            <a:ext cx="2747015" cy="609398"/>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lvl="0" fontAlgn="auto">
              <a:spcAft>
                <a:spcPts val="0"/>
              </a:spcAft>
              <a:defRPr/>
            </a:pPr>
            <a:r>
              <a:rPr lang="ja-JP" altLang="en-US" sz="1800" dirty="0">
                <a:solidFill>
                  <a:srgbClr val="FFFFFF"/>
                </a:solidFill>
                <a:latin typeface="+mn-ea"/>
                <a:ea typeface="+mn-ea"/>
              </a:rPr>
              <a:t>広範囲の属性をカバーし</a:t>
            </a:r>
            <a:endParaRPr lang="en-US" altLang="ja-JP" sz="1800" dirty="0">
              <a:solidFill>
                <a:srgbClr val="FFFFFF"/>
              </a:solidFill>
              <a:latin typeface="+mn-ea"/>
              <a:ea typeface="+mn-ea"/>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sz="1800" dirty="0">
                <a:solidFill>
                  <a:srgbClr val="FFFFFF"/>
                </a:solidFill>
                <a:latin typeface="+mn-ea"/>
                <a:ea typeface="+mn-ea"/>
              </a:rPr>
              <a:t>マインドシェア</a:t>
            </a:r>
            <a:r>
              <a:rPr lang="en-US" altLang="ja-JP" sz="1800" dirty="0">
                <a:solidFill>
                  <a:srgbClr val="FFFFFF"/>
                </a:solidFill>
                <a:latin typeface="+mn-ea"/>
                <a:ea typeface="+mn-ea"/>
              </a:rPr>
              <a:t>No.1</a:t>
            </a:r>
            <a:endParaRPr kumimoji="1" lang="en-US" altLang="ja-JP" sz="1800" b="1" i="0" u="none" strike="noStrike" kern="1200" cap="none" spc="0" normalizeH="0" baseline="0" noProof="0" dirty="0">
              <a:ln>
                <a:noFill/>
              </a:ln>
              <a:solidFill>
                <a:srgbClr val="FFFFFF"/>
              </a:solidFill>
              <a:effectLst/>
              <a:uLnTx/>
              <a:uFillTx/>
              <a:latin typeface="+mn-ea"/>
              <a:ea typeface="+mn-ea"/>
              <a:cs typeface="+mn-cs"/>
            </a:endParaRPr>
          </a:p>
        </p:txBody>
      </p:sp>
      <p:sp>
        <p:nvSpPr>
          <p:cNvPr id="14" name="テキスト プレースホルダー 3">
            <a:extLst>
              <a:ext uri="{FF2B5EF4-FFF2-40B4-BE49-F238E27FC236}">
                <a16:creationId xmlns:a16="http://schemas.microsoft.com/office/drawing/2014/main" id="{7E089EFF-03F8-55D5-FCFA-466C8BDA43CB}"/>
              </a:ext>
            </a:extLst>
          </p:cNvPr>
          <p:cNvSpPr txBox="1">
            <a:spLocks/>
          </p:cNvSpPr>
          <p:nvPr/>
        </p:nvSpPr>
        <p:spPr>
          <a:xfrm>
            <a:off x="5248241" y="1616939"/>
            <a:ext cx="2927812" cy="609398"/>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FFFFFF"/>
                </a:solidFill>
                <a:effectLst/>
                <a:uLnTx/>
                <a:uFillTx/>
                <a:latin typeface="+mn-ea"/>
                <a:ea typeface="+mn-ea"/>
                <a:cs typeface="+mn-cs"/>
              </a:rPr>
              <a:t>タイムリーに</a:t>
            </a:r>
            <a:endParaRPr kumimoji="1" lang="en-US" altLang="ja-JP" sz="1800" b="1" i="0" u="none" strike="noStrike" kern="1200" cap="none" spc="0" normalizeH="0" baseline="0" noProof="0" dirty="0">
              <a:ln>
                <a:noFill/>
              </a:ln>
              <a:solidFill>
                <a:srgbClr val="FFFFFF"/>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FFFFFF"/>
                </a:solidFill>
                <a:effectLst/>
                <a:uLnTx/>
                <a:uFillTx/>
                <a:latin typeface="+mn-ea"/>
                <a:ea typeface="+mn-ea"/>
                <a:cs typeface="+mn-cs"/>
              </a:rPr>
              <a:t>深くわかりやすく伝える</a:t>
            </a:r>
          </a:p>
        </p:txBody>
      </p:sp>
      <p:sp>
        <p:nvSpPr>
          <p:cNvPr id="47" name="テキスト プレースホルダー 3">
            <a:extLst>
              <a:ext uri="{FF2B5EF4-FFF2-40B4-BE49-F238E27FC236}">
                <a16:creationId xmlns:a16="http://schemas.microsoft.com/office/drawing/2014/main" id="{56C8A7F1-383C-0493-FB26-2A4A52E0D2CC}"/>
              </a:ext>
            </a:extLst>
          </p:cNvPr>
          <p:cNvSpPr txBox="1">
            <a:spLocks/>
          </p:cNvSpPr>
          <p:nvPr/>
        </p:nvSpPr>
        <p:spPr>
          <a:xfrm>
            <a:off x="4987926" y="5326070"/>
            <a:ext cx="2580355" cy="473976"/>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ストレートニュースも、</a:t>
            </a:r>
            <a:endParaRPr kumimoji="1" lang="en-US" altLang="ja-JP" sz="14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世の中のイシューの深掘りも</a:t>
            </a:r>
          </a:p>
        </p:txBody>
      </p:sp>
      <p:sp>
        <p:nvSpPr>
          <p:cNvPr id="48" name="テキスト プレースホルダー 3">
            <a:extLst>
              <a:ext uri="{FF2B5EF4-FFF2-40B4-BE49-F238E27FC236}">
                <a16:creationId xmlns:a16="http://schemas.microsoft.com/office/drawing/2014/main" id="{688C4D02-0802-02D9-8CFE-99A083A6E76C}"/>
              </a:ext>
            </a:extLst>
          </p:cNvPr>
          <p:cNvSpPr txBox="1">
            <a:spLocks/>
          </p:cNvSpPr>
          <p:nvPr/>
        </p:nvSpPr>
        <p:spPr>
          <a:xfrm>
            <a:off x="9023471" y="1599572"/>
            <a:ext cx="2142016" cy="609398"/>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FFFFFF"/>
                </a:solidFill>
                <a:effectLst/>
                <a:uLnTx/>
                <a:uFillTx/>
                <a:latin typeface="+mn-ea"/>
                <a:ea typeface="+mn-ea"/>
                <a:cs typeface="+mn-cs"/>
              </a:rPr>
              <a:t>ユーザーの声を</a:t>
            </a:r>
            <a:endParaRPr kumimoji="1" lang="en-US" altLang="ja-JP" sz="1800" b="1" i="0" u="none" strike="noStrike" kern="1200" cap="none" spc="0" normalizeH="0" baseline="0" noProof="0" dirty="0">
              <a:ln>
                <a:noFill/>
              </a:ln>
              <a:solidFill>
                <a:srgbClr val="FFFFFF"/>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FFFFFF"/>
                </a:solidFill>
                <a:effectLst/>
                <a:uLnTx/>
                <a:uFillTx/>
                <a:latin typeface="+mn-ea"/>
                <a:ea typeface="+mn-ea"/>
                <a:cs typeface="+mn-cs"/>
              </a:rPr>
              <a:t>集める、伝える</a:t>
            </a:r>
          </a:p>
        </p:txBody>
      </p:sp>
      <p:sp>
        <p:nvSpPr>
          <p:cNvPr id="49" name="テキスト プレースホルダー 3">
            <a:extLst>
              <a:ext uri="{FF2B5EF4-FFF2-40B4-BE49-F238E27FC236}">
                <a16:creationId xmlns:a16="http://schemas.microsoft.com/office/drawing/2014/main" id="{31B4D499-1C09-1274-98AD-44591C1D4102}"/>
              </a:ext>
            </a:extLst>
          </p:cNvPr>
          <p:cNvSpPr txBox="1">
            <a:spLocks/>
          </p:cNvSpPr>
          <p:nvPr/>
        </p:nvSpPr>
        <p:spPr>
          <a:xfrm>
            <a:off x="8243103" y="5294363"/>
            <a:ext cx="3293557" cy="473976"/>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記事への意見、感想を発信、共有し</a:t>
            </a:r>
            <a:endParaRPr kumimoji="1" lang="en-US" altLang="ja-JP" sz="14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合うことで、ニュースへの理解を深化</a:t>
            </a:r>
          </a:p>
        </p:txBody>
      </p:sp>
      <p:sp>
        <p:nvSpPr>
          <p:cNvPr id="51" name="テキスト プレースホルダー 3">
            <a:extLst>
              <a:ext uri="{FF2B5EF4-FFF2-40B4-BE49-F238E27FC236}">
                <a16:creationId xmlns:a16="http://schemas.microsoft.com/office/drawing/2014/main" id="{05B0DFC6-81D2-6BB6-A5E6-4DF4D991035C}"/>
              </a:ext>
            </a:extLst>
          </p:cNvPr>
          <p:cNvSpPr txBox="1">
            <a:spLocks/>
          </p:cNvSpPr>
          <p:nvPr/>
        </p:nvSpPr>
        <p:spPr>
          <a:xfrm>
            <a:off x="803692" y="1579512"/>
            <a:ext cx="780368" cy="73866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4800" b="1" i="0" u="none" strike="noStrike" kern="1200" cap="none" spc="0" normalizeH="0" baseline="0" noProof="0" dirty="0">
                <a:ln>
                  <a:noFill/>
                </a:ln>
                <a:solidFill>
                  <a:srgbClr val="FFFFFF"/>
                </a:solidFill>
                <a:effectLst/>
                <a:uLnTx/>
                <a:uFillTx/>
                <a:latin typeface="+mn-ea"/>
                <a:ea typeface="+mn-ea"/>
                <a:cs typeface="+mn-cs"/>
              </a:rPr>
              <a:t>①</a:t>
            </a:r>
          </a:p>
        </p:txBody>
      </p:sp>
      <p:sp>
        <p:nvSpPr>
          <p:cNvPr id="52" name="テキスト プレースホルダー 3">
            <a:extLst>
              <a:ext uri="{FF2B5EF4-FFF2-40B4-BE49-F238E27FC236}">
                <a16:creationId xmlns:a16="http://schemas.microsoft.com/office/drawing/2014/main" id="{13674406-1FE6-B47B-ED69-4F03A40E9EE4}"/>
              </a:ext>
            </a:extLst>
          </p:cNvPr>
          <p:cNvSpPr txBox="1">
            <a:spLocks/>
          </p:cNvSpPr>
          <p:nvPr/>
        </p:nvSpPr>
        <p:spPr>
          <a:xfrm>
            <a:off x="4501657" y="1597458"/>
            <a:ext cx="780368" cy="73866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4800" b="1" i="0" u="none" strike="noStrike" kern="1200" cap="none" spc="0" normalizeH="0" baseline="0" noProof="0" dirty="0">
                <a:ln>
                  <a:noFill/>
                </a:ln>
                <a:solidFill>
                  <a:srgbClr val="FFFFFF"/>
                </a:solidFill>
                <a:effectLst/>
                <a:uLnTx/>
                <a:uFillTx/>
                <a:latin typeface="+mn-ea"/>
                <a:ea typeface="+mn-ea"/>
                <a:cs typeface="+mn-cs"/>
              </a:rPr>
              <a:t>②</a:t>
            </a:r>
          </a:p>
        </p:txBody>
      </p:sp>
      <p:sp>
        <p:nvSpPr>
          <p:cNvPr id="53" name="テキスト プレースホルダー 3">
            <a:extLst>
              <a:ext uri="{FF2B5EF4-FFF2-40B4-BE49-F238E27FC236}">
                <a16:creationId xmlns:a16="http://schemas.microsoft.com/office/drawing/2014/main" id="{BBB80928-C295-DF8C-E7CD-77CF15485342}"/>
              </a:ext>
            </a:extLst>
          </p:cNvPr>
          <p:cNvSpPr txBox="1">
            <a:spLocks/>
          </p:cNvSpPr>
          <p:nvPr/>
        </p:nvSpPr>
        <p:spPr>
          <a:xfrm>
            <a:off x="8243103" y="1597458"/>
            <a:ext cx="780368" cy="73866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4800" b="1" i="0" u="none" strike="noStrike" kern="1200" cap="none" spc="0" normalizeH="0" baseline="0" noProof="0" dirty="0">
                <a:ln>
                  <a:noFill/>
                </a:ln>
                <a:solidFill>
                  <a:srgbClr val="FFFFFF"/>
                </a:solidFill>
                <a:effectLst/>
                <a:uLnTx/>
                <a:uFillTx/>
                <a:latin typeface="+mn-ea"/>
                <a:ea typeface="+mn-ea"/>
                <a:cs typeface="+mn-cs"/>
              </a:rPr>
              <a:t>③</a:t>
            </a:r>
          </a:p>
        </p:txBody>
      </p:sp>
      <p:pic>
        <p:nvPicPr>
          <p:cNvPr id="55" name="図 54">
            <a:extLst>
              <a:ext uri="{FF2B5EF4-FFF2-40B4-BE49-F238E27FC236}">
                <a16:creationId xmlns:a16="http://schemas.microsoft.com/office/drawing/2014/main" id="{72377D52-125E-55FE-C0D2-9F5080E62C8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4530" y="2877188"/>
            <a:ext cx="1492312" cy="1840295"/>
          </a:xfrm>
          <a:prstGeom prst="rect">
            <a:avLst/>
          </a:prstGeom>
          <a:effectLst>
            <a:outerShdw blurRad="50800" dist="38100" dir="2700000" algn="tl" rotWithShape="0">
              <a:prstClr val="black">
                <a:alpha val="40000"/>
              </a:prstClr>
            </a:outerShdw>
          </a:effectLst>
        </p:spPr>
      </p:pic>
      <p:pic>
        <p:nvPicPr>
          <p:cNvPr id="56" name="図 55">
            <a:extLst>
              <a:ext uri="{FF2B5EF4-FFF2-40B4-BE49-F238E27FC236}">
                <a16:creationId xmlns:a16="http://schemas.microsoft.com/office/drawing/2014/main" id="{7977058B-28EF-43D9-1EB5-7F101B88EC55}"/>
              </a:ext>
            </a:extLst>
          </p:cNvPr>
          <p:cNvPicPr>
            <a:picLocks noChangeAspect="1"/>
          </p:cNvPicPr>
          <p:nvPr/>
        </p:nvPicPr>
        <p:blipFill>
          <a:blip r:embed="rId4"/>
          <a:stretch>
            <a:fillRect/>
          </a:stretch>
        </p:blipFill>
        <p:spPr>
          <a:xfrm>
            <a:off x="5932488" y="3256911"/>
            <a:ext cx="1677480" cy="1241882"/>
          </a:xfrm>
          <a:prstGeom prst="rect">
            <a:avLst/>
          </a:prstGeom>
          <a:effectLst>
            <a:outerShdw blurRad="50800" dist="38100" dir="2700000" algn="tl" rotWithShape="0">
              <a:prstClr val="black">
                <a:alpha val="40000"/>
              </a:prstClr>
            </a:outerShdw>
          </a:effectLst>
        </p:spPr>
      </p:pic>
      <p:pic>
        <p:nvPicPr>
          <p:cNvPr id="57" name="図 56">
            <a:extLst>
              <a:ext uri="{FF2B5EF4-FFF2-40B4-BE49-F238E27FC236}">
                <a16:creationId xmlns:a16="http://schemas.microsoft.com/office/drawing/2014/main" id="{EF86A5FA-F94D-B71A-E0BE-F4389AA78D1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29017" y="2927127"/>
            <a:ext cx="1760011" cy="968404"/>
          </a:xfrm>
          <a:prstGeom prst="rect">
            <a:avLst/>
          </a:prstGeom>
        </p:spPr>
      </p:pic>
      <p:pic>
        <p:nvPicPr>
          <p:cNvPr id="58" name="図 57">
            <a:extLst>
              <a:ext uri="{FF2B5EF4-FFF2-40B4-BE49-F238E27FC236}">
                <a16:creationId xmlns:a16="http://schemas.microsoft.com/office/drawing/2014/main" id="{079E881A-3C67-DEB8-C90C-FEA7809CC15B}"/>
              </a:ext>
            </a:extLst>
          </p:cNvPr>
          <p:cNvPicPr>
            <a:picLocks noChangeAspect="1"/>
          </p:cNvPicPr>
          <p:nvPr/>
        </p:nvPicPr>
        <p:blipFill>
          <a:blip r:embed="rId6">
            <a:duotone>
              <a:srgbClr val="C9002C">
                <a:shade val="45000"/>
                <a:satMod val="135000"/>
              </a:srgbClr>
              <a:prstClr val="white"/>
            </a:duotone>
            <a:extLst>
              <a:ext uri="{BEBA8EAE-BF5A-486C-A8C5-ECC9F3942E4B}">
                <a14:imgProps xmlns:a14="http://schemas.microsoft.com/office/drawing/2010/main">
                  <a14:imgLayer r:embed="rId7">
                    <a14:imgEffect>
                      <a14:colorTemperature colorTemp="6491"/>
                    </a14:imgEffect>
                  </a14:imgLayer>
                </a14:imgProps>
              </a:ext>
            </a:extLst>
          </a:blip>
          <a:stretch>
            <a:fillRect/>
          </a:stretch>
        </p:blipFill>
        <p:spPr>
          <a:xfrm>
            <a:off x="9477848" y="3975128"/>
            <a:ext cx="1760012" cy="1022809"/>
          </a:xfrm>
          <a:prstGeom prst="rect">
            <a:avLst/>
          </a:prstGeom>
          <a:solidFill>
            <a:srgbClr val="FFFFFF"/>
          </a:solidFill>
        </p:spPr>
      </p:pic>
      <p:sp>
        <p:nvSpPr>
          <p:cNvPr id="59" name="正方形/長方形 58">
            <a:extLst>
              <a:ext uri="{FF2B5EF4-FFF2-40B4-BE49-F238E27FC236}">
                <a16:creationId xmlns:a16="http://schemas.microsoft.com/office/drawing/2014/main" id="{AC1692C7-F897-D666-C9AC-7729FD0091B5}"/>
              </a:ext>
            </a:extLst>
          </p:cNvPr>
          <p:cNvSpPr/>
          <p:nvPr/>
        </p:nvSpPr>
        <p:spPr>
          <a:xfrm>
            <a:off x="643296" y="2561047"/>
            <a:ext cx="3450524" cy="3372763"/>
          </a:xfrm>
          <a:prstGeom prst="rect">
            <a:avLst/>
          </a:prstGeom>
          <a:noFill/>
          <a:ln w="57150"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60" name="正方形/長方形 59">
            <a:extLst>
              <a:ext uri="{FF2B5EF4-FFF2-40B4-BE49-F238E27FC236}">
                <a16:creationId xmlns:a16="http://schemas.microsoft.com/office/drawing/2014/main" id="{320E066D-18EE-1AF1-B254-07D7D0C4D038}"/>
              </a:ext>
            </a:extLst>
          </p:cNvPr>
          <p:cNvSpPr/>
          <p:nvPr/>
        </p:nvSpPr>
        <p:spPr>
          <a:xfrm>
            <a:off x="4377317" y="2561047"/>
            <a:ext cx="3450524" cy="3372763"/>
          </a:xfrm>
          <a:prstGeom prst="rect">
            <a:avLst/>
          </a:prstGeom>
          <a:noFill/>
          <a:ln w="57150"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3" name="テキスト プレースホルダー 3">
            <a:extLst>
              <a:ext uri="{FF2B5EF4-FFF2-40B4-BE49-F238E27FC236}">
                <a16:creationId xmlns:a16="http://schemas.microsoft.com/office/drawing/2014/main" id="{277E3DF2-B5EF-46FD-91EE-0254A3E03B62}"/>
              </a:ext>
            </a:extLst>
          </p:cNvPr>
          <p:cNvSpPr txBox="1">
            <a:spLocks/>
          </p:cNvSpPr>
          <p:nvPr/>
        </p:nvSpPr>
        <p:spPr>
          <a:xfrm>
            <a:off x="771877" y="5328668"/>
            <a:ext cx="3217158" cy="473976"/>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fontAlgn="auto">
              <a:spcAft>
                <a:spcPts val="0"/>
              </a:spcAft>
              <a:defRPr/>
            </a:pPr>
            <a:r>
              <a:rPr lang="ja-JP" altLang="en-US" sz="1400">
                <a:solidFill>
                  <a:srgbClr val="0D0D0D"/>
                </a:solidFill>
                <a:latin typeface="メイリオ"/>
                <a:ea typeface="メイリオ"/>
              </a:rPr>
              <a:t>性別・年代を問わず多様なユーザーが</a:t>
            </a:r>
            <a:endParaRPr lang="ja-JP">
              <a:latin typeface="メイリオ"/>
              <a:ea typeface="メイリオ"/>
            </a:endParaRPr>
          </a:p>
          <a:p>
            <a:pPr lvl="0">
              <a:spcAft>
                <a:spcPts val="0"/>
              </a:spcAft>
              <a:defRPr/>
            </a:pPr>
            <a:r>
              <a:rPr lang="ja-JP" altLang="en-US" sz="1400">
                <a:solidFill>
                  <a:srgbClr val="0D0D0D"/>
                </a:solidFill>
                <a:latin typeface="メイリオ"/>
                <a:ea typeface="メイリオ"/>
              </a:rPr>
              <a:t>閲覧。</a:t>
            </a:r>
            <a:r>
              <a:rPr kumimoji="1" lang="ja-JP" altLang="en-US" sz="1400" b="1" i="0" u="none" strike="noStrike" kern="1200" cap="none" spc="0" normalizeH="0" baseline="0" noProof="0">
                <a:ln>
                  <a:noFill/>
                </a:ln>
                <a:solidFill>
                  <a:srgbClr val="0D0D0D"/>
                </a:solidFill>
                <a:effectLst/>
                <a:uLnTx/>
                <a:uFillTx/>
                <a:latin typeface="メイリオ"/>
                <a:ea typeface="メイリオ"/>
              </a:rPr>
              <a:t>定性的なマインドシェア</a:t>
            </a:r>
            <a:r>
              <a:rPr kumimoji="1" lang="en-US" altLang="ja-JP" sz="1400" b="1" i="0" u="none" strike="noStrike" kern="1200" cap="none" spc="0" normalizeH="0" baseline="0" noProof="0" dirty="0">
                <a:ln>
                  <a:noFill/>
                </a:ln>
                <a:solidFill>
                  <a:srgbClr val="0D0D0D"/>
                </a:solidFill>
                <a:effectLst/>
                <a:uLnTx/>
                <a:uFillTx/>
                <a:latin typeface="メイリオ"/>
                <a:ea typeface="メイリオ"/>
              </a:rPr>
              <a:t>NO.1</a:t>
            </a:r>
            <a:endParaRPr lang="en-US" dirty="0">
              <a:latin typeface="メイリオ"/>
              <a:ea typeface="メイリオ"/>
            </a:endParaRPr>
          </a:p>
        </p:txBody>
      </p:sp>
      <p:grpSp>
        <p:nvGrpSpPr>
          <p:cNvPr id="4" name="グループ化 3">
            <a:extLst>
              <a:ext uri="{FF2B5EF4-FFF2-40B4-BE49-F238E27FC236}">
                <a16:creationId xmlns:a16="http://schemas.microsoft.com/office/drawing/2014/main" id="{1DAD8853-CE67-B6B2-08A1-23C63631B06D}"/>
              </a:ext>
            </a:extLst>
          </p:cNvPr>
          <p:cNvGrpSpPr/>
          <p:nvPr/>
        </p:nvGrpSpPr>
        <p:grpSpPr>
          <a:xfrm>
            <a:off x="1992581" y="2789220"/>
            <a:ext cx="771525" cy="1027841"/>
            <a:chOff x="1858100" y="3271973"/>
            <a:chExt cx="771525" cy="1027841"/>
          </a:xfrm>
        </p:grpSpPr>
        <p:sp>
          <p:nvSpPr>
            <p:cNvPr id="54" name="Freeform 53">
              <a:extLst>
                <a:ext uri="{FF2B5EF4-FFF2-40B4-BE49-F238E27FC236}">
                  <a16:creationId xmlns:a16="http://schemas.microsoft.com/office/drawing/2014/main" id="{E1E0D1EF-471F-11F0-3C14-6F836A2A1AA2}"/>
                </a:ext>
              </a:extLst>
            </p:cNvPr>
            <p:cNvSpPr>
              <a:spLocks noChangeArrowheads="1"/>
            </p:cNvSpPr>
            <p:nvPr/>
          </p:nvSpPr>
          <p:spPr bwMode="auto">
            <a:xfrm>
              <a:off x="1858100" y="3731489"/>
              <a:ext cx="771525" cy="568325"/>
            </a:xfrm>
            <a:custGeom>
              <a:avLst/>
              <a:gdLst>
                <a:gd name="T0" fmla="*/ 677 w 2144"/>
                <a:gd name="T1" fmla="*/ 437 h 1580"/>
                <a:gd name="T2" fmla="*/ 1072 w 2144"/>
                <a:gd name="T3" fmla="*/ 0 h 1580"/>
                <a:gd name="T4" fmla="*/ 1466 w 2144"/>
                <a:gd name="T5" fmla="*/ 437 h 1580"/>
                <a:gd name="T6" fmla="*/ 1072 w 2144"/>
                <a:gd name="T7" fmla="*/ 873 h 1580"/>
                <a:gd name="T8" fmla="*/ 677 w 2144"/>
                <a:gd name="T9" fmla="*/ 437 h 1580"/>
                <a:gd name="T10" fmla="*/ 1647 w 2144"/>
                <a:gd name="T11" fmla="*/ 1110 h 1580"/>
                <a:gd name="T12" fmla="*/ 1774 w 2144"/>
                <a:gd name="T13" fmla="*/ 1466 h 1580"/>
                <a:gd name="T14" fmla="*/ 1776 w 2144"/>
                <a:gd name="T15" fmla="*/ 1486 h 1580"/>
                <a:gd name="T16" fmla="*/ 1683 w 2144"/>
                <a:gd name="T17" fmla="*/ 1579 h 1580"/>
                <a:gd name="T18" fmla="*/ 1072 w 2144"/>
                <a:gd name="T19" fmla="*/ 1579 h 1580"/>
                <a:gd name="T20" fmla="*/ 460 w 2144"/>
                <a:gd name="T21" fmla="*/ 1579 h 1580"/>
                <a:gd name="T22" fmla="*/ 367 w 2144"/>
                <a:gd name="T23" fmla="*/ 1486 h 1580"/>
                <a:gd name="T24" fmla="*/ 369 w 2144"/>
                <a:gd name="T25" fmla="*/ 1466 h 1580"/>
                <a:gd name="T26" fmla="*/ 496 w 2144"/>
                <a:gd name="T27" fmla="*/ 1110 h 1580"/>
                <a:gd name="T28" fmla="*/ 598 w 2144"/>
                <a:gd name="T29" fmla="*/ 1043 h 1580"/>
                <a:gd name="T30" fmla="*/ 598 w 2144"/>
                <a:gd name="T31" fmla="*/ 1043 h 1580"/>
                <a:gd name="T32" fmla="*/ 598 w 2144"/>
                <a:gd name="T33" fmla="*/ 1043 h 1580"/>
                <a:gd name="T34" fmla="*/ 900 w 2144"/>
                <a:gd name="T35" fmla="*/ 969 h 1580"/>
                <a:gd name="T36" fmla="*/ 900 w 2144"/>
                <a:gd name="T37" fmla="*/ 969 h 1580"/>
                <a:gd name="T38" fmla="*/ 1072 w 2144"/>
                <a:gd name="T39" fmla="*/ 958 h 1580"/>
                <a:gd name="T40" fmla="*/ 1243 w 2144"/>
                <a:gd name="T41" fmla="*/ 969 h 1580"/>
                <a:gd name="T42" fmla="*/ 1243 w 2144"/>
                <a:gd name="T43" fmla="*/ 969 h 1580"/>
                <a:gd name="T44" fmla="*/ 1545 w 2144"/>
                <a:gd name="T45" fmla="*/ 1043 h 1580"/>
                <a:gd name="T46" fmla="*/ 1545 w 2144"/>
                <a:gd name="T47" fmla="*/ 1043 h 1580"/>
                <a:gd name="T48" fmla="*/ 1545 w 2144"/>
                <a:gd name="T49" fmla="*/ 1043 h 1580"/>
                <a:gd name="T50" fmla="*/ 1647 w 2144"/>
                <a:gd name="T51" fmla="*/ 1110 h 1580"/>
                <a:gd name="T52" fmla="*/ 838 w 2144"/>
                <a:gd name="T53" fmla="*/ 890 h 1580"/>
                <a:gd name="T54" fmla="*/ 440 w 2144"/>
                <a:gd name="T55" fmla="*/ 1043 h 1580"/>
                <a:gd name="T56" fmla="*/ 62 w 2144"/>
                <a:gd name="T57" fmla="*/ 1043 h 1580"/>
                <a:gd name="T58" fmla="*/ 0 w 2144"/>
                <a:gd name="T59" fmla="*/ 981 h 1580"/>
                <a:gd name="T60" fmla="*/ 3 w 2144"/>
                <a:gd name="T61" fmla="*/ 964 h 1580"/>
                <a:gd name="T62" fmla="*/ 87 w 2144"/>
                <a:gd name="T63" fmla="*/ 724 h 1580"/>
                <a:gd name="T64" fmla="*/ 448 w 2144"/>
                <a:gd name="T65" fmla="*/ 623 h 1580"/>
                <a:gd name="T66" fmla="*/ 206 w 2144"/>
                <a:gd name="T67" fmla="*/ 327 h 1580"/>
                <a:gd name="T68" fmla="*/ 474 w 2144"/>
                <a:gd name="T69" fmla="*/ 28 h 1580"/>
                <a:gd name="T70" fmla="*/ 680 w 2144"/>
                <a:gd name="T71" fmla="*/ 138 h 1580"/>
                <a:gd name="T72" fmla="*/ 592 w 2144"/>
                <a:gd name="T73" fmla="*/ 437 h 1580"/>
                <a:gd name="T74" fmla="*/ 838 w 2144"/>
                <a:gd name="T75" fmla="*/ 890 h 1580"/>
                <a:gd name="T76" fmla="*/ 2140 w 2144"/>
                <a:gd name="T77" fmla="*/ 966 h 1580"/>
                <a:gd name="T78" fmla="*/ 2140 w 2144"/>
                <a:gd name="T79" fmla="*/ 981 h 1580"/>
                <a:gd name="T80" fmla="*/ 2078 w 2144"/>
                <a:gd name="T81" fmla="*/ 1043 h 1580"/>
                <a:gd name="T82" fmla="*/ 1697 w 2144"/>
                <a:gd name="T83" fmla="*/ 1043 h 1580"/>
                <a:gd name="T84" fmla="*/ 1302 w 2144"/>
                <a:gd name="T85" fmla="*/ 890 h 1580"/>
                <a:gd name="T86" fmla="*/ 1548 w 2144"/>
                <a:gd name="T87" fmla="*/ 437 h 1580"/>
                <a:gd name="T88" fmla="*/ 1460 w 2144"/>
                <a:gd name="T89" fmla="*/ 138 h 1580"/>
                <a:gd name="T90" fmla="*/ 1669 w 2144"/>
                <a:gd name="T91" fmla="*/ 28 h 1580"/>
                <a:gd name="T92" fmla="*/ 1937 w 2144"/>
                <a:gd name="T93" fmla="*/ 327 h 1580"/>
                <a:gd name="T94" fmla="*/ 1745 w 2144"/>
                <a:gd name="T95" fmla="*/ 620 h 1580"/>
                <a:gd name="T96" fmla="*/ 1745 w 2144"/>
                <a:gd name="T97" fmla="*/ 620 h 1580"/>
                <a:gd name="T98" fmla="*/ 2056 w 2144"/>
                <a:gd name="T99" fmla="*/ 727 h 1580"/>
                <a:gd name="T100" fmla="*/ 2140 w 2144"/>
                <a:gd name="T101" fmla="*/ 966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44" h="1580">
                  <a:moveTo>
                    <a:pt x="677" y="437"/>
                  </a:moveTo>
                  <a:cubicBezTo>
                    <a:pt x="677" y="194"/>
                    <a:pt x="852" y="0"/>
                    <a:pt x="1072" y="0"/>
                  </a:cubicBezTo>
                  <a:cubicBezTo>
                    <a:pt x="1288" y="0"/>
                    <a:pt x="1466" y="194"/>
                    <a:pt x="1466" y="437"/>
                  </a:cubicBezTo>
                  <a:cubicBezTo>
                    <a:pt x="1466" y="680"/>
                    <a:pt x="1288" y="873"/>
                    <a:pt x="1072" y="873"/>
                  </a:cubicBezTo>
                  <a:cubicBezTo>
                    <a:pt x="852" y="873"/>
                    <a:pt x="677" y="680"/>
                    <a:pt x="677" y="437"/>
                  </a:cubicBezTo>
                  <a:close/>
                  <a:moveTo>
                    <a:pt x="1647" y="1110"/>
                  </a:moveTo>
                  <a:cubicBezTo>
                    <a:pt x="1731" y="1195"/>
                    <a:pt x="1762" y="1361"/>
                    <a:pt x="1774" y="1466"/>
                  </a:cubicBezTo>
                  <a:cubicBezTo>
                    <a:pt x="1776" y="1471"/>
                    <a:pt x="1776" y="1480"/>
                    <a:pt x="1776" y="1486"/>
                  </a:cubicBezTo>
                  <a:cubicBezTo>
                    <a:pt x="1776" y="1536"/>
                    <a:pt x="1734" y="1579"/>
                    <a:pt x="1683" y="1579"/>
                  </a:cubicBezTo>
                  <a:lnTo>
                    <a:pt x="1072" y="1579"/>
                  </a:lnTo>
                  <a:lnTo>
                    <a:pt x="460" y="1579"/>
                  </a:lnTo>
                  <a:cubicBezTo>
                    <a:pt x="409" y="1579"/>
                    <a:pt x="367" y="1536"/>
                    <a:pt x="367" y="1486"/>
                  </a:cubicBezTo>
                  <a:cubicBezTo>
                    <a:pt x="367" y="1480"/>
                    <a:pt x="369" y="1471"/>
                    <a:pt x="369" y="1466"/>
                  </a:cubicBezTo>
                  <a:cubicBezTo>
                    <a:pt x="384" y="1361"/>
                    <a:pt x="415" y="1195"/>
                    <a:pt x="496" y="1110"/>
                  </a:cubicBezTo>
                  <a:cubicBezTo>
                    <a:pt x="522" y="1085"/>
                    <a:pt x="559" y="1062"/>
                    <a:pt x="598" y="1043"/>
                  </a:cubicBezTo>
                  <a:lnTo>
                    <a:pt x="598" y="1043"/>
                  </a:lnTo>
                  <a:lnTo>
                    <a:pt x="598" y="1043"/>
                  </a:lnTo>
                  <a:cubicBezTo>
                    <a:pt x="685" y="1003"/>
                    <a:pt x="796" y="981"/>
                    <a:pt x="900" y="969"/>
                  </a:cubicBezTo>
                  <a:lnTo>
                    <a:pt x="900" y="969"/>
                  </a:lnTo>
                  <a:cubicBezTo>
                    <a:pt x="962" y="961"/>
                    <a:pt x="1021" y="958"/>
                    <a:pt x="1072" y="958"/>
                  </a:cubicBezTo>
                  <a:cubicBezTo>
                    <a:pt x="1122" y="958"/>
                    <a:pt x="1181" y="961"/>
                    <a:pt x="1243" y="969"/>
                  </a:cubicBezTo>
                  <a:lnTo>
                    <a:pt x="1243" y="969"/>
                  </a:lnTo>
                  <a:cubicBezTo>
                    <a:pt x="1348" y="981"/>
                    <a:pt x="1460" y="1003"/>
                    <a:pt x="1545" y="1043"/>
                  </a:cubicBezTo>
                  <a:lnTo>
                    <a:pt x="1545" y="1043"/>
                  </a:lnTo>
                  <a:lnTo>
                    <a:pt x="1545" y="1043"/>
                  </a:lnTo>
                  <a:cubicBezTo>
                    <a:pt x="1585" y="1062"/>
                    <a:pt x="1621" y="1085"/>
                    <a:pt x="1647" y="1110"/>
                  </a:cubicBezTo>
                  <a:close/>
                  <a:moveTo>
                    <a:pt x="838" y="890"/>
                  </a:moveTo>
                  <a:cubicBezTo>
                    <a:pt x="700" y="910"/>
                    <a:pt x="539" y="952"/>
                    <a:pt x="440" y="1043"/>
                  </a:cubicBezTo>
                  <a:lnTo>
                    <a:pt x="62" y="1043"/>
                  </a:lnTo>
                  <a:cubicBezTo>
                    <a:pt x="28" y="1043"/>
                    <a:pt x="0" y="1014"/>
                    <a:pt x="0" y="981"/>
                  </a:cubicBezTo>
                  <a:cubicBezTo>
                    <a:pt x="0" y="975"/>
                    <a:pt x="0" y="969"/>
                    <a:pt x="3" y="964"/>
                  </a:cubicBezTo>
                  <a:cubicBezTo>
                    <a:pt x="11" y="893"/>
                    <a:pt x="31" y="780"/>
                    <a:pt x="87" y="724"/>
                  </a:cubicBezTo>
                  <a:cubicBezTo>
                    <a:pt x="155" y="651"/>
                    <a:pt x="330" y="626"/>
                    <a:pt x="448" y="623"/>
                  </a:cubicBezTo>
                  <a:cubicBezTo>
                    <a:pt x="313" y="612"/>
                    <a:pt x="206" y="482"/>
                    <a:pt x="206" y="327"/>
                  </a:cubicBezTo>
                  <a:cubicBezTo>
                    <a:pt x="206" y="160"/>
                    <a:pt x="327" y="28"/>
                    <a:pt x="474" y="28"/>
                  </a:cubicBezTo>
                  <a:cubicBezTo>
                    <a:pt x="556" y="28"/>
                    <a:pt x="632" y="70"/>
                    <a:pt x="680" y="138"/>
                  </a:cubicBezTo>
                  <a:cubicBezTo>
                    <a:pt x="626" y="223"/>
                    <a:pt x="592" y="324"/>
                    <a:pt x="592" y="437"/>
                  </a:cubicBezTo>
                  <a:cubicBezTo>
                    <a:pt x="592" y="632"/>
                    <a:pt x="691" y="800"/>
                    <a:pt x="838" y="890"/>
                  </a:cubicBezTo>
                  <a:close/>
                  <a:moveTo>
                    <a:pt x="2140" y="966"/>
                  </a:moveTo>
                  <a:cubicBezTo>
                    <a:pt x="2143" y="969"/>
                    <a:pt x="2143" y="975"/>
                    <a:pt x="2140" y="981"/>
                  </a:cubicBezTo>
                  <a:cubicBezTo>
                    <a:pt x="2140" y="1014"/>
                    <a:pt x="2112" y="1043"/>
                    <a:pt x="2078" y="1043"/>
                  </a:cubicBezTo>
                  <a:lnTo>
                    <a:pt x="1697" y="1043"/>
                  </a:lnTo>
                  <a:cubicBezTo>
                    <a:pt x="1601" y="952"/>
                    <a:pt x="1441" y="910"/>
                    <a:pt x="1302" y="890"/>
                  </a:cubicBezTo>
                  <a:cubicBezTo>
                    <a:pt x="1449" y="800"/>
                    <a:pt x="1548" y="632"/>
                    <a:pt x="1548" y="437"/>
                  </a:cubicBezTo>
                  <a:cubicBezTo>
                    <a:pt x="1548" y="327"/>
                    <a:pt x="1514" y="223"/>
                    <a:pt x="1460" y="138"/>
                  </a:cubicBezTo>
                  <a:cubicBezTo>
                    <a:pt x="1511" y="70"/>
                    <a:pt x="1585" y="28"/>
                    <a:pt x="1669" y="28"/>
                  </a:cubicBezTo>
                  <a:cubicBezTo>
                    <a:pt x="1819" y="28"/>
                    <a:pt x="1937" y="160"/>
                    <a:pt x="1937" y="327"/>
                  </a:cubicBezTo>
                  <a:cubicBezTo>
                    <a:pt x="1937" y="462"/>
                    <a:pt x="1855" y="584"/>
                    <a:pt x="1745" y="620"/>
                  </a:cubicBezTo>
                  <a:lnTo>
                    <a:pt x="1745" y="620"/>
                  </a:lnTo>
                  <a:cubicBezTo>
                    <a:pt x="1858" y="629"/>
                    <a:pt x="1994" y="663"/>
                    <a:pt x="2056" y="727"/>
                  </a:cubicBezTo>
                  <a:cubicBezTo>
                    <a:pt x="2112" y="783"/>
                    <a:pt x="2132" y="896"/>
                    <a:pt x="2140" y="966"/>
                  </a:cubicBezTo>
                  <a:close/>
                </a:path>
              </a:pathLst>
            </a:custGeom>
            <a:solidFill>
              <a:srgbClr val="53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spcBef>
                  <a:spcPts val="0"/>
                </a:spcBef>
                <a:spcAft>
                  <a:spcPts val="0"/>
                </a:spcAft>
              </a:pPr>
              <a:endParaRPr lang="ja-JP" altLang="en-US">
                <a:solidFill>
                  <a:srgbClr val="000000"/>
                </a:solidFill>
                <a:latin typeface="+mn-ea"/>
                <a:ea typeface="+mn-ea"/>
              </a:endParaRPr>
            </a:p>
          </p:txBody>
        </p:sp>
        <p:grpSp>
          <p:nvGrpSpPr>
            <p:cNvPr id="5" name="Group 1">
              <a:extLst>
                <a:ext uri="{FF2B5EF4-FFF2-40B4-BE49-F238E27FC236}">
                  <a16:creationId xmlns:a16="http://schemas.microsoft.com/office/drawing/2014/main" id="{87F6CFF5-2CC0-ADD6-9550-ACB13D29AEBC}"/>
                </a:ext>
              </a:extLst>
            </p:cNvPr>
            <p:cNvGrpSpPr>
              <a:grpSpLocks/>
            </p:cNvGrpSpPr>
            <p:nvPr/>
          </p:nvGrpSpPr>
          <p:grpSpPr bwMode="auto">
            <a:xfrm>
              <a:off x="2060998" y="3271973"/>
              <a:ext cx="365727" cy="387578"/>
              <a:chOff x="588" y="472"/>
              <a:chExt cx="408" cy="434"/>
            </a:xfrm>
            <a:solidFill>
              <a:srgbClr val="00003E"/>
            </a:solidFill>
          </p:grpSpPr>
          <p:sp>
            <p:nvSpPr>
              <p:cNvPr id="7" name="Freeform 2">
                <a:extLst>
                  <a:ext uri="{FF2B5EF4-FFF2-40B4-BE49-F238E27FC236}">
                    <a16:creationId xmlns:a16="http://schemas.microsoft.com/office/drawing/2014/main" id="{C6316919-D979-1D64-CC1F-2E112220943E}"/>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dirty="0"/>
              </a:p>
            </p:txBody>
          </p:sp>
          <p:sp>
            <p:nvSpPr>
              <p:cNvPr id="8" name="Freeform 3">
                <a:extLst>
                  <a:ext uri="{FF2B5EF4-FFF2-40B4-BE49-F238E27FC236}">
                    <a16:creationId xmlns:a16="http://schemas.microsoft.com/office/drawing/2014/main" id="{A18844B3-8FB2-F83B-1282-0ADD9CC98C2C}"/>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 name="Freeform 4">
                <a:extLst>
                  <a:ext uri="{FF2B5EF4-FFF2-40B4-BE49-F238E27FC236}">
                    <a16:creationId xmlns:a16="http://schemas.microsoft.com/office/drawing/2014/main" id="{95F4535D-B26B-629F-F2A9-F3F1B77A3F35}"/>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0" name="Freeform 5">
                <a:extLst>
                  <a:ext uri="{FF2B5EF4-FFF2-40B4-BE49-F238E27FC236}">
                    <a16:creationId xmlns:a16="http://schemas.microsoft.com/office/drawing/2014/main" id="{3A4E1575-FBBD-AD54-2B55-220C42BE497D}"/>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5" name="Freeform 6">
                <a:extLst>
                  <a:ext uri="{FF2B5EF4-FFF2-40B4-BE49-F238E27FC236}">
                    <a16:creationId xmlns:a16="http://schemas.microsoft.com/office/drawing/2014/main" id="{D137909E-77D6-4684-20C6-8447205C9736}"/>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6" name="Freeform 7">
                <a:extLst>
                  <a:ext uri="{FF2B5EF4-FFF2-40B4-BE49-F238E27FC236}">
                    <a16:creationId xmlns:a16="http://schemas.microsoft.com/office/drawing/2014/main" id="{B7627A9C-2B88-E7AA-B508-155FD0156AFC}"/>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7" name="Freeform 8">
                <a:extLst>
                  <a:ext uri="{FF2B5EF4-FFF2-40B4-BE49-F238E27FC236}">
                    <a16:creationId xmlns:a16="http://schemas.microsoft.com/office/drawing/2014/main" id="{E24ED8D8-7EB9-FD45-E7C8-08A5E8D3B638}"/>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8" name="Freeform 9">
                <a:extLst>
                  <a:ext uri="{FF2B5EF4-FFF2-40B4-BE49-F238E27FC236}">
                    <a16:creationId xmlns:a16="http://schemas.microsoft.com/office/drawing/2014/main" id="{7AE83D6D-C7C2-46FC-2C19-E68B60E62962}"/>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grpSp>
      <p:pic>
        <p:nvPicPr>
          <p:cNvPr id="24" name="図 23">
            <a:extLst>
              <a:ext uri="{FF2B5EF4-FFF2-40B4-BE49-F238E27FC236}">
                <a16:creationId xmlns:a16="http://schemas.microsoft.com/office/drawing/2014/main" id="{05687679-D364-8C2E-485C-0082FF4C39A8}"/>
              </a:ext>
            </a:extLst>
          </p:cNvPr>
          <p:cNvPicPr>
            <a:picLocks noChangeAspect="1"/>
          </p:cNvPicPr>
          <p:nvPr/>
        </p:nvPicPr>
        <p:blipFill>
          <a:blip r:embed="rId8"/>
          <a:srcRect t="13974" r="68100"/>
          <a:stretch>
            <a:fillRect/>
          </a:stretch>
        </p:blipFill>
        <p:spPr>
          <a:xfrm>
            <a:off x="654947" y="3611274"/>
            <a:ext cx="1597495" cy="1658161"/>
          </a:xfrm>
          <a:prstGeom prst="rect">
            <a:avLst/>
          </a:prstGeom>
        </p:spPr>
      </p:pic>
      <p:pic>
        <p:nvPicPr>
          <p:cNvPr id="23" name="図 22">
            <a:extLst>
              <a:ext uri="{FF2B5EF4-FFF2-40B4-BE49-F238E27FC236}">
                <a16:creationId xmlns:a16="http://schemas.microsoft.com/office/drawing/2014/main" id="{4647023B-E821-32DE-0537-FE84F8A34C5D}"/>
              </a:ext>
            </a:extLst>
          </p:cNvPr>
          <p:cNvPicPr>
            <a:picLocks noChangeAspect="1"/>
          </p:cNvPicPr>
          <p:nvPr/>
        </p:nvPicPr>
        <p:blipFill>
          <a:blip r:embed="rId8"/>
          <a:srcRect l="68227" t="50401" b="2563"/>
          <a:stretch>
            <a:fillRect/>
          </a:stretch>
        </p:blipFill>
        <p:spPr>
          <a:xfrm>
            <a:off x="2517283" y="4224677"/>
            <a:ext cx="1469770" cy="1033783"/>
          </a:xfrm>
          <a:prstGeom prst="rect">
            <a:avLst/>
          </a:prstGeom>
        </p:spPr>
      </p:pic>
      <p:sp>
        <p:nvSpPr>
          <p:cNvPr id="19" name="テキスト プレースホルダー 3">
            <a:extLst>
              <a:ext uri="{FF2B5EF4-FFF2-40B4-BE49-F238E27FC236}">
                <a16:creationId xmlns:a16="http://schemas.microsoft.com/office/drawing/2014/main" id="{40292895-E84B-B71B-0742-8BEA67C89E79}"/>
              </a:ext>
            </a:extLst>
          </p:cNvPr>
          <p:cNvSpPr txBox="1">
            <a:spLocks/>
          </p:cNvSpPr>
          <p:nvPr/>
        </p:nvSpPr>
        <p:spPr>
          <a:xfrm>
            <a:off x="1836557" y="178101"/>
            <a:ext cx="8136904" cy="335028"/>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2000" b="1" dirty="0">
                <a:solidFill>
                  <a:srgbClr val="000048"/>
                </a:solidFill>
                <a:latin typeface="+mn-ea"/>
              </a:rPr>
              <a:t>Yahoo!</a:t>
            </a:r>
            <a:r>
              <a:rPr lang="ja-JP" altLang="en-US" sz="2000" b="1" dirty="0">
                <a:solidFill>
                  <a:srgbClr val="000048"/>
                </a:solidFill>
                <a:latin typeface="+mn-ea"/>
              </a:rPr>
              <a:t>ニュース </a:t>
            </a:r>
            <a:r>
              <a:rPr lang="en-US" altLang="ja-JP" sz="2000" b="1" dirty="0">
                <a:solidFill>
                  <a:srgbClr val="000048"/>
                </a:solidFill>
                <a:latin typeface="+mn-ea"/>
              </a:rPr>
              <a:t>3</a:t>
            </a:r>
            <a:r>
              <a:rPr lang="ja-JP" altLang="en-US" sz="2000" b="1" dirty="0">
                <a:solidFill>
                  <a:srgbClr val="000048"/>
                </a:solidFill>
                <a:latin typeface="+mn-ea"/>
              </a:rPr>
              <a:t>つの特長</a:t>
            </a:r>
            <a:endParaRPr lang="ja-JP" altLang="en-US" sz="1200" b="1" dirty="0">
              <a:solidFill>
                <a:srgbClr val="000048"/>
              </a:solidFill>
              <a:latin typeface="+mn-ea"/>
            </a:endParaRPr>
          </a:p>
        </p:txBody>
      </p:sp>
    </p:spTree>
    <p:extLst>
      <p:ext uri="{BB962C8B-B14F-4D97-AF65-F5344CB8AC3E}">
        <p14:creationId xmlns:p14="http://schemas.microsoft.com/office/powerpoint/2010/main" val="31024085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6252231-C56A-161F-A617-F3984B8F1EAE}"/>
              </a:ext>
            </a:extLst>
          </p:cNvPr>
          <p:cNvSpPr>
            <a:spLocks noGrp="1"/>
          </p:cNvSpPr>
          <p:nvPr>
            <p:ph type="body" sz="quarter" idx="12"/>
          </p:nvPr>
        </p:nvSpPr>
        <p:spPr>
          <a:xfrm>
            <a:off x="623644" y="75225"/>
            <a:ext cx="866756" cy="410840"/>
          </a:xfrm>
        </p:spPr>
        <p:txBody>
          <a:bodyPr/>
          <a:lstStyle/>
          <a:p>
            <a:pPr marL="0" indent="0">
              <a:buNone/>
            </a:pPr>
            <a:r>
              <a:rPr lang="en-US" altLang="ja-JP" dirty="0">
                <a:latin typeface="+mj-ea"/>
                <a:ea typeface="+mj-ea"/>
              </a:rPr>
              <a:t>Yahoo!</a:t>
            </a:r>
            <a:r>
              <a:rPr lang="en-US" altLang="ja-JP" dirty="0"/>
              <a:t>!</a:t>
            </a:r>
            <a:r>
              <a:rPr lang="ja-JP" altLang="en-US" dirty="0"/>
              <a:t>ニュース</a:t>
            </a:r>
            <a:br>
              <a:rPr lang="en-US" altLang="ja-JP" dirty="0"/>
            </a:br>
            <a:r>
              <a:rPr lang="ja-JP" altLang="en-US" dirty="0"/>
              <a:t>の特長</a:t>
            </a:r>
            <a:endParaRPr lang="en-US" altLang="ja-JP" dirty="0"/>
          </a:p>
        </p:txBody>
      </p:sp>
      <p:pic>
        <p:nvPicPr>
          <p:cNvPr id="6" name="図プレースホルダー 8" descr="アイコン&#10;&#10;自動的に生成された説明">
            <a:extLst>
              <a:ext uri="{FF2B5EF4-FFF2-40B4-BE49-F238E27FC236}">
                <a16:creationId xmlns:a16="http://schemas.microsoft.com/office/drawing/2014/main" id="{868114DF-9B5C-9BB3-3B2A-6DC15807AF89}"/>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0" name="テキスト プレースホルダー 3">
            <a:extLst>
              <a:ext uri="{FF2B5EF4-FFF2-40B4-BE49-F238E27FC236}">
                <a16:creationId xmlns:a16="http://schemas.microsoft.com/office/drawing/2014/main" id="{18FF3086-93D6-D2A2-80BC-6C643D384FAC}"/>
              </a:ext>
            </a:extLst>
          </p:cNvPr>
          <p:cNvSpPr txBox="1">
            <a:spLocks/>
          </p:cNvSpPr>
          <p:nvPr/>
        </p:nvSpPr>
        <p:spPr>
          <a:xfrm>
            <a:off x="881564" y="1028343"/>
            <a:ext cx="11119936" cy="307777"/>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lvl="0" fontAlgn="auto">
              <a:spcAft>
                <a:spcPts val="0"/>
              </a:spcAft>
              <a:defRPr/>
            </a:pPr>
            <a:r>
              <a:rPr lang="ja-JP" altLang="en-US" dirty="0">
                <a:solidFill>
                  <a:srgbClr val="0D0D0D"/>
                </a:solidFill>
                <a:latin typeface="+mn-ea"/>
                <a:ea typeface="+mn-ea"/>
              </a:rPr>
              <a:t>広範囲の属性をカバー</a:t>
            </a:r>
            <a:r>
              <a:rPr lang="en-US" altLang="ja-JP" dirty="0">
                <a:solidFill>
                  <a:srgbClr val="0D0D0D"/>
                </a:solidFill>
                <a:latin typeface="+mn-ea"/>
                <a:ea typeface="+mn-ea"/>
              </a:rPr>
              <a:t>…</a:t>
            </a:r>
            <a:r>
              <a:rPr lang="ja-JP" altLang="en-US" dirty="0">
                <a:solidFill>
                  <a:srgbClr val="0D0D0D"/>
                </a:solidFill>
                <a:latin typeface="+mn-ea"/>
                <a:ea typeface="+mn-ea"/>
              </a:rPr>
              <a:t>性別・年代を問わず多様なユーザーが閲覧</a:t>
            </a:r>
            <a:endParaRPr kumimoji="1" lang="ja-JP" altLang="en-US" sz="2000" b="1" i="0" u="none" strike="noStrike" kern="1200" cap="none" spc="0" normalizeH="0" baseline="0" noProof="0" dirty="0">
              <a:ln>
                <a:noFill/>
              </a:ln>
              <a:solidFill>
                <a:srgbClr val="0D0D0D"/>
              </a:solidFill>
              <a:effectLst/>
              <a:uLnTx/>
              <a:uFillTx/>
              <a:latin typeface="+mn-ea"/>
              <a:ea typeface="+mn-ea"/>
              <a:cs typeface="+mn-cs"/>
            </a:endParaRPr>
          </a:p>
        </p:txBody>
      </p:sp>
      <p:sp>
        <p:nvSpPr>
          <p:cNvPr id="89" name="正方形/長方形 88">
            <a:extLst>
              <a:ext uri="{FF2B5EF4-FFF2-40B4-BE49-F238E27FC236}">
                <a16:creationId xmlns:a16="http://schemas.microsoft.com/office/drawing/2014/main" id="{BB9A299F-4A10-AA02-A483-3102DF8C1A2A}"/>
              </a:ext>
            </a:extLst>
          </p:cNvPr>
          <p:cNvSpPr/>
          <p:nvPr/>
        </p:nvSpPr>
        <p:spPr>
          <a:xfrm>
            <a:off x="637184" y="1025191"/>
            <a:ext cx="151419" cy="235450"/>
          </a:xfrm>
          <a:prstGeom prst="rect">
            <a:avLst/>
          </a:prstGeom>
          <a:solidFill>
            <a:srgbClr val="000000"/>
          </a:solidFill>
          <a:ln w="9525" cap="flat" cmpd="sng" algn="ctr">
            <a:solidFill>
              <a:srgbClr val="0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D0D0D"/>
              </a:solidFill>
              <a:effectLst/>
              <a:uLnTx/>
              <a:uFillTx/>
              <a:latin typeface="+mn-ea"/>
              <a:ea typeface="+mn-ea"/>
              <a:cs typeface="+mn-cs"/>
            </a:endParaRPr>
          </a:p>
        </p:txBody>
      </p:sp>
      <p:sp>
        <p:nvSpPr>
          <p:cNvPr id="187" name="テキスト ボックス 2">
            <a:extLst>
              <a:ext uri="{FF2B5EF4-FFF2-40B4-BE49-F238E27FC236}">
                <a16:creationId xmlns:a16="http://schemas.microsoft.com/office/drawing/2014/main" id="{F0C95703-903A-4FB3-3CF4-F27DDEEB3E95}"/>
              </a:ext>
            </a:extLst>
          </p:cNvPr>
          <p:cNvSpPr txBox="1"/>
          <p:nvPr/>
        </p:nvSpPr>
        <p:spPr>
          <a:xfrm>
            <a:off x="3710497" y="6284828"/>
            <a:ext cx="7888528" cy="323165"/>
          </a:xfrm>
          <a:prstGeom prst="rect">
            <a:avLst/>
          </a:prstGeom>
          <a:noFill/>
        </p:spPr>
        <p:txBody>
          <a:bodyPr wrap="square" lIns="0" tIns="0" rIns="0" bIns="0" anchor="b" anchorCtr="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ja-JP" sz="700" dirty="0">
                <a:solidFill>
                  <a:schemeClr val="tx1">
                    <a:lumMod val="50000"/>
                    <a:lumOff val="50000"/>
                  </a:schemeClr>
                </a:solidFill>
                <a:effectLst/>
                <a:latin typeface="Meiryo" panose="020B0604030504040204" pitchFamily="34" charset="-128"/>
                <a:ea typeface="Meiryo" panose="020B0604030504040204" pitchFamily="34" charset="-128"/>
              </a:rPr>
              <a:t>※</a:t>
            </a:r>
            <a:r>
              <a:rPr lang="ja-JP" altLang="en-US" sz="700" dirty="0">
                <a:solidFill>
                  <a:schemeClr val="tx1">
                    <a:lumMod val="50000"/>
                    <a:lumOff val="50000"/>
                  </a:schemeClr>
                </a:solidFill>
                <a:effectLst/>
                <a:latin typeface="Meiryo" panose="020B0604030504040204" pitchFamily="34" charset="-128"/>
                <a:ea typeface="Meiryo" panose="020B0604030504040204" pitchFamily="34" charset="-128"/>
              </a:rPr>
              <a:t>出典：「</a:t>
            </a:r>
            <a:r>
              <a:rPr lang="en" altLang="ja-JP" sz="700" dirty="0">
                <a:solidFill>
                  <a:schemeClr val="tx1">
                    <a:lumMod val="50000"/>
                    <a:lumOff val="50000"/>
                  </a:schemeClr>
                </a:solidFill>
                <a:effectLst/>
                <a:latin typeface="Meiryo" panose="020B0604030504040204" pitchFamily="34" charset="-128"/>
                <a:ea typeface="Meiryo" panose="020B0604030504040204" pitchFamily="34" charset="-128"/>
              </a:rPr>
              <a:t>Nielsen NetView/Mobile NetView Custom Data Feed</a:t>
            </a:r>
            <a:r>
              <a:rPr lang="ja-JP" altLang="en" sz="700" dirty="0">
                <a:solidFill>
                  <a:schemeClr val="tx1">
                    <a:lumMod val="50000"/>
                    <a:lumOff val="50000"/>
                  </a:schemeClr>
                </a:solidFill>
                <a:effectLst/>
                <a:latin typeface="Meiryo" panose="020B0604030504040204" pitchFamily="34" charset="-128"/>
                <a:ea typeface="Meiryo" panose="020B0604030504040204" pitchFamily="34" charset="-128"/>
              </a:rPr>
              <a:t>」</a:t>
            </a:r>
            <a:r>
              <a:rPr lang="ja-JP" altLang="en-US" sz="700" dirty="0">
                <a:solidFill>
                  <a:schemeClr val="tx1">
                    <a:lumMod val="50000"/>
                    <a:lumOff val="50000"/>
                  </a:schemeClr>
                </a:solidFill>
                <a:effectLst/>
                <a:latin typeface="Meiryo" panose="020B0604030504040204" pitchFamily="34" charset="-128"/>
                <a:ea typeface="Meiryo" panose="020B0604030504040204" pitchFamily="34" charset="-128"/>
              </a:rPr>
              <a:t>を元に</a:t>
            </a:r>
            <a:r>
              <a:rPr lang="en" altLang="ja-JP" sz="700" dirty="0">
                <a:solidFill>
                  <a:schemeClr val="tx1">
                    <a:lumMod val="50000"/>
                    <a:lumOff val="50000"/>
                  </a:schemeClr>
                </a:solidFill>
                <a:effectLst/>
                <a:latin typeface="Meiryo" panose="020B0604030504040204" pitchFamily="34" charset="-128"/>
                <a:ea typeface="Meiryo" panose="020B0604030504040204" pitchFamily="34" charset="-128"/>
              </a:rPr>
              <a:t>Yahoo! JAPAN</a:t>
            </a:r>
            <a:r>
              <a:rPr lang="ja-JP" altLang="en-US" sz="700" dirty="0">
                <a:solidFill>
                  <a:schemeClr val="tx1">
                    <a:lumMod val="50000"/>
                    <a:lumOff val="50000"/>
                  </a:schemeClr>
                </a:solidFill>
                <a:effectLst/>
                <a:latin typeface="Meiryo" panose="020B0604030504040204" pitchFamily="34" charset="-128"/>
                <a:ea typeface="Meiryo" panose="020B0604030504040204" pitchFamily="34" charset="-128"/>
              </a:rPr>
              <a:t>が独自に作成</a:t>
            </a:r>
            <a:r>
              <a:rPr lang="en-US" altLang="ja-JP" sz="700" dirty="0">
                <a:solidFill>
                  <a:schemeClr val="tx1">
                    <a:lumMod val="50000"/>
                    <a:lumOff val="50000"/>
                  </a:schemeClr>
                </a:solidFill>
                <a:effectLst/>
                <a:latin typeface="Meiryo" panose="020B0604030504040204" pitchFamily="34" charset="-128"/>
                <a:ea typeface="Meiryo" panose="020B0604030504040204" pitchFamily="34" charset="-128"/>
              </a:rPr>
              <a:t>  ※</a:t>
            </a:r>
            <a:r>
              <a:rPr lang="ja-JP" altLang="en-US" sz="700" dirty="0">
                <a:solidFill>
                  <a:schemeClr val="tx1">
                    <a:lumMod val="50000"/>
                    <a:lumOff val="50000"/>
                  </a:schemeClr>
                </a:solidFill>
                <a:effectLst/>
                <a:latin typeface="Meiryo" panose="020B0604030504040204" pitchFamily="34" charset="-128"/>
                <a:ea typeface="Meiryo" panose="020B0604030504040204" pitchFamily="34" charset="-128"/>
              </a:rPr>
              <a:t>小数点以下を四捨五入しているため、合計しても必ずしも</a:t>
            </a:r>
            <a:r>
              <a:rPr lang="en-US" altLang="ja-JP" sz="700" dirty="0">
                <a:solidFill>
                  <a:schemeClr val="tx1">
                    <a:lumMod val="50000"/>
                    <a:lumOff val="50000"/>
                  </a:schemeClr>
                </a:solidFill>
                <a:effectLst/>
                <a:latin typeface="Meiryo" panose="020B0604030504040204" pitchFamily="34" charset="-128"/>
                <a:ea typeface="Meiryo" panose="020B0604030504040204" pitchFamily="34" charset="-128"/>
              </a:rPr>
              <a:t>100</a:t>
            </a:r>
            <a:r>
              <a:rPr lang="ja-JP" altLang="en-US" sz="700" dirty="0">
                <a:solidFill>
                  <a:schemeClr val="tx1">
                    <a:lumMod val="50000"/>
                    <a:lumOff val="50000"/>
                  </a:schemeClr>
                </a:solidFill>
                <a:effectLst/>
                <a:latin typeface="Meiryo" panose="020B0604030504040204" pitchFamily="34" charset="-128"/>
                <a:ea typeface="Meiryo" panose="020B0604030504040204" pitchFamily="34" charset="-128"/>
              </a:rPr>
              <a:t>とはならない場合がある</a:t>
            </a:r>
            <a:endParaRPr lang="en-US" altLang="ja-JP" sz="700" dirty="0">
              <a:solidFill>
                <a:schemeClr val="tx1">
                  <a:lumMod val="50000"/>
                  <a:lumOff val="50000"/>
                </a:schemeClr>
              </a:solidFill>
              <a:effectLst/>
              <a:latin typeface="Meiryo" panose="020B0604030504040204" pitchFamily="34" charset="-128"/>
              <a:ea typeface="Meiryo" panose="020B0604030504040204" pitchFamily="34" charset="-128"/>
            </a:endParaRPr>
          </a:p>
          <a:p>
            <a:r>
              <a:rPr lang="en-US" altLang="ja-JP" sz="700" dirty="0">
                <a:solidFill>
                  <a:schemeClr val="tx1">
                    <a:lumMod val="50000"/>
                    <a:lumOff val="50000"/>
                  </a:schemeClr>
                </a:solidFill>
                <a:effectLst/>
                <a:latin typeface="Meiryo" panose="020B0604030504040204" pitchFamily="34" charset="-128"/>
                <a:ea typeface="Meiryo" panose="020B0604030504040204" pitchFamily="34" charset="-128"/>
              </a:rPr>
              <a:t>※1</a:t>
            </a:r>
            <a:r>
              <a:rPr lang="ja-JP" altLang="en-US" sz="700" dirty="0">
                <a:solidFill>
                  <a:schemeClr val="tx1">
                    <a:lumMod val="50000"/>
                    <a:lumOff val="50000"/>
                  </a:schemeClr>
                </a:solidFill>
                <a:effectLst/>
                <a:latin typeface="Meiryo" panose="020B0604030504040204" pitchFamily="34" charset="-128"/>
                <a:ea typeface="Meiryo" panose="020B0604030504040204" pitchFamily="34" charset="-128"/>
              </a:rPr>
              <a:t>「</a:t>
            </a:r>
            <a:r>
              <a:rPr lang="en" altLang="ja-JP" sz="700" dirty="0">
                <a:solidFill>
                  <a:schemeClr val="tx1">
                    <a:lumMod val="50000"/>
                    <a:lumOff val="50000"/>
                  </a:schemeClr>
                </a:solidFill>
                <a:effectLst/>
                <a:latin typeface="Meiryo" panose="020B0604030504040204" pitchFamily="34" charset="-128"/>
                <a:ea typeface="Meiryo" panose="020B0604030504040204" pitchFamily="34" charset="-128"/>
              </a:rPr>
              <a:t>Nielsen MobileNetView</a:t>
            </a:r>
            <a:r>
              <a:rPr lang="ja-JP" altLang="en" sz="700" dirty="0">
                <a:solidFill>
                  <a:schemeClr val="tx1">
                    <a:lumMod val="50000"/>
                    <a:lumOff val="50000"/>
                  </a:schemeClr>
                </a:solidFill>
                <a:effectLst/>
                <a:latin typeface="Meiryo" panose="020B0604030504040204" pitchFamily="34" charset="-128"/>
                <a:ea typeface="Meiryo" panose="020B0604030504040204" pitchFamily="34" charset="-128"/>
              </a:rPr>
              <a:t>」</a:t>
            </a:r>
            <a:r>
              <a:rPr lang="en" altLang="ja-JP" sz="700" dirty="0">
                <a:solidFill>
                  <a:schemeClr val="tx1">
                    <a:lumMod val="50000"/>
                    <a:lumOff val="50000"/>
                  </a:schemeClr>
                </a:solidFill>
                <a:effectLst/>
                <a:latin typeface="Meiryo" panose="020B0604030504040204" pitchFamily="34" charset="-128"/>
                <a:ea typeface="Meiryo" panose="020B0604030504040204" pitchFamily="34" charset="-128"/>
              </a:rPr>
              <a:t>2023</a:t>
            </a:r>
            <a:r>
              <a:rPr lang="ja-JP" altLang="en-US" sz="700" dirty="0">
                <a:solidFill>
                  <a:schemeClr val="tx1">
                    <a:lumMod val="50000"/>
                    <a:lumOff val="50000"/>
                  </a:schemeClr>
                </a:solidFill>
                <a:effectLst/>
                <a:latin typeface="Meiryo" panose="020B0604030504040204" pitchFamily="34" charset="-128"/>
                <a:ea typeface="Meiryo" panose="020B0604030504040204" pitchFamily="34" charset="-128"/>
              </a:rPr>
              <a:t>年</a:t>
            </a:r>
            <a:r>
              <a:rPr lang="en-US" altLang="ja-JP" sz="700" dirty="0">
                <a:solidFill>
                  <a:schemeClr val="tx1">
                    <a:lumMod val="50000"/>
                    <a:lumOff val="50000"/>
                  </a:schemeClr>
                </a:solidFill>
                <a:effectLst/>
                <a:latin typeface="Meiryo" panose="020B0604030504040204" pitchFamily="34" charset="-128"/>
                <a:ea typeface="Meiryo" panose="020B0604030504040204" pitchFamily="34" charset="-128"/>
              </a:rPr>
              <a:t>10</a:t>
            </a:r>
            <a:r>
              <a:rPr lang="ja-JP" altLang="en-US" sz="700" dirty="0">
                <a:solidFill>
                  <a:schemeClr val="tx1">
                    <a:lumMod val="50000"/>
                    <a:lumOff val="50000"/>
                  </a:schemeClr>
                </a:solidFill>
                <a:effectLst/>
                <a:latin typeface="Meiryo" panose="020B0604030504040204" pitchFamily="34" charset="-128"/>
                <a:ea typeface="Meiryo" panose="020B0604030504040204" pitchFamily="34" charset="-128"/>
              </a:rPr>
              <a:t>月～</a:t>
            </a:r>
            <a:r>
              <a:rPr lang="en-US" altLang="ja-JP" sz="700" dirty="0">
                <a:solidFill>
                  <a:schemeClr val="tx1">
                    <a:lumMod val="50000"/>
                    <a:lumOff val="50000"/>
                  </a:schemeClr>
                </a:solidFill>
                <a:effectLst/>
                <a:latin typeface="Meiryo" panose="020B0604030504040204" pitchFamily="34" charset="-128"/>
                <a:ea typeface="Meiryo" panose="020B0604030504040204" pitchFamily="34" charset="-128"/>
              </a:rPr>
              <a:t>2024</a:t>
            </a:r>
            <a:r>
              <a:rPr lang="ja-JP" altLang="en-US" sz="700" dirty="0">
                <a:solidFill>
                  <a:schemeClr val="tx1">
                    <a:lumMod val="50000"/>
                    <a:lumOff val="50000"/>
                  </a:schemeClr>
                </a:solidFill>
                <a:effectLst/>
                <a:latin typeface="Meiryo" panose="020B0604030504040204" pitchFamily="34" charset="-128"/>
                <a:ea typeface="Meiryo" panose="020B0604030504040204" pitchFamily="34" charset="-128"/>
              </a:rPr>
              <a:t>年</a:t>
            </a:r>
            <a:r>
              <a:rPr lang="en-US" altLang="ja-JP" sz="700" dirty="0">
                <a:solidFill>
                  <a:schemeClr val="tx1">
                    <a:lumMod val="50000"/>
                    <a:lumOff val="50000"/>
                  </a:schemeClr>
                </a:solidFill>
                <a:effectLst/>
                <a:latin typeface="Meiryo" panose="020B0604030504040204" pitchFamily="34" charset="-128"/>
                <a:ea typeface="Meiryo" panose="020B0604030504040204" pitchFamily="34" charset="-128"/>
              </a:rPr>
              <a:t>3</a:t>
            </a:r>
            <a:r>
              <a:rPr lang="ja-JP" altLang="en-US" sz="700" dirty="0">
                <a:solidFill>
                  <a:schemeClr val="tx1">
                    <a:lumMod val="50000"/>
                    <a:lumOff val="50000"/>
                  </a:schemeClr>
                </a:solidFill>
                <a:effectLst/>
                <a:latin typeface="Meiryo" panose="020B0604030504040204" pitchFamily="34" charset="-128"/>
                <a:ea typeface="Meiryo" panose="020B0604030504040204" pitchFamily="34" charset="-128"/>
              </a:rPr>
              <a:t>月平均（</a:t>
            </a:r>
            <a:r>
              <a:rPr lang="en" altLang="ja-JP" sz="700" dirty="0">
                <a:solidFill>
                  <a:schemeClr val="tx1">
                    <a:lumMod val="50000"/>
                    <a:lumOff val="50000"/>
                  </a:schemeClr>
                </a:solidFill>
                <a:effectLst/>
                <a:latin typeface="Meiryo" panose="020B0604030504040204" pitchFamily="34" charset="-128"/>
                <a:ea typeface="Meiryo" panose="020B0604030504040204" pitchFamily="34" charset="-128"/>
              </a:rPr>
              <a:t>Yahoo Japan News</a:t>
            </a:r>
            <a:r>
              <a:rPr lang="ja-JP" altLang="en" sz="700" dirty="0">
                <a:solidFill>
                  <a:schemeClr val="tx1">
                    <a:lumMod val="50000"/>
                    <a:lumOff val="50000"/>
                  </a:schemeClr>
                </a:solidFill>
                <a:effectLst/>
                <a:latin typeface="Meiryo" panose="020B0604030504040204" pitchFamily="34" charset="-128"/>
                <a:ea typeface="Meiryo" panose="020B0604030504040204" pitchFamily="34" charset="-128"/>
              </a:rPr>
              <a:t>（</a:t>
            </a:r>
            <a:r>
              <a:rPr lang="ja-JP" altLang="en-US" sz="700" dirty="0">
                <a:solidFill>
                  <a:schemeClr val="tx1">
                    <a:lumMod val="50000"/>
                    <a:lumOff val="50000"/>
                  </a:schemeClr>
                </a:solidFill>
                <a:effectLst/>
                <a:latin typeface="Meiryo" panose="020B0604030504040204" pitchFamily="34" charset="-128"/>
                <a:ea typeface="Meiryo" panose="020B0604030504040204" pitchFamily="34" charset="-128"/>
              </a:rPr>
              <a:t>チャネルレベル）で集計、スマートフォンからのアクセス（アプリの利用を含む））</a:t>
            </a:r>
            <a:endParaRPr lang="en-US" altLang="ja-JP" sz="700" dirty="0">
              <a:solidFill>
                <a:schemeClr val="tx1">
                  <a:lumMod val="50000"/>
                  <a:lumOff val="50000"/>
                </a:schemeClr>
              </a:solidFill>
              <a:effectLst/>
              <a:latin typeface="Meiryo" panose="020B0604030504040204" pitchFamily="34" charset="-128"/>
              <a:ea typeface="Meiryo" panose="020B0604030504040204" pitchFamily="34" charset="-128"/>
            </a:endParaRPr>
          </a:p>
          <a:p>
            <a:r>
              <a:rPr lang="en-US" altLang="ja-JP" sz="700" dirty="0">
                <a:solidFill>
                  <a:schemeClr val="tx1">
                    <a:lumMod val="50000"/>
                    <a:lumOff val="50000"/>
                  </a:schemeClr>
                </a:solidFill>
                <a:effectLst/>
                <a:latin typeface="Meiryo" panose="020B0604030504040204" pitchFamily="34" charset="-128"/>
                <a:ea typeface="Meiryo" panose="020B0604030504040204" pitchFamily="34" charset="-128"/>
              </a:rPr>
              <a:t>※2</a:t>
            </a:r>
            <a:r>
              <a:rPr lang="ja-JP" altLang="en-US" sz="700" dirty="0">
                <a:solidFill>
                  <a:schemeClr val="tx1">
                    <a:lumMod val="50000"/>
                    <a:lumOff val="50000"/>
                  </a:schemeClr>
                </a:solidFill>
                <a:effectLst/>
                <a:latin typeface="Meiryo" panose="020B0604030504040204" pitchFamily="34" charset="-128"/>
                <a:ea typeface="Meiryo" panose="020B0604030504040204" pitchFamily="34" charset="-128"/>
              </a:rPr>
              <a:t>「</a:t>
            </a:r>
            <a:r>
              <a:rPr lang="en" altLang="ja-JP" sz="700" dirty="0">
                <a:solidFill>
                  <a:schemeClr val="tx1">
                    <a:lumMod val="50000"/>
                    <a:lumOff val="50000"/>
                  </a:schemeClr>
                </a:solidFill>
                <a:effectLst/>
                <a:latin typeface="Meiryo" panose="020B0604030504040204" pitchFamily="34" charset="-128"/>
                <a:ea typeface="Meiryo" panose="020B0604030504040204" pitchFamily="34" charset="-128"/>
              </a:rPr>
              <a:t>Nielsen NetView</a:t>
            </a:r>
            <a:r>
              <a:rPr lang="ja-JP" altLang="en" sz="700" dirty="0">
                <a:solidFill>
                  <a:schemeClr val="tx1">
                    <a:lumMod val="50000"/>
                    <a:lumOff val="50000"/>
                  </a:schemeClr>
                </a:solidFill>
                <a:effectLst/>
                <a:latin typeface="Meiryo" panose="020B0604030504040204" pitchFamily="34" charset="-128"/>
                <a:ea typeface="Meiryo" panose="020B0604030504040204" pitchFamily="34" charset="-128"/>
              </a:rPr>
              <a:t>」 </a:t>
            </a:r>
            <a:r>
              <a:rPr lang="en" altLang="ja-JP" sz="700" dirty="0">
                <a:solidFill>
                  <a:schemeClr val="tx1">
                    <a:lumMod val="50000"/>
                    <a:lumOff val="50000"/>
                  </a:schemeClr>
                </a:solidFill>
                <a:effectLst/>
                <a:latin typeface="Meiryo" panose="020B0604030504040204" pitchFamily="34" charset="-128"/>
                <a:ea typeface="Meiryo" panose="020B0604030504040204" pitchFamily="34" charset="-128"/>
              </a:rPr>
              <a:t>2023</a:t>
            </a:r>
            <a:r>
              <a:rPr lang="ja-JP" altLang="en-US" sz="700" dirty="0">
                <a:solidFill>
                  <a:schemeClr val="tx1">
                    <a:lumMod val="50000"/>
                    <a:lumOff val="50000"/>
                  </a:schemeClr>
                </a:solidFill>
                <a:effectLst/>
                <a:latin typeface="Meiryo" panose="020B0604030504040204" pitchFamily="34" charset="-128"/>
                <a:ea typeface="Meiryo" panose="020B0604030504040204" pitchFamily="34" charset="-128"/>
              </a:rPr>
              <a:t>年</a:t>
            </a:r>
            <a:r>
              <a:rPr lang="en-US" altLang="ja-JP" sz="700" dirty="0">
                <a:solidFill>
                  <a:schemeClr val="tx1">
                    <a:lumMod val="50000"/>
                    <a:lumOff val="50000"/>
                  </a:schemeClr>
                </a:solidFill>
                <a:effectLst/>
                <a:latin typeface="Meiryo" panose="020B0604030504040204" pitchFamily="34" charset="-128"/>
                <a:ea typeface="Meiryo" panose="020B0604030504040204" pitchFamily="34" charset="-128"/>
              </a:rPr>
              <a:t>10</a:t>
            </a:r>
            <a:r>
              <a:rPr lang="ja-JP" altLang="en-US" sz="700" dirty="0">
                <a:solidFill>
                  <a:schemeClr val="tx1">
                    <a:lumMod val="50000"/>
                    <a:lumOff val="50000"/>
                  </a:schemeClr>
                </a:solidFill>
                <a:effectLst/>
                <a:latin typeface="Meiryo" panose="020B0604030504040204" pitchFamily="34" charset="-128"/>
                <a:ea typeface="Meiryo" panose="020B0604030504040204" pitchFamily="34" charset="-128"/>
              </a:rPr>
              <a:t>月～</a:t>
            </a:r>
            <a:r>
              <a:rPr lang="en-US" altLang="ja-JP" sz="700" dirty="0">
                <a:solidFill>
                  <a:schemeClr val="tx1">
                    <a:lumMod val="50000"/>
                    <a:lumOff val="50000"/>
                  </a:schemeClr>
                </a:solidFill>
                <a:effectLst/>
                <a:latin typeface="Meiryo" panose="020B0604030504040204" pitchFamily="34" charset="-128"/>
                <a:ea typeface="Meiryo" panose="020B0604030504040204" pitchFamily="34" charset="-128"/>
              </a:rPr>
              <a:t>2024</a:t>
            </a:r>
            <a:r>
              <a:rPr lang="ja-JP" altLang="en-US" sz="700" dirty="0">
                <a:solidFill>
                  <a:schemeClr val="tx1">
                    <a:lumMod val="50000"/>
                    <a:lumOff val="50000"/>
                  </a:schemeClr>
                </a:solidFill>
                <a:effectLst/>
                <a:latin typeface="Meiryo" panose="020B0604030504040204" pitchFamily="34" charset="-128"/>
                <a:ea typeface="Meiryo" panose="020B0604030504040204" pitchFamily="34" charset="-128"/>
              </a:rPr>
              <a:t>年</a:t>
            </a:r>
            <a:r>
              <a:rPr lang="en-US" altLang="ja-JP" sz="700" dirty="0">
                <a:solidFill>
                  <a:schemeClr val="tx1">
                    <a:lumMod val="50000"/>
                    <a:lumOff val="50000"/>
                  </a:schemeClr>
                </a:solidFill>
                <a:latin typeface="Meiryo" panose="020B0604030504040204" pitchFamily="34" charset="-128"/>
                <a:ea typeface="Meiryo" panose="020B0604030504040204" pitchFamily="34" charset="-128"/>
              </a:rPr>
              <a:t>3</a:t>
            </a:r>
            <a:r>
              <a:rPr lang="ja-JP" altLang="en-US" sz="700" dirty="0">
                <a:solidFill>
                  <a:schemeClr val="tx1">
                    <a:lumMod val="50000"/>
                    <a:lumOff val="50000"/>
                  </a:schemeClr>
                </a:solidFill>
                <a:effectLst/>
                <a:latin typeface="Meiryo" panose="020B0604030504040204" pitchFamily="34" charset="-128"/>
                <a:ea typeface="Meiryo" panose="020B0604030504040204" pitchFamily="34" charset="-128"/>
              </a:rPr>
              <a:t>月平均（</a:t>
            </a:r>
            <a:r>
              <a:rPr lang="en" altLang="ja-JP" sz="700" dirty="0">
                <a:solidFill>
                  <a:schemeClr val="tx1">
                    <a:lumMod val="50000"/>
                    <a:lumOff val="50000"/>
                  </a:schemeClr>
                </a:solidFill>
                <a:effectLst/>
                <a:latin typeface="Meiryo" panose="020B0604030504040204" pitchFamily="34" charset="-128"/>
                <a:ea typeface="Meiryo" panose="020B0604030504040204" pitchFamily="34" charset="-128"/>
              </a:rPr>
              <a:t>Yahoo Japan News</a:t>
            </a:r>
            <a:r>
              <a:rPr lang="ja-JP" altLang="en" sz="700" dirty="0">
                <a:solidFill>
                  <a:schemeClr val="tx1">
                    <a:lumMod val="50000"/>
                    <a:lumOff val="50000"/>
                  </a:schemeClr>
                </a:solidFill>
                <a:effectLst/>
                <a:latin typeface="Meiryo" panose="020B0604030504040204" pitchFamily="34" charset="-128"/>
                <a:ea typeface="Meiryo" panose="020B0604030504040204" pitchFamily="34" charset="-128"/>
              </a:rPr>
              <a:t>（</a:t>
            </a:r>
            <a:r>
              <a:rPr lang="ja-JP" altLang="en-US" sz="700" dirty="0">
                <a:solidFill>
                  <a:schemeClr val="tx1">
                    <a:lumMod val="50000"/>
                    <a:lumOff val="50000"/>
                  </a:schemeClr>
                </a:solidFill>
                <a:effectLst/>
                <a:latin typeface="Meiryo" panose="020B0604030504040204" pitchFamily="34" charset="-128"/>
                <a:ea typeface="Meiryo" panose="020B0604030504040204" pitchFamily="34" charset="-128"/>
              </a:rPr>
              <a:t>チャネルレベル）で集計、家庭・職場からの</a:t>
            </a:r>
            <a:r>
              <a:rPr lang="en" altLang="ja-JP" sz="700" dirty="0">
                <a:solidFill>
                  <a:schemeClr val="tx1">
                    <a:lumMod val="50000"/>
                    <a:lumOff val="50000"/>
                  </a:schemeClr>
                </a:solidFill>
                <a:effectLst/>
                <a:latin typeface="Meiryo" panose="020B0604030504040204" pitchFamily="34" charset="-128"/>
                <a:ea typeface="Meiryo" panose="020B0604030504040204" pitchFamily="34" charset="-128"/>
              </a:rPr>
              <a:t>PC</a:t>
            </a:r>
            <a:r>
              <a:rPr lang="ja-JP" altLang="en-US" sz="700" dirty="0">
                <a:solidFill>
                  <a:schemeClr val="tx1">
                    <a:lumMod val="50000"/>
                    <a:lumOff val="50000"/>
                  </a:schemeClr>
                </a:solidFill>
                <a:effectLst/>
                <a:latin typeface="Meiryo" panose="020B0604030504040204" pitchFamily="34" charset="-128"/>
                <a:ea typeface="Meiryo" panose="020B0604030504040204" pitchFamily="34" charset="-128"/>
              </a:rPr>
              <a:t>によるアクセス、インターネットアプリは含まない）</a:t>
            </a:r>
          </a:p>
        </p:txBody>
      </p:sp>
      <p:sp>
        <p:nvSpPr>
          <p:cNvPr id="188" name="正方形/長方形 187">
            <a:extLst>
              <a:ext uri="{FF2B5EF4-FFF2-40B4-BE49-F238E27FC236}">
                <a16:creationId xmlns:a16="http://schemas.microsoft.com/office/drawing/2014/main" id="{72668B33-E0D8-1A21-3516-B44233321289}"/>
              </a:ext>
            </a:extLst>
          </p:cNvPr>
          <p:cNvSpPr/>
          <p:nvPr/>
        </p:nvSpPr>
        <p:spPr>
          <a:xfrm>
            <a:off x="6292107" y="3972288"/>
            <a:ext cx="487313" cy="374398"/>
          </a:xfrm>
          <a:prstGeom prst="rect">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marL="0" marR="0" lvl="0" indent="0" algn="ctr" defTabSz="914400" eaLnBrk="1" fontAlgn="auto" latinLnBrk="0" hangingPunct="1">
              <a:lnSpc>
                <a:spcPct val="110000"/>
              </a:lnSpc>
              <a:spcBef>
                <a:spcPts val="0"/>
              </a:spcBef>
              <a:spcAft>
                <a:spcPts val="0"/>
              </a:spcAft>
              <a:buClrTx/>
              <a:buSzTx/>
              <a:buFontTx/>
              <a:buNone/>
              <a:tabLst/>
              <a:defRPr/>
            </a:pPr>
            <a:r>
              <a:rPr kumimoji="0" lang="en-US" altLang="ja-JP" sz="2400" b="1" kern="0" dirty="0">
                <a:solidFill>
                  <a:schemeClr val="bg1"/>
                </a:solidFill>
                <a:latin typeface="Segoe UI" panose="020B0502040204020203" pitchFamily="34" charset="0"/>
                <a:ea typeface="Meiryo" panose="020B0604030504040204" pitchFamily="34" charset="-128"/>
                <a:cs typeface="Segoe UI" panose="020B0502040204020203" pitchFamily="34" charset="0"/>
              </a:rPr>
              <a:t>4</a:t>
            </a:r>
            <a:r>
              <a:rPr kumimoji="0" lang="en-US" altLang="ja-JP" sz="2400" b="1" u="none" strike="noStrike" kern="0" cap="none" spc="0" normalizeH="0" baseline="0" noProof="0" dirty="0">
                <a:ln>
                  <a:noFill/>
                </a:ln>
                <a:solidFill>
                  <a:schemeClr val="bg1"/>
                </a:solidFill>
                <a:effectLst/>
                <a:uLnTx/>
                <a:uFillTx/>
                <a:latin typeface="Segoe UI" panose="020B0502040204020203" pitchFamily="34" charset="0"/>
                <a:ea typeface="Meiryo" panose="020B0604030504040204" pitchFamily="34" charset="-128"/>
                <a:cs typeface="Segoe UI" panose="020B0502040204020203" pitchFamily="34" charset="0"/>
              </a:rPr>
              <a:t>0</a:t>
            </a:r>
            <a:r>
              <a:rPr kumimoji="0" lang="ja-JP" altLang="en-US" sz="1050" b="1" i="0" u="none" strike="noStrike" kern="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代</a:t>
            </a:r>
            <a:endParaRPr kumimoji="0" lang="en-US" altLang="ja-JP" sz="105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endParaRPr>
          </a:p>
        </p:txBody>
      </p:sp>
      <p:graphicFrame>
        <p:nvGraphicFramePr>
          <p:cNvPr id="189" name="グラフ 188">
            <a:extLst>
              <a:ext uri="{FF2B5EF4-FFF2-40B4-BE49-F238E27FC236}">
                <a16:creationId xmlns:a16="http://schemas.microsoft.com/office/drawing/2014/main" id="{ADA0C2E7-68C3-D249-24CB-4121A636FAF0}"/>
              </a:ext>
            </a:extLst>
          </p:cNvPr>
          <p:cNvGraphicFramePr/>
          <p:nvPr/>
        </p:nvGraphicFramePr>
        <p:xfrm>
          <a:off x="6341079" y="4038600"/>
          <a:ext cx="2857110" cy="2114239"/>
        </p:xfrm>
        <a:graphic>
          <a:graphicData uri="http://schemas.openxmlformats.org/drawingml/2006/chart">
            <c:chart xmlns:c="http://schemas.openxmlformats.org/drawingml/2006/chart" xmlns:r="http://schemas.openxmlformats.org/officeDocument/2006/relationships" r:id="rId3"/>
          </a:graphicData>
        </a:graphic>
      </p:graphicFrame>
      <p:sp>
        <p:nvSpPr>
          <p:cNvPr id="190" name="テキスト ボックス 189">
            <a:extLst>
              <a:ext uri="{FF2B5EF4-FFF2-40B4-BE49-F238E27FC236}">
                <a16:creationId xmlns:a16="http://schemas.microsoft.com/office/drawing/2014/main" id="{E592AF3F-B4A4-5734-4F9B-82124542823E}"/>
              </a:ext>
            </a:extLst>
          </p:cNvPr>
          <p:cNvSpPr txBox="1"/>
          <p:nvPr/>
        </p:nvSpPr>
        <p:spPr>
          <a:xfrm>
            <a:off x="4927587" y="4280584"/>
            <a:ext cx="503864" cy="478387"/>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20</a:t>
            </a:r>
            <a:r>
              <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代</a:t>
            </a:r>
            <a:endParaRPr kumimoji="1" lang="en-US" altLang="ja-JP"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400" b="1" dirty="0">
                <a:solidFill>
                  <a:schemeClr val="bg1"/>
                </a:solidFill>
                <a:latin typeface="Meiryo" panose="020B0604030504040204" pitchFamily="34" charset="-128"/>
                <a:ea typeface="Meiryo" panose="020B0604030504040204" pitchFamily="34" charset="-128"/>
              </a:rPr>
              <a:t>13</a:t>
            </a:r>
            <a:r>
              <a:rPr lang="en-US" altLang="ja-JP" sz="1000" b="1" dirty="0">
                <a:solidFill>
                  <a:schemeClr val="bg1"/>
                </a:solidFill>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endParaRPr>
          </a:p>
        </p:txBody>
      </p:sp>
      <p:sp>
        <p:nvSpPr>
          <p:cNvPr id="191" name="テキスト ボックス 190">
            <a:extLst>
              <a:ext uri="{FF2B5EF4-FFF2-40B4-BE49-F238E27FC236}">
                <a16:creationId xmlns:a16="http://schemas.microsoft.com/office/drawing/2014/main" id="{386E5C15-E0E1-C70C-0BA5-4F75D49EBD9D}"/>
              </a:ext>
            </a:extLst>
          </p:cNvPr>
          <p:cNvSpPr txBox="1"/>
          <p:nvPr/>
        </p:nvSpPr>
        <p:spPr>
          <a:xfrm>
            <a:off x="5263699" y="4731995"/>
            <a:ext cx="503864" cy="478387"/>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bg1"/>
                </a:solidFill>
                <a:latin typeface="Meiryo" panose="020B0604030504040204" pitchFamily="34" charset="-128"/>
                <a:ea typeface="Meiryo" panose="020B0604030504040204" pitchFamily="34" charset="-128"/>
              </a:rPr>
              <a:t>3</a:t>
            </a:r>
            <a:r>
              <a:rPr kumimoji="1" lang="en-US" altLang="ja-JP"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0</a:t>
            </a:r>
            <a:r>
              <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代</a:t>
            </a:r>
            <a:endParaRPr kumimoji="1" lang="en-US" altLang="ja-JP"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400" b="1" dirty="0">
                <a:solidFill>
                  <a:schemeClr val="bg1"/>
                </a:solidFill>
                <a:latin typeface="Meiryo" panose="020B0604030504040204" pitchFamily="34" charset="-128"/>
                <a:ea typeface="Meiryo" panose="020B0604030504040204" pitchFamily="34" charset="-128"/>
              </a:rPr>
              <a:t>13</a:t>
            </a:r>
            <a:r>
              <a:rPr lang="en-US" altLang="ja-JP" sz="1000" b="1" dirty="0">
                <a:solidFill>
                  <a:schemeClr val="bg1"/>
                </a:solidFill>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endParaRPr>
          </a:p>
        </p:txBody>
      </p:sp>
      <p:sp>
        <p:nvSpPr>
          <p:cNvPr id="192" name="テキスト ボックス 191">
            <a:extLst>
              <a:ext uri="{FF2B5EF4-FFF2-40B4-BE49-F238E27FC236}">
                <a16:creationId xmlns:a16="http://schemas.microsoft.com/office/drawing/2014/main" id="{52EE9472-E1F8-61DB-AFC4-C33682134576}"/>
              </a:ext>
            </a:extLst>
          </p:cNvPr>
          <p:cNvSpPr txBox="1"/>
          <p:nvPr/>
        </p:nvSpPr>
        <p:spPr>
          <a:xfrm>
            <a:off x="5015179" y="5366123"/>
            <a:ext cx="503864" cy="478387"/>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40</a:t>
            </a:r>
            <a:r>
              <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代</a:t>
            </a:r>
            <a:endParaRPr kumimoji="1" lang="en-US" altLang="ja-JP"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400" b="1" dirty="0">
                <a:solidFill>
                  <a:schemeClr val="bg1"/>
                </a:solidFill>
                <a:latin typeface="Meiryo" panose="020B0604030504040204" pitchFamily="34" charset="-128"/>
                <a:ea typeface="Meiryo" panose="020B0604030504040204" pitchFamily="34" charset="-128"/>
              </a:rPr>
              <a:t>19</a:t>
            </a:r>
            <a:r>
              <a:rPr lang="en-US" altLang="ja-JP" sz="1000" b="1" dirty="0">
                <a:solidFill>
                  <a:schemeClr val="bg1"/>
                </a:solidFill>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endParaRPr>
          </a:p>
        </p:txBody>
      </p:sp>
      <p:sp>
        <p:nvSpPr>
          <p:cNvPr id="193" name="テキスト ボックス 192">
            <a:extLst>
              <a:ext uri="{FF2B5EF4-FFF2-40B4-BE49-F238E27FC236}">
                <a16:creationId xmlns:a16="http://schemas.microsoft.com/office/drawing/2014/main" id="{42FDB1F0-C56D-7528-D717-2FC6041751A5}"/>
              </a:ext>
            </a:extLst>
          </p:cNvPr>
          <p:cNvSpPr txBox="1"/>
          <p:nvPr/>
        </p:nvSpPr>
        <p:spPr>
          <a:xfrm>
            <a:off x="7945699" y="4415253"/>
            <a:ext cx="525535" cy="478387"/>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bg1"/>
                </a:solidFill>
                <a:latin typeface="Meiryo" panose="020B0604030504040204" pitchFamily="34" charset="-128"/>
                <a:ea typeface="Meiryo" panose="020B0604030504040204" pitchFamily="34" charset="-128"/>
              </a:rPr>
              <a:t>3</a:t>
            </a:r>
            <a:r>
              <a:rPr kumimoji="1" lang="en-US" altLang="ja-JP"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0</a:t>
            </a:r>
            <a:r>
              <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代</a:t>
            </a:r>
            <a:endParaRPr kumimoji="1" lang="en-US" altLang="ja-JP"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400" b="1" dirty="0">
                <a:solidFill>
                  <a:schemeClr val="bg1"/>
                </a:solidFill>
                <a:latin typeface="Meiryo" panose="020B0604030504040204" pitchFamily="34" charset="-128"/>
                <a:ea typeface="Meiryo" panose="020B0604030504040204" pitchFamily="34" charset="-128"/>
              </a:rPr>
              <a:t>14</a:t>
            </a:r>
            <a:r>
              <a:rPr lang="en-US" altLang="ja-JP" sz="1000" b="1" dirty="0">
                <a:solidFill>
                  <a:schemeClr val="bg1"/>
                </a:solidFill>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endParaRPr>
          </a:p>
        </p:txBody>
      </p:sp>
      <p:sp>
        <p:nvSpPr>
          <p:cNvPr id="194" name="テキスト ボックス 193">
            <a:extLst>
              <a:ext uri="{FF2B5EF4-FFF2-40B4-BE49-F238E27FC236}">
                <a16:creationId xmlns:a16="http://schemas.microsoft.com/office/drawing/2014/main" id="{1BE3E4BB-6C53-FF48-63B5-BB31EE225542}"/>
              </a:ext>
            </a:extLst>
          </p:cNvPr>
          <p:cNvSpPr txBox="1"/>
          <p:nvPr/>
        </p:nvSpPr>
        <p:spPr>
          <a:xfrm>
            <a:off x="8092545" y="5117102"/>
            <a:ext cx="525535" cy="478387"/>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40</a:t>
            </a:r>
            <a:r>
              <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代</a:t>
            </a:r>
            <a:endParaRPr kumimoji="1" lang="en-US" altLang="ja-JP"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400" b="1" dirty="0">
                <a:solidFill>
                  <a:schemeClr val="bg1"/>
                </a:solidFill>
                <a:latin typeface="Meiryo" panose="020B0604030504040204" pitchFamily="34" charset="-128"/>
                <a:ea typeface="Meiryo" panose="020B0604030504040204" pitchFamily="34" charset="-128"/>
              </a:rPr>
              <a:t>22</a:t>
            </a:r>
            <a:r>
              <a:rPr lang="en-US" altLang="ja-JP" sz="1000" b="1" dirty="0">
                <a:solidFill>
                  <a:schemeClr val="bg1"/>
                </a:solidFill>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endParaRPr>
          </a:p>
        </p:txBody>
      </p:sp>
      <p:grpSp>
        <p:nvGrpSpPr>
          <p:cNvPr id="195" name="グループ化 194">
            <a:extLst>
              <a:ext uri="{FF2B5EF4-FFF2-40B4-BE49-F238E27FC236}">
                <a16:creationId xmlns:a16="http://schemas.microsoft.com/office/drawing/2014/main" id="{3594C500-C84B-6CBB-69D0-E11D660CAD0C}"/>
              </a:ext>
            </a:extLst>
          </p:cNvPr>
          <p:cNvGrpSpPr/>
          <p:nvPr/>
        </p:nvGrpSpPr>
        <p:grpSpPr>
          <a:xfrm>
            <a:off x="3254329" y="4224036"/>
            <a:ext cx="3171018" cy="2114012"/>
            <a:chOff x="793439" y="4083505"/>
            <a:chExt cx="3171018" cy="2114012"/>
          </a:xfrm>
        </p:grpSpPr>
        <p:graphicFrame>
          <p:nvGraphicFramePr>
            <p:cNvPr id="196" name="グラフ 195">
              <a:extLst>
                <a:ext uri="{FF2B5EF4-FFF2-40B4-BE49-F238E27FC236}">
                  <a16:creationId xmlns:a16="http://schemas.microsoft.com/office/drawing/2014/main" id="{7492FAFA-B156-1682-386D-FE8B39C184FB}"/>
                </a:ext>
              </a:extLst>
            </p:cNvPr>
            <p:cNvGraphicFramePr>
              <a:graphicFrameLocks noChangeAspect="1"/>
            </p:cNvGraphicFramePr>
            <p:nvPr>
              <p:extLst>
                <p:ext uri="{D42A27DB-BD31-4B8C-83A1-F6EECF244321}">
                  <p14:modId xmlns:p14="http://schemas.microsoft.com/office/powerpoint/2010/main" val="3211640654"/>
                </p:ext>
              </p:extLst>
            </p:nvPr>
          </p:nvGraphicFramePr>
          <p:xfrm>
            <a:off x="793439" y="4083505"/>
            <a:ext cx="3171018" cy="2114012"/>
          </p:xfrm>
          <a:graphic>
            <a:graphicData uri="http://schemas.openxmlformats.org/drawingml/2006/chart">
              <c:chart xmlns:c="http://schemas.openxmlformats.org/drawingml/2006/chart" xmlns:r="http://schemas.openxmlformats.org/officeDocument/2006/relationships" r:id="rId4"/>
            </a:graphicData>
          </a:graphic>
        </p:graphicFrame>
        <p:sp>
          <p:nvSpPr>
            <p:cNvPr id="197" name="テキスト ボックス 196">
              <a:extLst>
                <a:ext uri="{FF2B5EF4-FFF2-40B4-BE49-F238E27FC236}">
                  <a16:creationId xmlns:a16="http://schemas.microsoft.com/office/drawing/2014/main" id="{13ADFC8D-CB46-7490-1BDC-A5E4DF1F072F}"/>
                </a:ext>
              </a:extLst>
            </p:cNvPr>
            <p:cNvSpPr txBox="1"/>
            <p:nvPr/>
          </p:nvSpPr>
          <p:spPr>
            <a:xfrm>
              <a:off x="2488437" y="4415121"/>
              <a:ext cx="431605" cy="416831"/>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20</a:t>
              </a:r>
              <a:r>
                <a:rPr kumimoji="1" lang="ja-JP" altLang="en-US"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代</a:t>
              </a:r>
              <a:r>
                <a:rPr lang="en-US" altLang="ja-JP" sz="1000" dirty="0">
                  <a:solidFill>
                    <a:schemeClr val="bg1"/>
                  </a:solidFill>
                  <a:latin typeface="Meiryo" panose="020B0604030504040204" pitchFamily="34" charset="-128"/>
                  <a:ea typeface="Meiryo" panose="020B0604030504040204" pitchFamily="34" charset="-128"/>
                </a:rPr>
                <a:t>13</a:t>
              </a:r>
              <a:r>
                <a:rPr lang="en-US" altLang="ja-JP" sz="600" dirty="0">
                  <a:solidFill>
                    <a:schemeClr val="bg1"/>
                  </a:solidFill>
                  <a:latin typeface="Meiryo" panose="020B0604030504040204" pitchFamily="34" charset="-128"/>
                  <a:ea typeface="Meiryo" panose="020B0604030504040204" pitchFamily="34" charset="-128"/>
                </a:rPr>
                <a:t>%</a:t>
              </a:r>
              <a:endParaRPr kumimoji="1" lang="ja-JP" altLang="en-US" sz="1000" i="0" u="none" strike="noStrike" kern="1200" cap="none" normalizeH="0" baseline="0" noProof="0" dirty="0">
                <a:ln>
                  <a:noFill/>
                </a:ln>
                <a:solidFill>
                  <a:schemeClr val="bg1"/>
                </a:solidFill>
                <a:effectLst/>
                <a:uLnTx/>
                <a:uFillTx/>
                <a:latin typeface="Meiryo" panose="020B0604030504040204" pitchFamily="34" charset="-128"/>
                <a:ea typeface="Meiryo" panose="020B0604030504040204" pitchFamily="34" charset="-128"/>
              </a:endParaRPr>
            </a:p>
          </p:txBody>
        </p:sp>
        <p:sp>
          <p:nvSpPr>
            <p:cNvPr id="198" name="テキスト ボックス 197">
              <a:extLst>
                <a:ext uri="{FF2B5EF4-FFF2-40B4-BE49-F238E27FC236}">
                  <a16:creationId xmlns:a16="http://schemas.microsoft.com/office/drawing/2014/main" id="{580DA770-1536-B3BE-A371-0C9B36A65F1E}"/>
                </a:ext>
              </a:extLst>
            </p:cNvPr>
            <p:cNvSpPr txBox="1"/>
            <p:nvPr/>
          </p:nvSpPr>
          <p:spPr>
            <a:xfrm>
              <a:off x="2774136" y="4816693"/>
              <a:ext cx="431605" cy="424526"/>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1" dirty="0">
                  <a:solidFill>
                    <a:schemeClr val="bg1"/>
                  </a:solidFill>
                  <a:latin typeface="Meiryo" panose="020B0604030504040204" pitchFamily="34" charset="-128"/>
                  <a:ea typeface="Meiryo" panose="020B0604030504040204" pitchFamily="34" charset="-128"/>
                </a:rPr>
                <a:t>3</a:t>
              </a:r>
              <a:r>
                <a:rPr kumimoji="1" lang="en-US" altLang="ja-JP" sz="10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0</a:t>
              </a:r>
              <a:r>
                <a:rPr kumimoji="1" lang="ja-JP" altLang="en-US" sz="10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代</a:t>
              </a:r>
              <a:endParaRPr kumimoji="1" lang="en-US" altLang="ja-JP" sz="10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bg1"/>
                  </a:solidFill>
                  <a:latin typeface="Meiryo" panose="020B0604030504040204" pitchFamily="34" charset="-128"/>
                  <a:ea typeface="Meiryo" panose="020B0604030504040204" pitchFamily="34" charset="-128"/>
                </a:rPr>
                <a:t>13</a:t>
              </a:r>
              <a:r>
                <a:rPr lang="en-US" altLang="ja-JP" sz="600" dirty="0">
                  <a:solidFill>
                    <a:schemeClr val="bg1"/>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endParaRPr>
            </a:p>
          </p:txBody>
        </p:sp>
        <p:sp>
          <p:nvSpPr>
            <p:cNvPr id="199" name="テキスト ボックス 198">
              <a:extLst>
                <a:ext uri="{FF2B5EF4-FFF2-40B4-BE49-F238E27FC236}">
                  <a16:creationId xmlns:a16="http://schemas.microsoft.com/office/drawing/2014/main" id="{DF323CA7-C632-E70A-0016-990F18A71E46}"/>
                </a:ext>
              </a:extLst>
            </p:cNvPr>
            <p:cNvSpPr txBox="1"/>
            <p:nvPr/>
          </p:nvSpPr>
          <p:spPr>
            <a:xfrm>
              <a:off x="2556538" y="5365547"/>
              <a:ext cx="431605" cy="424526"/>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40</a:t>
              </a:r>
              <a:r>
                <a:rPr kumimoji="1" lang="ja-JP" altLang="en-US" sz="10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代</a:t>
              </a:r>
              <a:endParaRPr kumimoji="1" lang="en-US" altLang="ja-JP" sz="10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bg1"/>
                  </a:solidFill>
                  <a:latin typeface="Meiryo" panose="020B0604030504040204" pitchFamily="34" charset="-128"/>
                  <a:ea typeface="Meiryo" panose="020B0604030504040204" pitchFamily="34" charset="-128"/>
                </a:rPr>
                <a:t>19</a:t>
              </a:r>
              <a:r>
                <a:rPr lang="en-US" altLang="ja-JP" sz="600" dirty="0">
                  <a:solidFill>
                    <a:schemeClr val="bg1"/>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endParaRPr>
            </a:p>
          </p:txBody>
        </p:sp>
        <p:sp>
          <p:nvSpPr>
            <p:cNvPr id="200" name="テキスト ボックス 199">
              <a:extLst>
                <a:ext uri="{FF2B5EF4-FFF2-40B4-BE49-F238E27FC236}">
                  <a16:creationId xmlns:a16="http://schemas.microsoft.com/office/drawing/2014/main" id="{3F956CDD-9043-9C9D-EFA3-94E948BF2D1D}"/>
                </a:ext>
              </a:extLst>
            </p:cNvPr>
            <p:cNvSpPr txBox="1"/>
            <p:nvPr/>
          </p:nvSpPr>
          <p:spPr>
            <a:xfrm>
              <a:off x="1925651" y="5472229"/>
              <a:ext cx="431605" cy="424526"/>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1" dirty="0">
                  <a:solidFill>
                    <a:schemeClr val="tx2"/>
                  </a:solidFill>
                  <a:latin typeface="Meiryo" panose="020B0604030504040204" pitchFamily="34" charset="-128"/>
                  <a:ea typeface="Meiryo" panose="020B0604030504040204" pitchFamily="34" charset="-128"/>
                </a:rPr>
                <a:t>5</a:t>
              </a:r>
              <a:r>
                <a:rPr kumimoji="1" lang="en-US" altLang="ja-JP"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rPr>
                <a:t>0</a:t>
              </a:r>
              <a:r>
                <a:rPr kumimoji="1" lang="ja-JP" altLang="en-US"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rPr>
                <a:t>代</a:t>
              </a:r>
              <a:endParaRPr kumimoji="1" lang="en-US" altLang="ja-JP"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2"/>
                  </a:solidFill>
                  <a:latin typeface="Meiryo" panose="020B0604030504040204" pitchFamily="34" charset="-128"/>
                  <a:ea typeface="Meiryo" panose="020B0604030504040204" pitchFamily="34" charset="-128"/>
                </a:rPr>
                <a:t>19</a:t>
              </a:r>
              <a:r>
                <a:rPr lang="en-US" altLang="ja-JP" sz="600" dirty="0">
                  <a:solidFill>
                    <a:schemeClr val="tx2"/>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endParaRPr>
            </a:p>
          </p:txBody>
        </p:sp>
        <p:sp>
          <p:nvSpPr>
            <p:cNvPr id="201" name="テキスト ボックス 200">
              <a:extLst>
                <a:ext uri="{FF2B5EF4-FFF2-40B4-BE49-F238E27FC236}">
                  <a16:creationId xmlns:a16="http://schemas.microsoft.com/office/drawing/2014/main" id="{81B5E983-4D6B-1FFD-ECEE-6D22B31F70C4}"/>
                </a:ext>
              </a:extLst>
            </p:cNvPr>
            <p:cNvSpPr txBox="1"/>
            <p:nvPr/>
          </p:nvSpPr>
          <p:spPr>
            <a:xfrm>
              <a:off x="1639456" y="4751159"/>
              <a:ext cx="530760" cy="424526"/>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rPr>
                <a:t>60</a:t>
              </a:r>
              <a:r>
                <a:rPr kumimoji="1" lang="ja-JP" altLang="en-US"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rPr>
                <a:t>代</a:t>
              </a:r>
              <a:r>
                <a:rPr kumimoji="1" lang="ja-JP" altLang="en-US" sz="8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rPr>
                <a:t>以上</a:t>
              </a:r>
              <a:endParaRPr kumimoji="1" lang="en-US" altLang="ja-JP" sz="8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2"/>
                  </a:solidFill>
                  <a:latin typeface="Meiryo" panose="020B0604030504040204" pitchFamily="34" charset="-128"/>
                  <a:ea typeface="Meiryo" panose="020B0604030504040204" pitchFamily="34" charset="-128"/>
                </a:rPr>
                <a:t>33</a:t>
              </a:r>
              <a:r>
                <a:rPr lang="ja-JP" altLang="en-US" sz="600">
                  <a:solidFill>
                    <a:schemeClr val="tx2"/>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endParaRPr>
            </a:p>
          </p:txBody>
        </p:sp>
      </p:grpSp>
      <p:sp>
        <p:nvSpPr>
          <p:cNvPr id="202" name="角丸四角形 2">
            <a:extLst>
              <a:ext uri="{FF2B5EF4-FFF2-40B4-BE49-F238E27FC236}">
                <a16:creationId xmlns:a16="http://schemas.microsoft.com/office/drawing/2014/main" id="{9D354401-68D1-5643-EDDE-7E521A65BFE7}"/>
              </a:ext>
            </a:extLst>
          </p:cNvPr>
          <p:cNvSpPr/>
          <p:nvPr/>
        </p:nvSpPr>
        <p:spPr>
          <a:xfrm>
            <a:off x="609552" y="1667876"/>
            <a:ext cx="5143148" cy="381000"/>
          </a:xfrm>
          <a:prstGeom prst="roundRect">
            <a:avLst>
              <a:gd name="adj" fmla="val 50000"/>
            </a:avLst>
          </a:prstGeom>
          <a:solidFill>
            <a:schemeClr val="bg1"/>
          </a:solidFill>
          <a:ln w="3175">
            <a:solidFill>
              <a:schemeClr val="accent1"/>
            </a:solidFill>
          </a:ln>
          <a:effectLst>
            <a:outerShdw dist="254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36000" rIns="0" bIns="0" rtlCol="0" anchor="ctr">
            <a:noAutofit/>
          </a:bodyPr>
          <a:lstStyle/>
          <a:p>
            <a:pPr algn="ctr">
              <a:lnSpc>
                <a:spcPct val="120000"/>
              </a:lnSpc>
            </a:pPr>
            <a:r>
              <a:rPr kumimoji="1" lang="ja-JP" altLang="en-US" sz="1600" b="1">
                <a:solidFill>
                  <a:schemeClr val="accent1"/>
                </a:solidFill>
                <a:latin typeface="Meiryo" panose="020B0604030504040204" pitchFamily="34" charset="-128"/>
                <a:ea typeface="Meiryo" panose="020B0604030504040204" pitchFamily="34" charset="-128"/>
              </a:rPr>
              <a:t>スマートフォン</a:t>
            </a:r>
            <a:r>
              <a:rPr kumimoji="1" lang="en-US" altLang="ja-JP" sz="1600" b="1" baseline="30000" dirty="0">
                <a:solidFill>
                  <a:schemeClr val="accent1"/>
                </a:solidFill>
                <a:latin typeface="Meiryo" panose="020B0604030504040204" pitchFamily="34" charset="-128"/>
                <a:ea typeface="Meiryo" panose="020B0604030504040204" pitchFamily="34" charset="-128"/>
              </a:rPr>
              <a:t>※1 </a:t>
            </a:r>
          </a:p>
        </p:txBody>
      </p:sp>
      <p:grpSp>
        <p:nvGrpSpPr>
          <p:cNvPr id="203" name="グループ化 202">
            <a:extLst>
              <a:ext uri="{FF2B5EF4-FFF2-40B4-BE49-F238E27FC236}">
                <a16:creationId xmlns:a16="http://schemas.microsoft.com/office/drawing/2014/main" id="{2C0DEF22-BD5A-9C7E-B8A5-BA4995EEF3C3}"/>
              </a:ext>
            </a:extLst>
          </p:cNvPr>
          <p:cNvGrpSpPr/>
          <p:nvPr/>
        </p:nvGrpSpPr>
        <p:grpSpPr>
          <a:xfrm>
            <a:off x="1617666" y="2137177"/>
            <a:ext cx="3128400" cy="2609838"/>
            <a:chOff x="1614195" y="2241652"/>
            <a:chExt cx="3288901" cy="2743735"/>
          </a:xfrm>
        </p:grpSpPr>
        <p:graphicFrame>
          <p:nvGraphicFramePr>
            <p:cNvPr id="204" name="グラフ 203">
              <a:extLst>
                <a:ext uri="{FF2B5EF4-FFF2-40B4-BE49-F238E27FC236}">
                  <a16:creationId xmlns:a16="http://schemas.microsoft.com/office/drawing/2014/main" id="{A4E52FE7-F7C4-7FD5-EB90-6BC4097F9E9D}"/>
                </a:ext>
              </a:extLst>
            </p:cNvPr>
            <p:cNvGraphicFramePr/>
            <p:nvPr>
              <p:extLst>
                <p:ext uri="{D42A27DB-BD31-4B8C-83A1-F6EECF244321}">
                  <p14:modId xmlns:p14="http://schemas.microsoft.com/office/powerpoint/2010/main" val="4119630901"/>
                </p:ext>
              </p:extLst>
            </p:nvPr>
          </p:nvGraphicFramePr>
          <p:xfrm>
            <a:off x="1614195" y="2241652"/>
            <a:ext cx="3288901" cy="2743735"/>
          </p:xfrm>
          <a:graphic>
            <a:graphicData uri="http://schemas.openxmlformats.org/drawingml/2006/chart">
              <c:chart xmlns:c="http://schemas.openxmlformats.org/drawingml/2006/chart" xmlns:r="http://schemas.openxmlformats.org/officeDocument/2006/relationships" r:id="rId5"/>
            </a:graphicData>
          </a:graphic>
        </p:graphicFrame>
        <p:sp>
          <p:nvSpPr>
            <p:cNvPr id="205" name="テキスト ボックス 204">
              <a:extLst>
                <a:ext uri="{FF2B5EF4-FFF2-40B4-BE49-F238E27FC236}">
                  <a16:creationId xmlns:a16="http://schemas.microsoft.com/office/drawing/2014/main" id="{8990E13B-081F-73D1-113F-C69B26BECF19}"/>
                </a:ext>
              </a:extLst>
            </p:cNvPr>
            <p:cNvSpPr txBox="1"/>
            <p:nvPr/>
          </p:nvSpPr>
          <p:spPr>
            <a:xfrm>
              <a:off x="3814398" y="3273287"/>
              <a:ext cx="551075" cy="626102"/>
            </a:xfrm>
            <a:prstGeom prst="rect">
              <a:avLst/>
            </a:prstGeom>
            <a:noFill/>
          </p:spPr>
          <p:txBody>
            <a:bodyPr wrap="non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0003E"/>
                  </a:solidFill>
                  <a:effectLst>
                    <a:glow rad="139700">
                      <a:srgbClr val="FFFFFF"/>
                    </a:glow>
                  </a:effectLst>
                  <a:uLnTx/>
                  <a:uFillTx/>
                  <a:latin typeface="Meiryo" panose="020B0604030504040204" pitchFamily="34" charset="-128"/>
                  <a:ea typeface="Meiryo" panose="020B0604030504040204" pitchFamily="34" charset="-128"/>
                  <a:cs typeface="+mn-cs"/>
                </a:rPr>
                <a:t>男性</a:t>
              </a:r>
              <a:endParaRPr kumimoji="1" lang="en-US" altLang="ja-JP" sz="1400" b="1" i="0" u="none" strike="noStrike" kern="1200" cap="none" spc="0" normalizeH="0" baseline="0" noProof="0" dirty="0">
                <a:ln>
                  <a:noFill/>
                </a:ln>
                <a:solidFill>
                  <a:srgbClr val="00003E"/>
                </a:solidFill>
                <a:effectLst>
                  <a:glow rad="139700">
                    <a:srgbClr val="FFFFFF"/>
                  </a:glow>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90000"/>
                </a:lnSpc>
                <a:spcBef>
                  <a:spcPts val="0"/>
                </a:spcBef>
                <a:spcAft>
                  <a:spcPts val="0"/>
                </a:spcAft>
                <a:buClrTx/>
                <a:buSzTx/>
                <a:buFontTx/>
                <a:buNone/>
                <a:tabLst/>
                <a:defRPr/>
              </a:pPr>
              <a:r>
                <a:rPr kumimoji="1" lang="en-US" altLang="ja-JP" sz="2900" b="1"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47</a:t>
              </a:r>
              <a:r>
                <a:rPr kumimoji="1" lang="en-US" altLang="ja-JP" sz="2000" b="1"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 </a:t>
              </a:r>
              <a:r>
                <a:rPr kumimoji="1" lang="en-US" altLang="ja-JP" sz="1000" b="0"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206" name="テキスト ボックス 205">
              <a:extLst>
                <a:ext uri="{FF2B5EF4-FFF2-40B4-BE49-F238E27FC236}">
                  <a16:creationId xmlns:a16="http://schemas.microsoft.com/office/drawing/2014/main" id="{8458E66F-CCF5-CDEB-7A86-0E1B316FF146}"/>
                </a:ext>
              </a:extLst>
            </p:cNvPr>
            <p:cNvSpPr txBox="1"/>
            <p:nvPr/>
          </p:nvSpPr>
          <p:spPr>
            <a:xfrm>
              <a:off x="2246921" y="3413164"/>
              <a:ext cx="557816" cy="626102"/>
            </a:xfrm>
            <a:prstGeom prst="rect">
              <a:avLst/>
            </a:prstGeom>
            <a:noFill/>
          </p:spPr>
          <p:txBody>
            <a:bodyPr wrap="non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mn-cs"/>
                </a:rPr>
                <a:t>女性</a:t>
              </a:r>
            </a:p>
            <a:p>
              <a:pPr marL="0" marR="0" lvl="0" indent="0" algn="ctr" defTabSz="457200" rtl="0" eaLnBrk="1" fontAlgn="auto" latinLnBrk="0" hangingPunct="1">
                <a:lnSpc>
                  <a:spcPct val="90000"/>
                </a:lnSpc>
                <a:spcBef>
                  <a:spcPts val="0"/>
                </a:spcBef>
                <a:spcAft>
                  <a:spcPts val="0"/>
                </a:spcAft>
                <a:buClrTx/>
                <a:buSzTx/>
                <a:buFontTx/>
                <a:buNone/>
                <a:tabLst/>
                <a:defRPr/>
              </a:pPr>
              <a:r>
                <a:rPr kumimoji="1" lang="en-US" altLang="ja-JP" sz="2900" b="1"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53</a:t>
              </a: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grpSp>
      <p:pic>
        <p:nvPicPr>
          <p:cNvPr id="207" name="図 206">
            <a:extLst>
              <a:ext uri="{FF2B5EF4-FFF2-40B4-BE49-F238E27FC236}">
                <a16:creationId xmlns:a16="http://schemas.microsoft.com/office/drawing/2014/main" id="{6375E1C6-D472-2FBB-3179-CD248611A9A4}"/>
              </a:ext>
            </a:extLst>
          </p:cNvPr>
          <p:cNvPicPr>
            <a:picLocks noChangeAspect="1"/>
          </p:cNvPicPr>
          <p:nvPr/>
        </p:nvPicPr>
        <p:blipFill>
          <a:blip r:embed="rId6"/>
          <a:stretch>
            <a:fillRect/>
          </a:stretch>
        </p:blipFill>
        <p:spPr>
          <a:xfrm>
            <a:off x="3025572" y="3197748"/>
            <a:ext cx="288000" cy="496941"/>
          </a:xfrm>
          <a:prstGeom prst="rect">
            <a:avLst/>
          </a:prstGeom>
        </p:spPr>
      </p:pic>
      <p:grpSp>
        <p:nvGrpSpPr>
          <p:cNvPr id="208" name="グループ化 207">
            <a:extLst>
              <a:ext uri="{FF2B5EF4-FFF2-40B4-BE49-F238E27FC236}">
                <a16:creationId xmlns:a16="http://schemas.microsoft.com/office/drawing/2014/main" id="{664EB60F-E8F9-9BEB-A5D7-65213E7B8701}"/>
              </a:ext>
            </a:extLst>
          </p:cNvPr>
          <p:cNvGrpSpPr/>
          <p:nvPr/>
        </p:nvGrpSpPr>
        <p:grpSpPr>
          <a:xfrm>
            <a:off x="4122508" y="2392714"/>
            <a:ext cx="1445609" cy="1751007"/>
            <a:chOff x="4167616" y="2392714"/>
            <a:chExt cx="1445609" cy="1751007"/>
          </a:xfrm>
        </p:grpSpPr>
        <p:pic>
          <p:nvPicPr>
            <p:cNvPr id="209" name="図 208">
              <a:extLst>
                <a:ext uri="{FF2B5EF4-FFF2-40B4-BE49-F238E27FC236}">
                  <a16:creationId xmlns:a16="http://schemas.microsoft.com/office/drawing/2014/main" id="{A6EC02B5-6D1A-C2BE-4F65-FA924A8EB3C4}"/>
                </a:ext>
              </a:extLst>
            </p:cNvPr>
            <p:cNvPicPr>
              <a:picLocks noChangeAspect="1"/>
            </p:cNvPicPr>
            <p:nvPr/>
          </p:nvPicPr>
          <p:blipFill rotWithShape="1">
            <a:blip r:embed="rId7"/>
            <a:srcRect b="59754"/>
            <a:stretch/>
          </p:blipFill>
          <p:spPr>
            <a:xfrm>
              <a:off x="4413197" y="2780701"/>
              <a:ext cx="954446" cy="1363020"/>
            </a:xfrm>
            <a:prstGeom prst="rect">
              <a:avLst/>
            </a:prstGeom>
          </p:spPr>
        </p:pic>
        <p:sp>
          <p:nvSpPr>
            <p:cNvPr id="210" name="角丸四角形 16">
              <a:extLst>
                <a:ext uri="{FF2B5EF4-FFF2-40B4-BE49-F238E27FC236}">
                  <a16:creationId xmlns:a16="http://schemas.microsoft.com/office/drawing/2014/main" id="{9EB6CA73-4230-7721-EF72-9221310CCAE6}"/>
                </a:ext>
              </a:extLst>
            </p:cNvPr>
            <p:cNvSpPr/>
            <p:nvPr/>
          </p:nvSpPr>
          <p:spPr>
            <a:xfrm>
              <a:off x="4167616" y="2392714"/>
              <a:ext cx="1445609" cy="238038"/>
            </a:xfrm>
            <a:prstGeom prst="roundRect">
              <a:avLst>
                <a:gd name="adj" fmla="val 50000"/>
              </a:avLst>
            </a:prstGeom>
            <a:solidFill>
              <a:srgbClr val="CCCCD8"/>
            </a:solidFill>
            <a:ln w="19050">
              <a:noFill/>
            </a:ln>
            <a:effectLst/>
          </p:spPr>
          <p:style>
            <a:lnRef idx="2">
              <a:schemeClr val="accent1">
                <a:shade val="15000"/>
              </a:schemeClr>
            </a:lnRef>
            <a:fillRef idx="1">
              <a:schemeClr val="accent1"/>
            </a:fillRef>
            <a:effectRef idx="0">
              <a:schemeClr val="accent1"/>
            </a:effectRef>
            <a:fontRef idx="minor">
              <a:schemeClr val="lt1"/>
            </a:fontRef>
          </p:style>
          <p:txBody>
            <a:bodyPr wrap="none" lIns="0" tIns="18000" rIns="0" bIns="0" rtlCol="0" anchor="ctr">
              <a:noAutofit/>
            </a:bodyPr>
            <a:lstStyle/>
            <a:p>
              <a:pPr algn="ctr">
                <a:lnSpc>
                  <a:spcPct val="120000"/>
                </a:lnSpc>
              </a:pPr>
              <a:r>
                <a:rPr kumimoji="1" lang="ja-JP" altLang="en-US" sz="1200" b="1" spc="300">
                  <a:solidFill>
                    <a:schemeClr val="tx2"/>
                  </a:solidFill>
                  <a:latin typeface="Meiryo" panose="020B0604030504040204" pitchFamily="34" charset="-128"/>
                  <a:ea typeface="Meiryo" panose="020B0604030504040204" pitchFamily="34" charset="-128"/>
                </a:rPr>
                <a:t>男性</a:t>
              </a:r>
            </a:p>
          </p:txBody>
        </p:sp>
      </p:grpSp>
      <p:grpSp>
        <p:nvGrpSpPr>
          <p:cNvPr id="211" name="グループ化 210">
            <a:extLst>
              <a:ext uri="{FF2B5EF4-FFF2-40B4-BE49-F238E27FC236}">
                <a16:creationId xmlns:a16="http://schemas.microsoft.com/office/drawing/2014/main" id="{881D9465-B3B2-106D-6662-E51179CA17E9}"/>
              </a:ext>
            </a:extLst>
          </p:cNvPr>
          <p:cNvGrpSpPr/>
          <p:nvPr/>
        </p:nvGrpSpPr>
        <p:grpSpPr>
          <a:xfrm>
            <a:off x="801489" y="2392714"/>
            <a:ext cx="1445609" cy="1751007"/>
            <a:chOff x="786231" y="2392714"/>
            <a:chExt cx="1445609" cy="1751007"/>
          </a:xfrm>
        </p:grpSpPr>
        <p:pic>
          <p:nvPicPr>
            <p:cNvPr id="212" name="図 211">
              <a:extLst>
                <a:ext uri="{FF2B5EF4-FFF2-40B4-BE49-F238E27FC236}">
                  <a16:creationId xmlns:a16="http://schemas.microsoft.com/office/drawing/2014/main" id="{C307CC1A-8B08-233F-6870-37A1EB06287B}"/>
                </a:ext>
              </a:extLst>
            </p:cNvPr>
            <p:cNvPicPr>
              <a:picLocks noChangeAspect="1"/>
            </p:cNvPicPr>
            <p:nvPr/>
          </p:nvPicPr>
          <p:blipFill rotWithShape="1">
            <a:blip r:embed="rId8"/>
            <a:srcRect t="-1" b="59195"/>
            <a:stretch/>
          </p:blipFill>
          <p:spPr>
            <a:xfrm>
              <a:off x="1036103" y="2803425"/>
              <a:ext cx="945864" cy="1340296"/>
            </a:xfrm>
            <a:prstGeom prst="rect">
              <a:avLst/>
            </a:prstGeom>
          </p:spPr>
        </p:pic>
        <p:sp>
          <p:nvSpPr>
            <p:cNvPr id="213" name="角丸四角形 19">
              <a:extLst>
                <a:ext uri="{FF2B5EF4-FFF2-40B4-BE49-F238E27FC236}">
                  <a16:creationId xmlns:a16="http://schemas.microsoft.com/office/drawing/2014/main" id="{A4AB2AA9-C20D-BD0B-2297-5941109ED7EA}"/>
                </a:ext>
              </a:extLst>
            </p:cNvPr>
            <p:cNvSpPr/>
            <p:nvPr/>
          </p:nvSpPr>
          <p:spPr>
            <a:xfrm>
              <a:off x="786231" y="2392714"/>
              <a:ext cx="1445609" cy="238038"/>
            </a:xfrm>
            <a:prstGeom prst="roundRect">
              <a:avLst>
                <a:gd name="adj" fmla="val 50000"/>
              </a:avLst>
            </a:prstGeom>
            <a:solidFill>
              <a:srgbClr val="CCCCD8"/>
            </a:solidFill>
            <a:ln w="19050">
              <a:noFill/>
            </a:ln>
            <a:effectLst/>
          </p:spPr>
          <p:style>
            <a:lnRef idx="2">
              <a:schemeClr val="accent1">
                <a:shade val="15000"/>
              </a:schemeClr>
            </a:lnRef>
            <a:fillRef idx="1">
              <a:schemeClr val="accent1"/>
            </a:fillRef>
            <a:effectRef idx="0">
              <a:schemeClr val="accent1"/>
            </a:effectRef>
            <a:fontRef idx="minor">
              <a:schemeClr val="lt1"/>
            </a:fontRef>
          </p:style>
          <p:txBody>
            <a:bodyPr wrap="none" lIns="0" tIns="18000" rIns="0" bIns="0" rtlCol="0" anchor="ctr">
              <a:noAutofit/>
            </a:bodyPr>
            <a:lstStyle/>
            <a:p>
              <a:pPr algn="ctr">
                <a:lnSpc>
                  <a:spcPct val="120000"/>
                </a:lnSpc>
              </a:pPr>
              <a:r>
                <a:rPr kumimoji="1" lang="ja-JP" altLang="en-US" sz="1200" b="1" spc="300">
                  <a:solidFill>
                    <a:schemeClr val="tx2"/>
                  </a:solidFill>
                  <a:latin typeface="Meiryo" panose="020B0604030504040204" pitchFamily="34" charset="-128"/>
                  <a:ea typeface="Meiryo" panose="020B0604030504040204" pitchFamily="34" charset="-128"/>
                </a:rPr>
                <a:t>女性</a:t>
              </a:r>
            </a:p>
          </p:txBody>
        </p:sp>
      </p:grpSp>
      <p:sp>
        <p:nvSpPr>
          <p:cNvPr id="214" name="角丸四角形 20">
            <a:extLst>
              <a:ext uri="{FF2B5EF4-FFF2-40B4-BE49-F238E27FC236}">
                <a16:creationId xmlns:a16="http://schemas.microsoft.com/office/drawing/2014/main" id="{9D06253C-66F5-E226-9E70-670AF307AD67}"/>
              </a:ext>
            </a:extLst>
          </p:cNvPr>
          <p:cNvSpPr/>
          <p:nvPr/>
        </p:nvSpPr>
        <p:spPr>
          <a:xfrm>
            <a:off x="6461475" y="1667876"/>
            <a:ext cx="5143149" cy="381000"/>
          </a:xfrm>
          <a:prstGeom prst="roundRect">
            <a:avLst>
              <a:gd name="adj" fmla="val 50000"/>
            </a:avLst>
          </a:prstGeom>
          <a:solidFill>
            <a:schemeClr val="bg1"/>
          </a:solidFill>
          <a:ln w="3175">
            <a:solidFill>
              <a:schemeClr val="accent1"/>
            </a:solidFill>
          </a:ln>
          <a:effectLst>
            <a:outerShdw dist="254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36000" rIns="0" bIns="0" rtlCol="0" anchor="ctr">
            <a:noAutofit/>
          </a:bodyPr>
          <a:lstStyle/>
          <a:p>
            <a:pPr algn="ctr">
              <a:lnSpc>
                <a:spcPct val="120000"/>
              </a:lnSpc>
            </a:pPr>
            <a:r>
              <a:rPr kumimoji="1" lang="ja-JP" altLang="en-US" sz="1600" b="1">
                <a:solidFill>
                  <a:schemeClr val="accent1"/>
                </a:solidFill>
                <a:latin typeface="Meiryo" panose="020B0604030504040204" pitchFamily="34" charset="-128"/>
                <a:ea typeface="Meiryo" panose="020B0604030504040204" pitchFamily="34" charset="-128"/>
              </a:rPr>
              <a:t>パソコン</a:t>
            </a:r>
            <a:r>
              <a:rPr kumimoji="1" lang="en-US" altLang="ja-JP" sz="1600" b="1" baseline="30000" dirty="0">
                <a:solidFill>
                  <a:schemeClr val="accent1"/>
                </a:solidFill>
                <a:latin typeface="Meiryo" panose="020B0604030504040204" pitchFamily="34" charset="-128"/>
                <a:ea typeface="Meiryo" panose="020B0604030504040204" pitchFamily="34" charset="-128"/>
              </a:rPr>
              <a:t>※2 </a:t>
            </a:r>
          </a:p>
        </p:txBody>
      </p:sp>
      <p:grpSp>
        <p:nvGrpSpPr>
          <p:cNvPr id="215" name="グループ化 214">
            <a:extLst>
              <a:ext uri="{FF2B5EF4-FFF2-40B4-BE49-F238E27FC236}">
                <a16:creationId xmlns:a16="http://schemas.microsoft.com/office/drawing/2014/main" id="{068D48B7-D1A0-D09D-9937-AAA4D9EFED56}"/>
              </a:ext>
            </a:extLst>
          </p:cNvPr>
          <p:cNvGrpSpPr/>
          <p:nvPr/>
        </p:nvGrpSpPr>
        <p:grpSpPr>
          <a:xfrm>
            <a:off x="7468849" y="2135941"/>
            <a:ext cx="3128400" cy="2611074"/>
            <a:chOff x="1614197" y="2161350"/>
            <a:chExt cx="3288901" cy="2745034"/>
          </a:xfrm>
        </p:grpSpPr>
        <p:graphicFrame>
          <p:nvGraphicFramePr>
            <p:cNvPr id="216" name="グラフ 215">
              <a:extLst>
                <a:ext uri="{FF2B5EF4-FFF2-40B4-BE49-F238E27FC236}">
                  <a16:creationId xmlns:a16="http://schemas.microsoft.com/office/drawing/2014/main" id="{F2F0EB60-95EB-4C92-C9E1-B13B30C744A0}"/>
                </a:ext>
              </a:extLst>
            </p:cNvPr>
            <p:cNvGraphicFramePr>
              <a:graphicFrameLocks noChangeAspect="1"/>
            </p:cNvGraphicFramePr>
            <p:nvPr>
              <p:extLst>
                <p:ext uri="{D42A27DB-BD31-4B8C-83A1-F6EECF244321}">
                  <p14:modId xmlns:p14="http://schemas.microsoft.com/office/powerpoint/2010/main" val="1996685358"/>
                </p:ext>
              </p:extLst>
            </p:nvPr>
          </p:nvGraphicFramePr>
          <p:xfrm>
            <a:off x="1614197" y="2161350"/>
            <a:ext cx="3288901" cy="2745034"/>
          </p:xfrm>
          <a:graphic>
            <a:graphicData uri="http://schemas.openxmlformats.org/drawingml/2006/chart">
              <c:chart xmlns:c="http://schemas.openxmlformats.org/drawingml/2006/chart" xmlns:r="http://schemas.openxmlformats.org/officeDocument/2006/relationships" r:id="rId9"/>
            </a:graphicData>
          </a:graphic>
        </p:graphicFrame>
        <p:sp>
          <p:nvSpPr>
            <p:cNvPr id="217" name="テキスト ボックス 216">
              <a:extLst>
                <a:ext uri="{FF2B5EF4-FFF2-40B4-BE49-F238E27FC236}">
                  <a16:creationId xmlns:a16="http://schemas.microsoft.com/office/drawing/2014/main" id="{4E67898C-8529-1451-955F-622BBF69BA4A}"/>
                </a:ext>
              </a:extLst>
            </p:cNvPr>
            <p:cNvSpPr txBox="1"/>
            <p:nvPr/>
          </p:nvSpPr>
          <p:spPr>
            <a:xfrm>
              <a:off x="3658977" y="3648408"/>
              <a:ext cx="551075" cy="626102"/>
            </a:xfrm>
            <a:prstGeom prst="rect">
              <a:avLst/>
            </a:prstGeom>
            <a:noFill/>
          </p:spPr>
          <p:txBody>
            <a:bodyPr wrap="non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0003E"/>
                  </a:solidFill>
                  <a:effectLst>
                    <a:glow rad="139700">
                      <a:srgbClr val="FFFFFF"/>
                    </a:glow>
                  </a:effectLst>
                  <a:uLnTx/>
                  <a:uFillTx/>
                  <a:latin typeface="Meiryo" panose="020B0604030504040204" pitchFamily="34" charset="-128"/>
                  <a:ea typeface="Meiryo" panose="020B0604030504040204" pitchFamily="34" charset="-128"/>
                  <a:cs typeface="+mn-cs"/>
                </a:rPr>
                <a:t>男性</a:t>
              </a:r>
              <a:br>
                <a:rPr kumimoji="1" lang="en-US" altLang="ja-JP" sz="1400" b="1" i="0" u="none" strike="noStrike" kern="1200" cap="none" spc="0" normalizeH="0" baseline="0" noProof="0" dirty="0">
                  <a:ln>
                    <a:noFill/>
                  </a:ln>
                  <a:solidFill>
                    <a:srgbClr val="00003E"/>
                  </a:solidFill>
                  <a:effectLst>
                    <a:glow rad="139700">
                      <a:srgbClr val="FFFFFF"/>
                    </a:glow>
                  </a:effectLst>
                  <a:uLnTx/>
                  <a:uFillTx/>
                  <a:latin typeface="Meiryo" panose="020B0604030504040204" pitchFamily="34" charset="-128"/>
                  <a:ea typeface="Meiryo" panose="020B0604030504040204" pitchFamily="34" charset="-128"/>
                  <a:cs typeface="+mn-cs"/>
                </a:rPr>
              </a:br>
              <a:r>
                <a:rPr kumimoji="1" lang="en-US" altLang="ja-JP" sz="2900" b="1"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67</a:t>
              </a:r>
              <a:r>
                <a:rPr kumimoji="1" lang="en-US" altLang="ja-JP" sz="2000" b="1"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 </a:t>
              </a:r>
              <a:r>
                <a:rPr kumimoji="1" lang="en-US" altLang="ja-JP" sz="1000" b="0"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218" name="テキスト ボックス 217">
              <a:extLst>
                <a:ext uri="{FF2B5EF4-FFF2-40B4-BE49-F238E27FC236}">
                  <a16:creationId xmlns:a16="http://schemas.microsoft.com/office/drawing/2014/main" id="{B92F30E4-1456-BF3D-1E8F-6C202E221171}"/>
                </a:ext>
              </a:extLst>
            </p:cNvPr>
            <p:cNvSpPr txBox="1"/>
            <p:nvPr/>
          </p:nvSpPr>
          <p:spPr>
            <a:xfrm>
              <a:off x="2318428" y="2769973"/>
              <a:ext cx="557816" cy="626102"/>
            </a:xfrm>
            <a:prstGeom prst="rect">
              <a:avLst/>
            </a:prstGeom>
            <a:noFill/>
          </p:spPr>
          <p:txBody>
            <a:bodyPr wrap="non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mn-cs"/>
                </a:rPr>
                <a:t>女性</a:t>
              </a:r>
            </a:p>
            <a:p>
              <a:pPr marL="0" marR="0" lvl="0" indent="0" algn="ctr" defTabSz="457200" rtl="0" eaLnBrk="1" fontAlgn="auto" latinLnBrk="0" hangingPunct="1">
                <a:lnSpc>
                  <a:spcPct val="90000"/>
                </a:lnSpc>
                <a:spcBef>
                  <a:spcPts val="0"/>
                </a:spcBef>
                <a:spcAft>
                  <a:spcPts val="0"/>
                </a:spcAft>
                <a:buClrTx/>
                <a:buSzTx/>
                <a:buFontTx/>
                <a:buNone/>
                <a:tabLst/>
                <a:defRPr/>
              </a:pPr>
              <a:r>
                <a:rPr kumimoji="1" lang="en-US" altLang="ja-JP" sz="2900" b="1"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33</a:t>
              </a: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grpSp>
      <p:grpSp>
        <p:nvGrpSpPr>
          <p:cNvPr id="219" name="グループ化 218">
            <a:extLst>
              <a:ext uri="{FF2B5EF4-FFF2-40B4-BE49-F238E27FC236}">
                <a16:creationId xmlns:a16="http://schemas.microsoft.com/office/drawing/2014/main" id="{957BE984-5D85-A817-D575-C3348664BCBB}"/>
              </a:ext>
            </a:extLst>
          </p:cNvPr>
          <p:cNvGrpSpPr/>
          <p:nvPr/>
        </p:nvGrpSpPr>
        <p:grpSpPr>
          <a:xfrm>
            <a:off x="9966497" y="2392714"/>
            <a:ext cx="1445609" cy="1751007"/>
            <a:chOff x="4167616" y="2392714"/>
            <a:chExt cx="1445609" cy="1751007"/>
          </a:xfrm>
        </p:grpSpPr>
        <p:pic>
          <p:nvPicPr>
            <p:cNvPr id="220" name="図 219">
              <a:extLst>
                <a:ext uri="{FF2B5EF4-FFF2-40B4-BE49-F238E27FC236}">
                  <a16:creationId xmlns:a16="http://schemas.microsoft.com/office/drawing/2014/main" id="{6441BAC6-3840-83EE-5E41-3CDDCF224C8E}"/>
                </a:ext>
              </a:extLst>
            </p:cNvPr>
            <p:cNvPicPr>
              <a:picLocks noChangeAspect="1"/>
            </p:cNvPicPr>
            <p:nvPr/>
          </p:nvPicPr>
          <p:blipFill rotWithShape="1">
            <a:blip r:embed="rId7"/>
            <a:srcRect b="59754"/>
            <a:stretch/>
          </p:blipFill>
          <p:spPr>
            <a:xfrm>
              <a:off x="4413197" y="2780701"/>
              <a:ext cx="954446" cy="1363020"/>
            </a:xfrm>
            <a:prstGeom prst="rect">
              <a:avLst/>
            </a:prstGeom>
          </p:spPr>
        </p:pic>
        <p:sp>
          <p:nvSpPr>
            <p:cNvPr id="221" name="角丸四角形 37">
              <a:extLst>
                <a:ext uri="{FF2B5EF4-FFF2-40B4-BE49-F238E27FC236}">
                  <a16:creationId xmlns:a16="http://schemas.microsoft.com/office/drawing/2014/main" id="{2350E0A3-8CE8-03BF-C92F-783A891D4773}"/>
                </a:ext>
              </a:extLst>
            </p:cNvPr>
            <p:cNvSpPr/>
            <p:nvPr/>
          </p:nvSpPr>
          <p:spPr>
            <a:xfrm>
              <a:off x="4167616" y="2392714"/>
              <a:ext cx="1445609" cy="238038"/>
            </a:xfrm>
            <a:prstGeom prst="roundRect">
              <a:avLst>
                <a:gd name="adj" fmla="val 50000"/>
              </a:avLst>
            </a:prstGeom>
            <a:solidFill>
              <a:srgbClr val="CCCCD8"/>
            </a:solidFill>
            <a:ln w="19050">
              <a:noFill/>
            </a:ln>
            <a:effectLst/>
          </p:spPr>
          <p:style>
            <a:lnRef idx="2">
              <a:schemeClr val="accent1">
                <a:shade val="15000"/>
              </a:schemeClr>
            </a:lnRef>
            <a:fillRef idx="1">
              <a:schemeClr val="accent1"/>
            </a:fillRef>
            <a:effectRef idx="0">
              <a:schemeClr val="accent1"/>
            </a:effectRef>
            <a:fontRef idx="minor">
              <a:schemeClr val="lt1"/>
            </a:fontRef>
          </p:style>
          <p:txBody>
            <a:bodyPr wrap="none" lIns="0" tIns="18000" rIns="0" bIns="0" rtlCol="0" anchor="ctr">
              <a:noAutofit/>
            </a:bodyPr>
            <a:lstStyle/>
            <a:p>
              <a:pPr algn="ctr">
                <a:lnSpc>
                  <a:spcPct val="120000"/>
                </a:lnSpc>
              </a:pPr>
              <a:r>
                <a:rPr kumimoji="1" lang="ja-JP" altLang="en-US" sz="1200" b="1" spc="300">
                  <a:solidFill>
                    <a:schemeClr val="tx2"/>
                  </a:solidFill>
                  <a:latin typeface="Meiryo" panose="020B0604030504040204" pitchFamily="34" charset="-128"/>
                  <a:ea typeface="Meiryo" panose="020B0604030504040204" pitchFamily="34" charset="-128"/>
                </a:rPr>
                <a:t>男性</a:t>
              </a:r>
            </a:p>
          </p:txBody>
        </p:sp>
      </p:grpSp>
      <p:grpSp>
        <p:nvGrpSpPr>
          <p:cNvPr id="222" name="グループ化 221">
            <a:extLst>
              <a:ext uri="{FF2B5EF4-FFF2-40B4-BE49-F238E27FC236}">
                <a16:creationId xmlns:a16="http://schemas.microsoft.com/office/drawing/2014/main" id="{D56F3DAC-4CB4-7BF5-59B1-F0FD99EC5A48}"/>
              </a:ext>
            </a:extLst>
          </p:cNvPr>
          <p:cNvGrpSpPr/>
          <p:nvPr/>
        </p:nvGrpSpPr>
        <p:grpSpPr>
          <a:xfrm>
            <a:off x="6647759" y="2392714"/>
            <a:ext cx="1445609" cy="1751007"/>
            <a:chOff x="786231" y="2392714"/>
            <a:chExt cx="1445609" cy="1751007"/>
          </a:xfrm>
        </p:grpSpPr>
        <p:pic>
          <p:nvPicPr>
            <p:cNvPr id="223" name="図 222">
              <a:extLst>
                <a:ext uri="{FF2B5EF4-FFF2-40B4-BE49-F238E27FC236}">
                  <a16:creationId xmlns:a16="http://schemas.microsoft.com/office/drawing/2014/main" id="{B8A898E7-53F1-9A19-8978-3B3E05AA3097}"/>
                </a:ext>
              </a:extLst>
            </p:cNvPr>
            <p:cNvPicPr>
              <a:picLocks noChangeAspect="1"/>
            </p:cNvPicPr>
            <p:nvPr/>
          </p:nvPicPr>
          <p:blipFill rotWithShape="1">
            <a:blip r:embed="rId8"/>
            <a:srcRect t="-1" b="59195"/>
            <a:stretch/>
          </p:blipFill>
          <p:spPr>
            <a:xfrm>
              <a:off x="1036103" y="2803425"/>
              <a:ext cx="945864" cy="1340296"/>
            </a:xfrm>
            <a:prstGeom prst="rect">
              <a:avLst/>
            </a:prstGeom>
          </p:spPr>
        </p:pic>
        <p:sp>
          <p:nvSpPr>
            <p:cNvPr id="224" name="角丸四角形 40">
              <a:extLst>
                <a:ext uri="{FF2B5EF4-FFF2-40B4-BE49-F238E27FC236}">
                  <a16:creationId xmlns:a16="http://schemas.microsoft.com/office/drawing/2014/main" id="{71543BCF-9F59-21EE-6FDA-B7E111A2D25A}"/>
                </a:ext>
              </a:extLst>
            </p:cNvPr>
            <p:cNvSpPr/>
            <p:nvPr/>
          </p:nvSpPr>
          <p:spPr>
            <a:xfrm>
              <a:off x="786231" y="2392714"/>
              <a:ext cx="1445609" cy="238038"/>
            </a:xfrm>
            <a:prstGeom prst="roundRect">
              <a:avLst>
                <a:gd name="adj" fmla="val 50000"/>
              </a:avLst>
            </a:prstGeom>
            <a:solidFill>
              <a:srgbClr val="CCCCD8"/>
            </a:solidFill>
            <a:ln w="19050">
              <a:noFill/>
            </a:ln>
            <a:effectLst/>
          </p:spPr>
          <p:style>
            <a:lnRef idx="2">
              <a:schemeClr val="accent1">
                <a:shade val="15000"/>
              </a:schemeClr>
            </a:lnRef>
            <a:fillRef idx="1">
              <a:schemeClr val="accent1"/>
            </a:fillRef>
            <a:effectRef idx="0">
              <a:schemeClr val="accent1"/>
            </a:effectRef>
            <a:fontRef idx="minor">
              <a:schemeClr val="lt1"/>
            </a:fontRef>
          </p:style>
          <p:txBody>
            <a:bodyPr wrap="none" lIns="0" tIns="18000" rIns="0" bIns="0" rtlCol="0" anchor="ctr">
              <a:noAutofit/>
            </a:bodyPr>
            <a:lstStyle/>
            <a:p>
              <a:pPr algn="ctr">
                <a:lnSpc>
                  <a:spcPct val="120000"/>
                </a:lnSpc>
              </a:pPr>
              <a:r>
                <a:rPr kumimoji="1" lang="ja-JP" altLang="en-US" sz="1200" b="1" spc="300">
                  <a:solidFill>
                    <a:schemeClr val="tx2"/>
                  </a:solidFill>
                  <a:latin typeface="Meiryo" panose="020B0604030504040204" pitchFamily="34" charset="-128"/>
                  <a:ea typeface="Meiryo" panose="020B0604030504040204" pitchFamily="34" charset="-128"/>
                </a:rPr>
                <a:t>女性</a:t>
              </a:r>
            </a:p>
          </p:txBody>
        </p:sp>
      </p:grpSp>
      <p:pic>
        <p:nvPicPr>
          <p:cNvPr id="225" name="図 224">
            <a:extLst>
              <a:ext uri="{FF2B5EF4-FFF2-40B4-BE49-F238E27FC236}">
                <a16:creationId xmlns:a16="http://schemas.microsoft.com/office/drawing/2014/main" id="{28755640-E0C9-8144-B78C-541D46720C4C}"/>
              </a:ext>
            </a:extLst>
          </p:cNvPr>
          <p:cNvPicPr>
            <a:picLocks noChangeAspect="1"/>
          </p:cNvPicPr>
          <p:nvPr/>
        </p:nvPicPr>
        <p:blipFill>
          <a:blip r:embed="rId10"/>
          <a:srcRect/>
          <a:stretch/>
        </p:blipFill>
        <p:spPr>
          <a:xfrm>
            <a:off x="8799049" y="3262150"/>
            <a:ext cx="468000" cy="419025"/>
          </a:xfrm>
          <a:prstGeom prst="rect">
            <a:avLst/>
          </a:prstGeom>
        </p:spPr>
      </p:pic>
      <p:grpSp>
        <p:nvGrpSpPr>
          <p:cNvPr id="226" name="グループ化 225">
            <a:extLst>
              <a:ext uri="{FF2B5EF4-FFF2-40B4-BE49-F238E27FC236}">
                <a16:creationId xmlns:a16="http://schemas.microsoft.com/office/drawing/2014/main" id="{71C45F25-65B0-5EB4-1394-F2870E6230E6}"/>
              </a:ext>
            </a:extLst>
          </p:cNvPr>
          <p:cNvGrpSpPr/>
          <p:nvPr/>
        </p:nvGrpSpPr>
        <p:grpSpPr>
          <a:xfrm>
            <a:off x="-70450" y="4214882"/>
            <a:ext cx="3171018" cy="2114012"/>
            <a:chOff x="704947" y="4083505"/>
            <a:chExt cx="3171018" cy="2114012"/>
          </a:xfrm>
        </p:grpSpPr>
        <p:graphicFrame>
          <p:nvGraphicFramePr>
            <p:cNvPr id="227" name="グラフ 226">
              <a:extLst>
                <a:ext uri="{FF2B5EF4-FFF2-40B4-BE49-F238E27FC236}">
                  <a16:creationId xmlns:a16="http://schemas.microsoft.com/office/drawing/2014/main" id="{FA518010-B8A9-1A4E-57C6-3DA727A26D4E}"/>
                </a:ext>
              </a:extLst>
            </p:cNvPr>
            <p:cNvGraphicFramePr>
              <a:graphicFrameLocks noChangeAspect="1"/>
            </p:cNvGraphicFramePr>
            <p:nvPr>
              <p:extLst>
                <p:ext uri="{D42A27DB-BD31-4B8C-83A1-F6EECF244321}">
                  <p14:modId xmlns:p14="http://schemas.microsoft.com/office/powerpoint/2010/main" val="2295214260"/>
                </p:ext>
              </p:extLst>
            </p:nvPr>
          </p:nvGraphicFramePr>
          <p:xfrm>
            <a:off x="704947" y="4083505"/>
            <a:ext cx="3171018" cy="2114012"/>
          </p:xfrm>
          <a:graphic>
            <a:graphicData uri="http://schemas.openxmlformats.org/drawingml/2006/chart">
              <c:chart xmlns:c="http://schemas.openxmlformats.org/drawingml/2006/chart" xmlns:r="http://schemas.openxmlformats.org/officeDocument/2006/relationships" r:id="rId11"/>
            </a:graphicData>
          </a:graphic>
        </p:graphicFrame>
        <p:sp>
          <p:nvSpPr>
            <p:cNvPr id="228" name="テキスト ボックス 227">
              <a:extLst>
                <a:ext uri="{FF2B5EF4-FFF2-40B4-BE49-F238E27FC236}">
                  <a16:creationId xmlns:a16="http://schemas.microsoft.com/office/drawing/2014/main" id="{ED53F741-C21D-A88C-B7E1-0FB92BC1DD42}"/>
                </a:ext>
              </a:extLst>
            </p:cNvPr>
            <p:cNvSpPr txBox="1"/>
            <p:nvPr/>
          </p:nvSpPr>
          <p:spPr>
            <a:xfrm>
              <a:off x="2653030" y="4116802"/>
              <a:ext cx="504945" cy="153888"/>
            </a:xfrm>
            <a:prstGeom prst="rect">
              <a:avLst/>
            </a:prstGeom>
            <a:solidFill>
              <a:schemeClr val="bg1"/>
            </a:solid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1" dirty="0">
                  <a:solidFill>
                    <a:schemeClr val="tx2"/>
                  </a:solidFill>
                  <a:latin typeface="Meiryo" panose="020B0604030504040204" pitchFamily="34" charset="-128"/>
                  <a:ea typeface="Meiryo" panose="020B0604030504040204" pitchFamily="34" charset="-128"/>
                </a:rPr>
                <a:t>1</a:t>
              </a:r>
              <a:r>
                <a:rPr kumimoji="1" lang="en-US" altLang="ja-JP"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rPr>
                <a:t>0</a:t>
              </a:r>
              <a:r>
                <a:rPr kumimoji="1" lang="ja-JP" altLang="en-US"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rPr>
                <a:t>代 </a:t>
              </a:r>
              <a:r>
                <a:rPr kumimoji="1" lang="en-US" altLang="ja-JP" sz="1000"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rPr>
                <a:t>2</a:t>
              </a:r>
              <a:r>
                <a:rPr kumimoji="1" lang="en-US" altLang="ja-JP" sz="600"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endParaRPr>
            </a:p>
          </p:txBody>
        </p:sp>
        <p:sp>
          <p:nvSpPr>
            <p:cNvPr id="229" name="テキスト ボックス 228">
              <a:extLst>
                <a:ext uri="{FF2B5EF4-FFF2-40B4-BE49-F238E27FC236}">
                  <a16:creationId xmlns:a16="http://schemas.microsoft.com/office/drawing/2014/main" id="{300B4E07-002A-C53D-8892-AAA7C48ABEF7}"/>
                </a:ext>
              </a:extLst>
            </p:cNvPr>
            <p:cNvSpPr txBox="1"/>
            <p:nvPr/>
          </p:nvSpPr>
          <p:spPr>
            <a:xfrm>
              <a:off x="2340243" y="4299517"/>
              <a:ext cx="431605" cy="424526"/>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20</a:t>
              </a:r>
              <a:r>
                <a:rPr kumimoji="1" lang="ja-JP" altLang="en-US" sz="10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代</a:t>
              </a:r>
              <a:endParaRPr kumimoji="1" lang="en-US" altLang="ja-JP" sz="10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bg1"/>
                  </a:solidFill>
                  <a:latin typeface="Meiryo" panose="020B0604030504040204" pitchFamily="34" charset="-128"/>
                  <a:ea typeface="Meiryo" panose="020B0604030504040204" pitchFamily="34" charset="-128"/>
                </a:rPr>
                <a:t>9</a:t>
              </a:r>
              <a:r>
                <a:rPr lang="en-US" altLang="ja-JP" sz="600" dirty="0">
                  <a:solidFill>
                    <a:schemeClr val="bg1"/>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endParaRPr>
            </a:p>
          </p:txBody>
        </p:sp>
        <p:sp>
          <p:nvSpPr>
            <p:cNvPr id="230" name="テキスト ボックス 229">
              <a:extLst>
                <a:ext uri="{FF2B5EF4-FFF2-40B4-BE49-F238E27FC236}">
                  <a16:creationId xmlns:a16="http://schemas.microsoft.com/office/drawing/2014/main" id="{8928AC8A-889F-E4CD-8117-474026D9C6E0}"/>
                </a:ext>
              </a:extLst>
            </p:cNvPr>
            <p:cNvSpPr txBox="1"/>
            <p:nvPr/>
          </p:nvSpPr>
          <p:spPr>
            <a:xfrm>
              <a:off x="2674333" y="4664890"/>
              <a:ext cx="431605" cy="424526"/>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1" dirty="0">
                  <a:solidFill>
                    <a:schemeClr val="bg1"/>
                  </a:solidFill>
                  <a:latin typeface="Meiryo" panose="020B0604030504040204" pitchFamily="34" charset="-128"/>
                  <a:ea typeface="Meiryo" panose="020B0604030504040204" pitchFamily="34" charset="-128"/>
                </a:rPr>
                <a:t>3</a:t>
              </a:r>
              <a:r>
                <a:rPr kumimoji="1" lang="en-US" altLang="ja-JP" sz="10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0</a:t>
              </a:r>
              <a:r>
                <a:rPr kumimoji="1" lang="ja-JP" altLang="en-US" sz="10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代</a:t>
              </a:r>
              <a:endParaRPr kumimoji="1" lang="en-US" altLang="ja-JP" sz="10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bg1"/>
                  </a:solidFill>
                  <a:latin typeface="Meiryo" panose="020B0604030504040204" pitchFamily="34" charset="-128"/>
                  <a:ea typeface="Meiryo" panose="020B0604030504040204" pitchFamily="34" charset="-128"/>
                </a:rPr>
                <a:t>14</a:t>
              </a:r>
              <a:r>
                <a:rPr lang="en-US" altLang="ja-JP" sz="600" dirty="0">
                  <a:solidFill>
                    <a:schemeClr val="bg1"/>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endParaRPr>
            </a:p>
          </p:txBody>
        </p:sp>
        <p:sp>
          <p:nvSpPr>
            <p:cNvPr id="231" name="テキスト ボックス 230">
              <a:extLst>
                <a:ext uri="{FF2B5EF4-FFF2-40B4-BE49-F238E27FC236}">
                  <a16:creationId xmlns:a16="http://schemas.microsoft.com/office/drawing/2014/main" id="{E7F4696D-F0A3-E51D-5A83-A308DA6B2C36}"/>
                </a:ext>
              </a:extLst>
            </p:cNvPr>
            <p:cNvSpPr txBox="1"/>
            <p:nvPr/>
          </p:nvSpPr>
          <p:spPr>
            <a:xfrm>
              <a:off x="2574792" y="5268329"/>
              <a:ext cx="431605" cy="424526"/>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40</a:t>
              </a:r>
              <a:r>
                <a:rPr kumimoji="1" lang="ja-JP" altLang="en-US" sz="10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代</a:t>
              </a:r>
              <a:endParaRPr kumimoji="1" lang="en-US" altLang="ja-JP" sz="10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bg1"/>
                  </a:solidFill>
                  <a:latin typeface="Meiryo" panose="020B0604030504040204" pitchFamily="34" charset="-128"/>
                  <a:ea typeface="Meiryo" panose="020B0604030504040204" pitchFamily="34" charset="-128"/>
                </a:rPr>
                <a:t>19</a:t>
              </a:r>
              <a:r>
                <a:rPr lang="en-US" altLang="ja-JP" sz="600" dirty="0">
                  <a:solidFill>
                    <a:schemeClr val="bg1"/>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endParaRPr>
            </a:p>
          </p:txBody>
        </p:sp>
        <p:sp>
          <p:nvSpPr>
            <p:cNvPr id="232" name="テキスト ボックス 231">
              <a:extLst>
                <a:ext uri="{FF2B5EF4-FFF2-40B4-BE49-F238E27FC236}">
                  <a16:creationId xmlns:a16="http://schemas.microsoft.com/office/drawing/2014/main" id="{CFBDE970-3DD1-6CD1-F976-E95520C32CC0}"/>
                </a:ext>
              </a:extLst>
            </p:cNvPr>
            <p:cNvSpPr txBox="1"/>
            <p:nvPr/>
          </p:nvSpPr>
          <p:spPr>
            <a:xfrm>
              <a:off x="1904387" y="5479199"/>
              <a:ext cx="431605" cy="424526"/>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1" dirty="0">
                  <a:solidFill>
                    <a:schemeClr val="tx2"/>
                  </a:solidFill>
                  <a:latin typeface="Meiryo" panose="020B0604030504040204" pitchFamily="34" charset="-128"/>
                  <a:ea typeface="Meiryo" panose="020B0604030504040204" pitchFamily="34" charset="-128"/>
                </a:rPr>
                <a:t>5</a:t>
              </a:r>
              <a:r>
                <a:rPr kumimoji="1" lang="en-US" altLang="ja-JP"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rPr>
                <a:t>0</a:t>
              </a:r>
              <a:r>
                <a:rPr kumimoji="1" lang="ja-JP" altLang="en-US"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rPr>
                <a:t>代</a:t>
              </a:r>
              <a:endParaRPr kumimoji="1" lang="en-US" altLang="ja-JP"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2"/>
                  </a:solidFill>
                  <a:latin typeface="Meiryo" panose="020B0604030504040204" pitchFamily="34" charset="-128"/>
                  <a:ea typeface="Meiryo" panose="020B0604030504040204" pitchFamily="34" charset="-128"/>
                </a:rPr>
                <a:t>20</a:t>
              </a:r>
              <a:r>
                <a:rPr lang="en-US" altLang="ja-JP" sz="600" dirty="0">
                  <a:solidFill>
                    <a:schemeClr val="tx2"/>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endParaRPr>
            </a:p>
          </p:txBody>
        </p:sp>
        <p:sp>
          <p:nvSpPr>
            <p:cNvPr id="233" name="テキスト ボックス 232">
              <a:extLst>
                <a:ext uri="{FF2B5EF4-FFF2-40B4-BE49-F238E27FC236}">
                  <a16:creationId xmlns:a16="http://schemas.microsoft.com/office/drawing/2014/main" id="{4DC4CAAB-4091-D47C-DE58-DD06D0744C18}"/>
                </a:ext>
              </a:extLst>
            </p:cNvPr>
            <p:cNvSpPr txBox="1"/>
            <p:nvPr/>
          </p:nvSpPr>
          <p:spPr>
            <a:xfrm>
              <a:off x="1597578" y="4787158"/>
              <a:ext cx="530760" cy="424526"/>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rPr>
                <a:t>60</a:t>
              </a:r>
              <a:r>
                <a:rPr kumimoji="1" lang="ja-JP" altLang="en-US"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rPr>
                <a:t>代</a:t>
              </a:r>
              <a:r>
                <a:rPr kumimoji="1" lang="ja-JP" altLang="en-US" sz="8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rPr>
                <a:t>以上</a:t>
              </a:r>
              <a:endParaRPr kumimoji="1" lang="en-US" altLang="ja-JP" sz="8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2"/>
                  </a:solidFill>
                  <a:latin typeface="Meiryo" panose="020B0604030504040204" pitchFamily="34" charset="-128"/>
                  <a:ea typeface="Meiryo" panose="020B0604030504040204" pitchFamily="34" charset="-128"/>
                </a:rPr>
                <a:t>36</a:t>
              </a:r>
              <a:r>
                <a:rPr lang="ja-JP" altLang="en-US" sz="600" dirty="0">
                  <a:solidFill>
                    <a:schemeClr val="tx2"/>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endParaRPr>
            </a:p>
          </p:txBody>
        </p:sp>
        <p:sp>
          <p:nvSpPr>
            <p:cNvPr id="234" name="フリーフォーム 36">
              <a:extLst>
                <a:ext uri="{FF2B5EF4-FFF2-40B4-BE49-F238E27FC236}">
                  <a16:creationId xmlns:a16="http://schemas.microsoft.com/office/drawing/2014/main" id="{E2D7EE35-4E42-6544-787C-1DD05539B5BC}"/>
                </a:ext>
              </a:extLst>
            </p:cNvPr>
            <p:cNvSpPr/>
            <p:nvPr/>
          </p:nvSpPr>
          <p:spPr>
            <a:xfrm flipH="1">
              <a:off x="2321275" y="4180277"/>
              <a:ext cx="293432" cy="60645"/>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 name="connsiteX0" fmla="*/ 0 w 618942"/>
                <a:gd name="connsiteY0" fmla="*/ 3386 h 136225"/>
                <a:gd name="connsiteX1" fmla="*/ 501767 w 618942"/>
                <a:gd name="connsiteY1" fmla="*/ 0 h 136225"/>
                <a:gd name="connsiteX2" fmla="*/ 618942 w 618942"/>
                <a:gd name="connsiteY2" fmla="*/ 136225 h 136225"/>
              </a:gdLst>
              <a:ahLst/>
              <a:cxnLst>
                <a:cxn ang="0">
                  <a:pos x="connsiteX0" y="connsiteY0"/>
                </a:cxn>
                <a:cxn ang="0">
                  <a:pos x="connsiteX1" y="connsiteY1"/>
                </a:cxn>
                <a:cxn ang="0">
                  <a:pos x="connsiteX2" y="connsiteY2"/>
                </a:cxn>
              </a:cxnLst>
              <a:rect l="l" t="t" r="r" b="b"/>
              <a:pathLst>
                <a:path w="618942" h="136225">
                  <a:moveTo>
                    <a:pt x="0" y="3386"/>
                  </a:moveTo>
                  <a:lnTo>
                    <a:pt x="501767" y="0"/>
                  </a:lnTo>
                  <a:lnTo>
                    <a:pt x="618942"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grpSp>
      <p:sp>
        <p:nvSpPr>
          <p:cNvPr id="235" name="テキスト ボックス 234">
            <a:extLst>
              <a:ext uri="{FF2B5EF4-FFF2-40B4-BE49-F238E27FC236}">
                <a16:creationId xmlns:a16="http://schemas.microsoft.com/office/drawing/2014/main" id="{952C3F0D-B270-1DFF-14E1-5E256772B646}"/>
              </a:ext>
            </a:extLst>
          </p:cNvPr>
          <p:cNvSpPr txBox="1"/>
          <p:nvPr/>
        </p:nvSpPr>
        <p:spPr>
          <a:xfrm>
            <a:off x="5233212" y="4248170"/>
            <a:ext cx="504945" cy="153888"/>
          </a:xfrm>
          <a:prstGeom prst="rect">
            <a:avLst/>
          </a:prstGeom>
          <a:solidFill>
            <a:schemeClr val="bg1"/>
          </a:solid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1" dirty="0">
                <a:solidFill>
                  <a:schemeClr val="tx2"/>
                </a:solidFill>
                <a:latin typeface="Meiryo" panose="020B0604030504040204" pitchFamily="34" charset="-128"/>
                <a:ea typeface="Meiryo" panose="020B0604030504040204" pitchFamily="34" charset="-128"/>
              </a:rPr>
              <a:t>1</a:t>
            </a:r>
            <a:r>
              <a:rPr kumimoji="1" lang="en-US" altLang="ja-JP"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rPr>
              <a:t>0</a:t>
            </a:r>
            <a:r>
              <a:rPr kumimoji="1" lang="ja-JP" altLang="en-US"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rPr>
              <a:t>代 </a:t>
            </a:r>
            <a:r>
              <a:rPr kumimoji="1" lang="en-US" altLang="ja-JP" sz="1000"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rPr>
              <a:t>2</a:t>
            </a:r>
            <a:r>
              <a:rPr kumimoji="1" lang="en-US" altLang="ja-JP" sz="600"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endParaRPr>
          </a:p>
        </p:txBody>
      </p:sp>
      <p:sp>
        <p:nvSpPr>
          <p:cNvPr id="236" name="フリーフォーム 56">
            <a:extLst>
              <a:ext uri="{FF2B5EF4-FFF2-40B4-BE49-F238E27FC236}">
                <a16:creationId xmlns:a16="http://schemas.microsoft.com/office/drawing/2014/main" id="{6687C01C-7D02-8740-7AFD-57BF92B0333F}"/>
              </a:ext>
            </a:extLst>
          </p:cNvPr>
          <p:cNvSpPr/>
          <p:nvPr/>
        </p:nvSpPr>
        <p:spPr>
          <a:xfrm flipH="1">
            <a:off x="4901457" y="4311645"/>
            <a:ext cx="293432" cy="60645"/>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 name="connsiteX0" fmla="*/ 0 w 618942"/>
              <a:gd name="connsiteY0" fmla="*/ 3386 h 136225"/>
              <a:gd name="connsiteX1" fmla="*/ 501767 w 618942"/>
              <a:gd name="connsiteY1" fmla="*/ 0 h 136225"/>
              <a:gd name="connsiteX2" fmla="*/ 618942 w 618942"/>
              <a:gd name="connsiteY2" fmla="*/ 136225 h 136225"/>
            </a:gdLst>
            <a:ahLst/>
            <a:cxnLst>
              <a:cxn ang="0">
                <a:pos x="connsiteX0" y="connsiteY0"/>
              </a:cxn>
              <a:cxn ang="0">
                <a:pos x="connsiteX1" y="connsiteY1"/>
              </a:cxn>
              <a:cxn ang="0">
                <a:pos x="connsiteX2" y="connsiteY2"/>
              </a:cxn>
            </a:cxnLst>
            <a:rect l="l" t="t" r="r" b="b"/>
            <a:pathLst>
              <a:path w="618942" h="136225">
                <a:moveTo>
                  <a:pt x="0" y="3386"/>
                </a:moveTo>
                <a:lnTo>
                  <a:pt x="501767" y="0"/>
                </a:lnTo>
                <a:lnTo>
                  <a:pt x="618942"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grpSp>
        <p:nvGrpSpPr>
          <p:cNvPr id="237" name="グループ化 236">
            <a:extLst>
              <a:ext uri="{FF2B5EF4-FFF2-40B4-BE49-F238E27FC236}">
                <a16:creationId xmlns:a16="http://schemas.microsoft.com/office/drawing/2014/main" id="{61C6E3B5-6D3F-0A75-F72A-76FF55EF6608}"/>
              </a:ext>
            </a:extLst>
          </p:cNvPr>
          <p:cNvGrpSpPr/>
          <p:nvPr/>
        </p:nvGrpSpPr>
        <p:grpSpPr>
          <a:xfrm>
            <a:off x="5784646" y="4214882"/>
            <a:ext cx="3171018" cy="2114012"/>
            <a:chOff x="1968193" y="3750515"/>
            <a:chExt cx="3171018" cy="2114012"/>
          </a:xfrm>
        </p:grpSpPr>
        <p:graphicFrame>
          <p:nvGraphicFramePr>
            <p:cNvPr id="238" name="グラフ 237">
              <a:extLst>
                <a:ext uri="{FF2B5EF4-FFF2-40B4-BE49-F238E27FC236}">
                  <a16:creationId xmlns:a16="http://schemas.microsoft.com/office/drawing/2014/main" id="{A0530478-A8F8-DEB8-AD16-49AD6474BAF2}"/>
                </a:ext>
              </a:extLst>
            </p:cNvPr>
            <p:cNvGraphicFramePr>
              <a:graphicFrameLocks noChangeAspect="1"/>
            </p:cNvGraphicFramePr>
            <p:nvPr>
              <p:extLst>
                <p:ext uri="{D42A27DB-BD31-4B8C-83A1-F6EECF244321}">
                  <p14:modId xmlns:p14="http://schemas.microsoft.com/office/powerpoint/2010/main" val="2241010372"/>
                </p:ext>
              </p:extLst>
            </p:nvPr>
          </p:nvGraphicFramePr>
          <p:xfrm>
            <a:off x="1968193" y="3750515"/>
            <a:ext cx="3171018" cy="2114012"/>
          </p:xfrm>
          <a:graphic>
            <a:graphicData uri="http://schemas.openxmlformats.org/drawingml/2006/chart">
              <c:chart xmlns:c="http://schemas.openxmlformats.org/drawingml/2006/chart" xmlns:r="http://schemas.openxmlformats.org/officeDocument/2006/relationships" r:id="rId12"/>
            </a:graphicData>
          </a:graphic>
        </p:graphicFrame>
        <p:sp>
          <p:nvSpPr>
            <p:cNvPr id="239" name="テキスト ボックス 238">
              <a:extLst>
                <a:ext uri="{FF2B5EF4-FFF2-40B4-BE49-F238E27FC236}">
                  <a16:creationId xmlns:a16="http://schemas.microsoft.com/office/drawing/2014/main" id="{55797604-98B1-9E88-6FF3-0856941C2927}"/>
                </a:ext>
              </a:extLst>
            </p:cNvPr>
            <p:cNvSpPr txBox="1"/>
            <p:nvPr/>
          </p:nvSpPr>
          <p:spPr>
            <a:xfrm>
              <a:off x="3958722" y="4464039"/>
              <a:ext cx="431605" cy="424526"/>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1" dirty="0">
                  <a:solidFill>
                    <a:schemeClr val="bg1"/>
                  </a:solidFill>
                  <a:latin typeface="Meiryo" panose="020B0604030504040204" pitchFamily="34" charset="-128"/>
                  <a:ea typeface="Meiryo" panose="020B0604030504040204" pitchFamily="34" charset="-128"/>
                </a:rPr>
                <a:t>3</a:t>
              </a:r>
              <a:r>
                <a:rPr kumimoji="1" lang="en-US" altLang="ja-JP" sz="10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0</a:t>
              </a:r>
              <a:r>
                <a:rPr kumimoji="1" lang="ja-JP" altLang="en-US" sz="10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代</a:t>
              </a:r>
              <a:endParaRPr kumimoji="1" lang="en-US" altLang="ja-JP" sz="10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bg1"/>
                  </a:solidFill>
                  <a:latin typeface="Meiryo" panose="020B0604030504040204" pitchFamily="34" charset="-128"/>
                  <a:ea typeface="Meiryo" panose="020B0604030504040204" pitchFamily="34" charset="-128"/>
                </a:rPr>
                <a:t>14</a:t>
              </a:r>
              <a:r>
                <a:rPr lang="en-US" altLang="ja-JP" sz="600" dirty="0">
                  <a:solidFill>
                    <a:schemeClr val="bg1"/>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endParaRPr>
            </a:p>
          </p:txBody>
        </p:sp>
        <p:sp>
          <p:nvSpPr>
            <p:cNvPr id="240" name="テキスト ボックス 239">
              <a:extLst>
                <a:ext uri="{FF2B5EF4-FFF2-40B4-BE49-F238E27FC236}">
                  <a16:creationId xmlns:a16="http://schemas.microsoft.com/office/drawing/2014/main" id="{1F43A4D7-BCE4-B1C0-4D3C-34A1206EA3BF}"/>
                </a:ext>
              </a:extLst>
            </p:cNvPr>
            <p:cNvSpPr txBox="1"/>
            <p:nvPr/>
          </p:nvSpPr>
          <p:spPr>
            <a:xfrm>
              <a:off x="3725122" y="5036771"/>
              <a:ext cx="431605" cy="416831"/>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40</a:t>
              </a:r>
              <a:r>
                <a:rPr kumimoji="1" lang="ja-JP" altLang="en-US" sz="10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代</a:t>
              </a:r>
              <a:endParaRPr kumimoji="1" lang="en-US" altLang="ja-JP" sz="10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bg1"/>
                  </a:solidFill>
                  <a:latin typeface="Meiryo" panose="020B0604030504040204" pitchFamily="34" charset="-128"/>
                  <a:ea typeface="Meiryo" panose="020B0604030504040204" pitchFamily="34" charset="-128"/>
                </a:rPr>
                <a:t>22</a:t>
              </a:r>
              <a:r>
                <a:rPr lang="en-US" altLang="ja-JP" sz="600" dirty="0">
                  <a:solidFill>
                    <a:schemeClr val="bg1"/>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endParaRPr>
            </a:p>
          </p:txBody>
        </p:sp>
        <p:sp>
          <p:nvSpPr>
            <p:cNvPr id="241" name="テキスト ボックス 240">
              <a:extLst>
                <a:ext uri="{FF2B5EF4-FFF2-40B4-BE49-F238E27FC236}">
                  <a16:creationId xmlns:a16="http://schemas.microsoft.com/office/drawing/2014/main" id="{EEDCA755-AEC9-1FE7-088C-272CB6D43D7D}"/>
                </a:ext>
              </a:extLst>
            </p:cNvPr>
            <p:cNvSpPr txBox="1"/>
            <p:nvPr/>
          </p:nvSpPr>
          <p:spPr>
            <a:xfrm>
              <a:off x="2943935" y="5023050"/>
              <a:ext cx="431605" cy="424526"/>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1" dirty="0">
                  <a:solidFill>
                    <a:schemeClr val="tx2"/>
                  </a:solidFill>
                  <a:latin typeface="Meiryo" panose="020B0604030504040204" pitchFamily="34" charset="-128"/>
                  <a:ea typeface="Meiryo" panose="020B0604030504040204" pitchFamily="34" charset="-128"/>
                </a:rPr>
                <a:t>5</a:t>
              </a:r>
              <a:r>
                <a:rPr kumimoji="1" lang="en-US" altLang="ja-JP"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rPr>
                <a:t>0</a:t>
              </a:r>
              <a:r>
                <a:rPr kumimoji="1" lang="ja-JP" altLang="en-US"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rPr>
                <a:t>代</a:t>
              </a:r>
              <a:endParaRPr kumimoji="1" lang="en-US" altLang="ja-JP"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2"/>
                  </a:solidFill>
                  <a:latin typeface="Meiryo" panose="020B0604030504040204" pitchFamily="34" charset="-128"/>
                  <a:ea typeface="Meiryo" panose="020B0604030504040204" pitchFamily="34" charset="-128"/>
                </a:rPr>
                <a:t>23</a:t>
              </a:r>
              <a:r>
                <a:rPr lang="en-US" altLang="ja-JP" sz="600" dirty="0">
                  <a:solidFill>
                    <a:schemeClr val="tx2"/>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endParaRPr>
            </a:p>
          </p:txBody>
        </p:sp>
        <p:sp>
          <p:nvSpPr>
            <p:cNvPr id="242" name="テキスト ボックス 241">
              <a:extLst>
                <a:ext uri="{FF2B5EF4-FFF2-40B4-BE49-F238E27FC236}">
                  <a16:creationId xmlns:a16="http://schemas.microsoft.com/office/drawing/2014/main" id="{73E79BCE-07A5-E966-B75D-0B0AB11CA888}"/>
                </a:ext>
              </a:extLst>
            </p:cNvPr>
            <p:cNvSpPr txBox="1"/>
            <p:nvPr/>
          </p:nvSpPr>
          <p:spPr>
            <a:xfrm>
              <a:off x="2897937" y="4341581"/>
              <a:ext cx="530760" cy="416831"/>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rPr>
                <a:t>60</a:t>
              </a:r>
              <a:r>
                <a:rPr kumimoji="1" lang="ja-JP" altLang="en-US"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rPr>
                <a:t>代</a:t>
              </a:r>
              <a:r>
                <a:rPr kumimoji="1" lang="ja-JP" altLang="en-US" sz="8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rPr>
                <a:t>以上</a:t>
              </a:r>
              <a:endParaRPr kumimoji="1" lang="en-US" altLang="ja-JP" sz="8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2"/>
                  </a:solidFill>
                  <a:latin typeface="Meiryo" panose="020B0604030504040204" pitchFamily="34" charset="-128"/>
                  <a:ea typeface="Meiryo" panose="020B0604030504040204" pitchFamily="34" charset="-128"/>
                </a:rPr>
                <a:t>28</a:t>
              </a:r>
              <a:r>
                <a:rPr lang="ja-JP" altLang="en-US" sz="600">
                  <a:solidFill>
                    <a:schemeClr val="tx2"/>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endParaRPr>
            </a:p>
          </p:txBody>
        </p:sp>
        <p:sp>
          <p:nvSpPr>
            <p:cNvPr id="243" name="フリーフォーム 134">
              <a:extLst>
                <a:ext uri="{FF2B5EF4-FFF2-40B4-BE49-F238E27FC236}">
                  <a16:creationId xmlns:a16="http://schemas.microsoft.com/office/drawing/2014/main" id="{1B1BC9A5-3D99-7A49-C86E-0E36CAA018E2}"/>
                </a:ext>
              </a:extLst>
            </p:cNvPr>
            <p:cNvSpPr/>
            <p:nvPr/>
          </p:nvSpPr>
          <p:spPr>
            <a:xfrm flipH="1">
              <a:off x="3725122" y="3862551"/>
              <a:ext cx="444445" cy="74887"/>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 name="connsiteX0" fmla="*/ 0 w 618942"/>
                <a:gd name="connsiteY0" fmla="*/ 3386 h 136225"/>
                <a:gd name="connsiteX1" fmla="*/ 501767 w 618942"/>
                <a:gd name="connsiteY1" fmla="*/ 0 h 136225"/>
                <a:gd name="connsiteX2" fmla="*/ 618942 w 618942"/>
                <a:gd name="connsiteY2" fmla="*/ 136225 h 136225"/>
              </a:gdLst>
              <a:ahLst/>
              <a:cxnLst>
                <a:cxn ang="0">
                  <a:pos x="connsiteX0" y="connsiteY0"/>
                </a:cxn>
                <a:cxn ang="0">
                  <a:pos x="connsiteX1" y="connsiteY1"/>
                </a:cxn>
                <a:cxn ang="0">
                  <a:pos x="connsiteX2" y="connsiteY2"/>
                </a:cxn>
              </a:cxnLst>
              <a:rect l="l" t="t" r="r" b="b"/>
              <a:pathLst>
                <a:path w="618942" h="136225">
                  <a:moveTo>
                    <a:pt x="0" y="3386"/>
                  </a:moveTo>
                  <a:lnTo>
                    <a:pt x="501767" y="0"/>
                  </a:lnTo>
                  <a:lnTo>
                    <a:pt x="618942"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244" name="フリーフォーム 136">
              <a:extLst>
                <a:ext uri="{FF2B5EF4-FFF2-40B4-BE49-F238E27FC236}">
                  <a16:creationId xmlns:a16="http://schemas.microsoft.com/office/drawing/2014/main" id="{EA05F50B-A4C8-89A8-B5F4-F6CF3A05DDB2}"/>
                </a:ext>
              </a:extLst>
            </p:cNvPr>
            <p:cNvSpPr/>
            <p:nvPr/>
          </p:nvSpPr>
          <p:spPr>
            <a:xfrm flipH="1">
              <a:off x="4063080" y="4062719"/>
              <a:ext cx="340773" cy="45719"/>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 name="connsiteX0" fmla="*/ 0 w 618942"/>
                <a:gd name="connsiteY0" fmla="*/ 3386 h 136225"/>
                <a:gd name="connsiteX1" fmla="*/ 501767 w 618942"/>
                <a:gd name="connsiteY1" fmla="*/ 0 h 136225"/>
                <a:gd name="connsiteX2" fmla="*/ 618942 w 618942"/>
                <a:gd name="connsiteY2" fmla="*/ 136225 h 136225"/>
              </a:gdLst>
              <a:ahLst/>
              <a:cxnLst>
                <a:cxn ang="0">
                  <a:pos x="connsiteX0" y="connsiteY0"/>
                </a:cxn>
                <a:cxn ang="0">
                  <a:pos x="connsiteX1" y="connsiteY1"/>
                </a:cxn>
                <a:cxn ang="0">
                  <a:pos x="connsiteX2" y="connsiteY2"/>
                </a:cxn>
              </a:cxnLst>
              <a:rect l="l" t="t" r="r" b="b"/>
              <a:pathLst>
                <a:path w="618942" h="136225">
                  <a:moveTo>
                    <a:pt x="0" y="3386"/>
                  </a:moveTo>
                  <a:lnTo>
                    <a:pt x="501767" y="0"/>
                  </a:lnTo>
                  <a:lnTo>
                    <a:pt x="618942"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245" name="テキスト ボックス 244">
              <a:extLst>
                <a:ext uri="{FF2B5EF4-FFF2-40B4-BE49-F238E27FC236}">
                  <a16:creationId xmlns:a16="http://schemas.microsoft.com/office/drawing/2014/main" id="{D8103515-1CEC-55E4-B48E-BD44FCC97F7B}"/>
                </a:ext>
              </a:extLst>
            </p:cNvPr>
            <p:cNvSpPr txBox="1"/>
            <p:nvPr/>
          </p:nvSpPr>
          <p:spPr>
            <a:xfrm>
              <a:off x="3886975" y="3799112"/>
              <a:ext cx="541298" cy="153888"/>
            </a:xfrm>
            <a:prstGeom prst="rect">
              <a:avLst/>
            </a:prstGeom>
            <a:solidFill>
              <a:schemeClr val="bg1"/>
            </a:solidFill>
            <a:ln w="19050">
              <a:noFill/>
            </a:ln>
          </p:spPr>
          <p:txBody>
            <a:bodyPr wrap="none" lIns="3600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1" dirty="0">
                  <a:solidFill>
                    <a:schemeClr val="tx2"/>
                  </a:solidFill>
                  <a:latin typeface="Meiryo" panose="020B0604030504040204" pitchFamily="34" charset="-128"/>
                  <a:ea typeface="Meiryo" panose="020B0604030504040204" pitchFamily="34" charset="-128"/>
                </a:rPr>
                <a:t>1</a:t>
              </a:r>
              <a:r>
                <a:rPr kumimoji="1" lang="en-US" altLang="ja-JP"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rPr>
                <a:t>0</a:t>
              </a:r>
              <a:r>
                <a:rPr kumimoji="1" lang="ja-JP" altLang="en-US" sz="1000" b="1"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rPr>
                <a:t>代 </a:t>
              </a:r>
              <a:r>
                <a:rPr lang="en-US" altLang="ja-JP" sz="1000" dirty="0">
                  <a:solidFill>
                    <a:schemeClr val="tx2"/>
                  </a:solidFill>
                  <a:latin typeface="Meiryo" panose="020B0604030504040204" pitchFamily="34" charset="-128"/>
                  <a:ea typeface="Meiryo" panose="020B0604030504040204" pitchFamily="34" charset="-128"/>
                </a:rPr>
                <a:t>7</a:t>
              </a:r>
              <a:r>
                <a:rPr kumimoji="1" lang="en-US" altLang="ja-JP" sz="600"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endParaRPr>
            </a:p>
          </p:txBody>
        </p:sp>
        <p:sp>
          <p:nvSpPr>
            <p:cNvPr id="246" name="テキスト ボックス 245">
              <a:extLst>
                <a:ext uri="{FF2B5EF4-FFF2-40B4-BE49-F238E27FC236}">
                  <a16:creationId xmlns:a16="http://schemas.microsoft.com/office/drawing/2014/main" id="{ECCE9E55-6072-3C05-9348-A8EF87F83866}"/>
                </a:ext>
              </a:extLst>
            </p:cNvPr>
            <p:cNvSpPr txBox="1"/>
            <p:nvPr/>
          </p:nvSpPr>
          <p:spPr>
            <a:xfrm>
              <a:off x="4224884" y="3999280"/>
              <a:ext cx="541298" cy="153888"/>
            </a:xfrm>
            <a:prstGeom prst="rect">
              <a:avLst/>
            </a:prstGeom>
            <a:solidFill>
              <a:schemeClr val="bg1"/>
            </a:solidFill>
            <a:ln w="19050">
              <a:noFill/>
            </a:ln>
          </p:spPr>
          <p:txBody>
            <a:bodyPr wrap="none" lIns="3600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1" dirty="0">
                  <a:solidFill>
                    <a:schemeClr val="tx2"/>
                  </a:solidFill>
                  <a:latin typeface="Meiryo" panose="020B0604030504040204" pitchFamily="34" charset="-128"/>
                  <a:ea typeface="Meiryo" panose="020B0604030504040204" pitchFamily="34" charset="-128"/>
                </a:rPr>
                <a:t>2</a:t>
              </a:r>
              <a:r>
                <a:rPr kumimoji="1" lang="en-US" altLang="ja-JP"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rPr>
                <a:t>0</a:t>
              </a:r>
              <a:r>
                <a:rPr kumimoji="1" lang="ja-JP" altLang="en-US" sz="1000" b="1"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rPr>
                <a:t>代 </a:t>
              </a:r>
              <a:r>
                <a:rPr lang="en-US" altLang="ja-JP" sz="1000" dirty="0">
                  <a:solidFill>
                    <a:schemeClr val="tx2"/>
                  </a:solidFill>
                  <a:latin typeface="Meiryo" panose="020B0604030504040204" pitchFamily="34" charset="-128"/>
                  <a:ea typeface="Meiryo" panose="020B0604030504040204" pitchFamily="34" charset="-128"/>
                </a:rPr>
                <a:t>7</a:t>
              </a:r>
              <a:r>
                <a:rPr kumimoji="1" lang="en-US" altLang="ja-JP" sz="600"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endParaRPr>
            </a:p>
          </p:txBody>
        </p:sp>
      </p:grpSp>
      <p:grpSp>
        <p:nvGrpSpPr>
          <p:cNvPr id="247" name="グループ化 246">
            <a:extLst>
              <a:ext uri="{FF2B5EF4-FFF2-40B4-BE49-F238E27FC236}">
                <a16:creationId xmlns:a16="http://schemas.microsoft.com/office/drawing/2014/main" id="{16BF3658-2E84-1C09-7327-217794CB71D4}"/>
              </a:ext>
            </a:extLst>
          </p:cNvPr>
          <p:cNvGrpSpPr/>
          <p:nvPr/>
        </p:nvGrpSpPr>
        <p:grpSpPr>
          <a:xfrm>
            <a:off x="9107332" y="4211819"/>
            <a:ext cx="3171018" cy="2117075"/>
            <a:chOff x="1968193" y="3736301"/>
            <a:chExt cx="3171018" cy="2117075"/>
          </a:xfrm>
        </p:grpSpPr>
        <p:graphicFrame>
          <p:nvGraphicFramePr>
            <p:cNvPr id="248" name="グラフ 247">
              <a:extLst>
                <a:ext uri="{FF2B5EF4-FFF2-40B4-BE49-F238E27FC236}">
                  <a16:creationId xmlns:a16="http://schemas.microsoft.com/office/drawing/2014/main" id="{7DC98A9D-4099-5C74-C28E-84BBD195BB80}"/>
                </a:ext>
              </a:extLst>
            </p:cNvPr>
            <p:cNvGraphicFramePr>
              <a:graphicFrameLocks noChangeAspect="1"/>
            </p:cNvGraphicFramePr>
            <p:nvPr>
              <p:extLst>
                <p:ext uri="{D42A27DB-BD31-4B8C-83A1-F6EECF244321}">
                  <p14:modId xmlns:p14="http://schemas.microsoft.com/office/powerpoint/2010/main" val="1415654884"/>
                </p:ext>
              </p:extLst>
            </p:nvPr>
          </p:nvGraphicFramePr>
          <p:xfrm>
            <a:off x="1968193" y="3739364"/>
            <a:ext cx="3171018" cy="2114012"/>
          </p:xfrm>
          <a:graphic>
            <a:graphicData uri="http://schemas.openxmlformats.org/drawingml/2006/chart">
              <c:chart xmlns:c="http://schemas.openxmlformats.org/drawingml/2006/chart" xmlns:r="http://schemas.openxmlformats.org/officeDocument/2006/relationships" r:id="rId13"/>
            </a:graphicData>
          </a:graphic>
        </p:graphicFrame>
        <p:sp>
          <p:nvSpPr>
            <p:cNvPr id="249" name="テキスト ボックス 248">
              <a:extLst>
                <a:ext uri="{FF2B5EF4-FFF2-40B4-BE49-F238E27FC236}">
                  <a16:creationId xmlns:a16="http://schemas.microsoft.com/office/drawing/2014/main" id="{44AB664D-85D2-0BB6-2C9C-65996843C85F}"/>
                </a:ext>
              </a:extLst>
            </p:cNvPr>
            <p:cNvSpPr txBox="1"/>
            <p:nvPr/>
          </p:nvSpPr>
          <p:spPr>
            <a:xfrm>
              <a:off x="3909561" y="4346052"/>
              <a:ext cx="431605" cy="416831"/>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1" dirty="0">
                  <a:solidFill>
                    <a:schemeClr val="bg1"/>
                  </a:solidFill>
                  <a:latin typeface="Meiryo" panose="020B0604030504040204" pitchFamily="34" charset="-128"/>
                  <a:ea typeface="Meiryo" panose="020B0604030504040204" pitchFamily="34" charset="-128"/>
                </a:rPr>
                <a:t>3</a:t>
              </a:r>
              <a:r>
                <a:rPr kumimoji="1" lang="en-US" altLang="ja-JP" sz="10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0</a:t>
              </a:r>
              <a:r>
                <a:rPr kumimoji="1" lang="ja-JP" altLang="en-US" sz="10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代</a:t>
              </a:r>
              <a:endParaRPr kumimoji="1" lang="en-US" altLang="ja-JP" sz="10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bg1"/>
                  </a:solidFill>
                  <a:latin typeface="Meiryo" panose="020B0604030504040204" pitchFamily="34" charset="-128"/>
                  <a:ea typeface="Meiryo" panose="020B0604030504040204" pitchFamily="34" charset="-128"/>
                </a:rPr>
                <a:t>16</a:t>
              </a:r>
              <a:r>
                <a:rPr lang="en-US" altLang="ja-JP" sz="600" dirty="0">
                  <a:solidFill>
                    <a:schemeClr val="bg1"/>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endParaRPr>
            </a:p>
          </p:txBody>
        </p:sp>
        <p:sp>
          <p:nvSpPr>
            <p:cNvPr id="250" name="テキスト ボックス 249">
              <a:extLst>
                <a:ext uri="{FF2B5EF4-FFF2-40B4-BE49-F238E27FC236}">
                  <a16:creationId xmlns:a16="http://schemas.microsoft.com/office/drawing/2014/main" id="{635FE82E-2223-5F78-CE0B-23493AD1FDFC}"/>
                </a:ext>
              </a:extLst>
            </p:cNvPr>
            <p:cNvSpPr txBox="1"/>
            <p:nvPr/>
          </p:nvSpPr>
          <p:spPr>
            <a:xfrm>
              <a:off x="3772796" y="4964056"/>
              <a:ext cx="431605" cy="416831"/>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40</a:t>
              </a:r>
              <a:r>
                <a:rPr kumimoji="1" lang="ja-JP" altLang="en-US" sz="10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代</a:t>
              </a:r>
              <a:endParaRPr kumimoji="1" lang="en-US" altLang="ja-JP" sz="10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bg1"/>
                  </a:solidFill>
                  <a:latin typeface="Meiryo" panose="020B0604030504040204" pitchFamily="34" charset="-128"/>
                  <a:ea typeface="Meiryo" panose="020B0604030504040204" pitchFamily="34" charset="-128"/>
                </a:rPr>
                <a:t>20</a:t>
              </a:r>
              <a:r>
                <a:rPr lang="en-US" altLang="ja-JP" sz="600" dirty="0">
                  <a:solidFill>
                    <a:schemeClr val="bg1"/>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endParaRPr>
            </a:p>
          </p:txBody>
        </p:sp>
        <p:sp>
          <p:nvSpPr>
            <p:cNvPr id="251" name="テキスト ボックス 250">
              <a:extLst>
                <a:ext uri="{FF2B5EF4-FFF2-40B4-BE49-F238E27FC236}">
                  <a16:creationId xmlns:a16="http://schemas.microsoft.com/office/drawing/2014/main" id="{16DCA9F9-09A5-7D0F-C260-44F9563B2833}"/>
                </a:ext>
              </a:extLst>
            </p:cNvPr>
            <p:cNvSpPr txBox="1"/>
            <p:nvPr/>
          </p:nvSpPr>
          <p:spPr>
            <a:xfrm>
              <a:off x="3061922" y="5111540"/>
              <a:ext cx="431605" cy="424526"/>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1" dirty="0">
                  <a:solidFill>
                    <a:schemeClr val="tx2"/>
                  </a:solidFill>
                  <a:latin typeface="Meiryo" panose="020B0604030504040204" pitchFamily="34" charset="-128"/>
                  <a:ea typeface="Meiryo" panose="020B0604030504040204" pitchFamily="34" charset="-128"/>
                </a:rPr>
                <a:t>5</a:t>
              </a:r>
              <a:r>
                <a:rPr kumimoji="1" lang="en-US" altLang="ja-JP"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rPr>
                <a:t>0</a:t>
              </a:r>
              <a:r>
                <a:rPr kumimoji="1" lang="ja-JP" altLang="en-US"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rPr>
                <a:t>代</a:t>
              </a:r>
              <a:endParaRPr kumimoji="1" lang="en-US" altLang="ja-JP"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2"/>
                  </a:solidFill>
                  <a:latin typeface="Meiryo" panose="020B0604030504040204" pitchFamily="34" charset="-128"/>
                  <a:ea typeface="Meiryo" panose="020B0604030504040204" pitchFamily="34" charset="-128"/>
                </a:rPr>
                <a:t>22</a:t>
              </a:r>
              <a:r>
                <a:rPr lang="en-US" altLang="ja-JP" sz="600" dirty="0">
                  <a:solidFill>
                    <a:schemeClr val="tx2"/>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endParaRPr>
            </a:p>
          </p:txBody>
        </p:sp>
        <p:sp>
          <p:nvSpPr>
            <p:cNvPr id="252" name="テキスト ボックス 251">
              <a:extLst>
                <a:ext uri="{FF2B5EF4-FFF2-40B4-BE49-F238E27FC236}">
                  <a16:creationId xmlns:a16="http://schemas.microsoft.com/office/drawing/2014/main" id="{AE4489A8-ED3E-B06F-3CF5-1DCB91DA874D}"/>
                </a:ext>
              </a:extLst>
            </p:cNvPr>
            <p:cNvSpPr txBox="1"/>
            <p:nvPr/>
          </p:nvSpPr>
          <p:spPr>
            <a:xfrm>
              <a:off x="2829111" y="4390741"/>
              <a:ext cx="530760" cy="416831"/>
            </a:xfrm>
            <a:prstGeom prst="rect">
              <a:avLst/>
            </a:prstGeom>
            <a:noFill/>
            <a:ln w="19050">
              <a:noFill/>
            </a:ln>
          </p:spPr>
          <p:txBody>
            <a:bodyPr wrap="square" lIns="0" tIns="72000" rIns="0" bIns="3600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rPr>
                <a:t>60</a:t>
              </a:r>
              <a:r>
                <a:rPr kumimoji="1" lang="ja-JP" altLang="en-US"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rPr>
                <a:t>代</a:t>
              </a:r>
              <a:r>
                <a:rPr kumimoji="1" lang="ja-JP" altLang="en-US" sz="8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rPr>
                <a:t>以上</a:t>
              </a:r>
              <a:endParaRPr kumimoji="1" lang="en-US" altLang="ja-JP" sz="8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2"/>
                  </a:solidFill>
                  <a:latin typeface="Meiryo" panose="020B0604030504040204" pitchFamily="34" charset="-128"/>
                  <a:ea typeface="Meiryo" panose="020B0604030504040204" pitchFamily="34" charset="-128"/>
                </a:rPr>
                <a:t>32</a:t>
              </a:r>
              <a:r>
                <a:rPr lang="ja-JP" altLang="en-US" sz="600">
                  <a:solidFill>
                    <a:schemeClr val="tx2"/>
                  </a:solidFill>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endParaRPr>
            </a:p>
          </p:txBody>
        </p:sp>
        <p:sp>
          <p:nvSpPr>
            <p:cNvPr id="253" name="フリーフォーム 144">
              <a:extLst>
                <a:ext uri="{FF2B5EF4-FFF2-40B4-BE49-F238E27FC236}">
                  <a16:creationId xmlns:a16="http://schemas.microsoft.com/office/drawing/2014/main" id="{3762EBBC-F6CC-F0AD-B2CA-1CD70FCA89D3}"/>
                </a:ext>
              </a:extLst>
            </p:cNvPr>
            <p:cNvSpPr/>
            <p:nvPr/>
          </p:nvSpPr>
          <p:spPr>
            <a:xfrm>
              <a:off x="3336043" y="3814075"/>
              <a:ext cx="308598" cy="80170"/>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 name="connsiteX0" fmla="*/ 0 w 618942"/>
                <a:gd name="connsiteY0" fmla="*/ 3386 h 136225"/>
                <a:gd name="connsiteX1" fmla="*/ 501767 w 618942"/>
                <a:gd name="connsiteY1" fmla="*/ 0 h 136225"/>
                <a:gd name="connsiteX2" fmla="*/ 618942 w 618942"/>
                <a:gd name="connsiteY2" fmla="*/ 136225 h 136225"/>
              </a:gdLst>
              <a:ahLst/>
              <a:cxnLst>
                <a:cxn ang="0">
                  <a:pos x="connsiteX0" y="connsiteY0"/>
                </a:cxn>
                <a:cxn ang="0">
                  <a:pos x="connsiteX1" y="connsiteY1"/>
                </a:cxn>
                <a:cxn ang="0">
                  <a:pos x="connsiteX2" y="connsiteY2"/>
                </a:cxn>
              </a:cxnLst>
              <a:rect l="l" t="t" r="r" b="b"/>
              <a:pathLst>
                <a:path w="618942" h="136225">
                  <a:moveTo>
                    <a:pt x="0" y="3386"/>
                  </a:moveTo>
                  <a:lnTo>
                    <a:pt x="501767" y="0"/>
                  </a:lnTo>
                  <a:lnTo>
                    <a:pt x="618942"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254" name="フリーフォーム 146">
              <a:extLst>
                <a:ext uri="{FF2B5EF4-FFF2-40B4-BE49-F238E27FC236}">
                  <a16:creationId xmlns:a16="http://schemas.microsoft.com/office/drawing/2014/main" id="{1ECEF22E-099E-1BBD-9B83-1EE10E0F4CE4}"/>
                </a:ext>
              </a:extLst>
            </p:cNvPr>
            <p:cNvSpPr/>
            <p:nvPr/>
          </p:nvSpPr>
          <p:spPr>
            <a:xfrm flipH="1">
              <a:off x="3862476" y="3896539"/>
              <a:ext cx="234710" cy="45719"/>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 name="connsiteX0" fmla="*/ 0 w 618942"/>
                <a:gd name="connsiteY0" fmla="*/ 3386 h 136225"/>
                <a:gd name="connsiteX1" fmla="*/ 501767 w 618942"/>
                <a:gd name="connsiteY1" fmla="*/ 0 h 136225"/>
                <a:gd name="connsiteX2" fmla="*/ 618942 w 618942"/>
                <a:gd name="connsiteY2" fmla="*/ 136225 h 136225"/>
              </a:gdLst>
              <a:ahLst/>
              <a:cxnLst>
                <a:cxn ang="0">
                  <a:pos x="connsiteX0" y="connsiteY0"/>
                </a:cxn>
                <a:cxn ang="0">
                  <a:pos x="connsiteX1" y="connsiteY1"/>
                </a:cxn>
                <a:cxn ang="0">
                  <a:pos x="connsiteX2" y="connsiteY2"/>
                </a:cxn>
              </a:cxnLst>
              <a:rect l="l" t="t" r="r" b="b"/>
              <a:pathLst>
                <a:path w="618942" h="136225">
                  <a:moveTo>
                    <a:pt x="0" y="3386"/>
                  </a:moveTo>
                  <a:lnTo>
                    <a:pt x="501767" y="0"/>
                  </a:lnTo>
                  <a:lnTo>
                    <a:pt x="618942"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255" name="テキスト ボックス 254">
              <a:extLst>
                <a:ext uri="{FF2B5EF4-FFF2-40B4-BE49-F238E27FC236}">
                  <a16:creationId xmlns:a16="http://schemas.microsoft.com/office/drawing/2014/main" id="{A5B5A4B8-13DE-8D23-ABB0-06CBCAF95F95}"/>
                </a:ext>
              </a:extLst>
            </p:cNvPr>
            <p:cNvSpPr txBox="1"/>
            <p:nvPr/>
          </p:nvSpPr>
          <p:spPr>
            <a:xfrm>
              <a:off x="2896152" y="3736301"/>
              <a:ext cx="577650" cy="153888"/>
            </a:xfrm>
            <a:prstGeom prst="rect">
              <a:avLst/>
            </a:prstGeom>
            <a:solidFill>
              <a:schemeClr val="bg1"/>
            </a:solidFill>
            <a:ln w="19050">
              <a:noFill/>
            </a:ln>
          </p:spPr>
          <p:txBody>
            <a:bodyPr wrap="none" lIns="36000" tIns="0" rIns="36000" bIns="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1" dirty="0">
                  <a:solidFill>
                    <a:schemeClr val="tx2"/>
                  </a:solidFill>
                  <a:latin typeface="Meiryo" panose="020B0604030504040204" pitchFamily="34" charset="-128"/>
                  <a:ea typeface="Meiryo" panose="020B0604030504040204" pitchFamily="34" charset="-128"/>
                </a:rPr>
                <a:t>1</a:t>
              </a:r>
              <a:r>
                <a:rPr kumimoji="1" lang="en-US" altLang="ja-JP"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rPr>
                <a:t>0</a:t>
              </a:r>
              <a:r>
                <a:rPr kumimoji="1" lang="ja-JP" altLang="en-US" sz="1000" b="1"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rPr>
                <a:t>代 </a:t>
              </a:r>
              <a:r>
                <a:rPr kumimoji="1" lang="en-US" altLang="ja-JP" sz="1000"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rPr>
                <a:t>3</a:t>
              </a:r>
              <a:r>
                <a:rPr kumimoji="1" lang="en-US" altLang="ja-JP" sz="600"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endParaRPr>
            </a:p>
          </p:txBody>
        </p:sp>
        <p:sp>
          <p:nvSpPr>
            <p:cNvPr id="256" name="テキスト ボックス 255">
              <a:extLst>
                <a:ext uri="{FF2B5EF4-FFF2-40B4-BE49-F238E27FC236}">
                  <a16:creationId xmlns:a16="http://schemas.microsoft.com/office/drawing/2014/main" id="{C8398E7F-9D54-374A-7C42-1A3A3E41F785}"/>
                </a:ext>
              </a:extLst>
            </p:cNvPr>
            <p:cNvSpPr txBox="1"/>
            <p:nvPr/>
          </p:nvSpPr>
          <p:spPr>
            <a:xfrm>
              <a:off x="3959782" y="3833838"/>
              <a:ext cx="547710" cy="153888"/>
            </a:xfrm>
            <a:prstGeom prst="rect">
              <a:avLst/>
            </a:prstGeom>
            <a:solidFill>
              <a:schemeClr val="bg1"/>
            </a:solidFill>
            <a:ln w="19050">
              <a:noFill/>
            </a:ln>
          </p:spPr>
          <p:txBody>
            <a:bodyPr wrap="none" lIns="3600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1" dirty="0">
                  <a:solidFill>
                    <a:schemeClr val="tx2"/>
                  </a:solidFill>
                  <a:latin typeface="Meiryo" panose="020B0604030504040204" pitchFamily="34" charset="-128"/>
                  <a:ea typeface="Meiryo" panose="020B0604030504040204" pitchFamily="34" charset="-128"/>
                </a:rPr>
                <a:t>2</a:t>
              </a:r>
              <a:r>
                <a:rPr kumimoji="1" lang="en-US" altLang="ja-JP"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rPr>
                <a:t>0</a:t>
              </a:r>
              <a:r>
                <a:rPr kumimoji="1" lang="ja-JP" altLang="en-US" sz="1000" b="1" i="0" u="none" strike="noStrike" kern="1200" cap="none" spc="0" normalizeH="0" baseline="0" noProof="0">
                  <a:ln>
                    <a:noFill/>
                  </a:ln>
                  <a:solidFill>
                    <a:schemeClr val="tx2"/>
                  </a:solidFill>
                  <a:effectLst/>
                  <a:uLnTx/>
                  <a:uFillTx/>
                  <a:latin typeface="Meiryo" panose="020B0604030504040204" pitchFamily="34" charset="-128"/>
                  <a:ea typeface="Meiryo" panose="020B0604030504040204" pitchFamily="34" charset="-128"/>
                </a:rPr>
                <a:t>代 </a:t>
              </a:r>
              <a:r>
                <a:rPr lang="en-US" altLang="ja-JP" sz="1000" dirty="0">
                  <a:solidFill>
                    <a:schemeClr val="tx2"/>
                  </a:solidFill>
                  <a:latin typeface="Meiryo" panose="020B0604030504040204" pitchFamily="34" charset="-128"/>
                  <a:ea typeface="Meiryo" panose="020B0604030504040204" pitchFamily="34" charset="-128"/>
                </a:rPr>
                <a:t>7</a:t>
              </a:r>
              <a:r>
                <a:rPr kumimoji="1" lang="en-US" altLang="ja-JP" sz="600"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rPr>
                <a:t>%</a:t>
              </a:r>
              <a:endParaRPr kumimoji="1" lang="ja-JP" altLang="en-US" sz="1000"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endParaRPr>
            </a:p>
          </p:txBody>
        </p:sp>
      </p:grpSp>
      <p:sp>
        <p:nvSpPr>
          <p:cNvPr id="4" name="テキスト プレースホルダー 3">
            <a:extLst>
              <a:ext uri="{FF2B5EF4-FFF2-40B4-BE49-F238E27FC236}">
                <a16:creationId xmlns:a16="http://schemas.microsoft.com/office/drawing/2014/main" id="{90C172BF-ED5A-D9A0-8E44-A57831B64115}"/>
              </a:ext>
            </a:extLst>
          </p:cNvPr>
          <p:cNvSpPr txBox="1">
            <a:spLocks/>
          </p:cNvSpPr>
          <p:nvPr/>
        </p:nvSpPr>
        <p:spPr>
          <a:xfrm>
            <a:off x="1836557" y="178101"/>
            <a:ext cx="8136904" cy="335028"/>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2000" b="1" dirty="0">
                <a:solidFill>
                  <a:srgbClr val="000048"/>
                </a:solidFill>
                <a:latin typeface="+mn-ea"/>
              </a:rPr>
              <a:t>Yahoo!</a:t>
            </a:r>
            <a:r>
              <a:rPr lang="ja-JP" altLang="en-US" sz="2000" b="1" dirty="0">
                <a:solidFill>
                  <a:srgbClr val="000048"/>
                </a:solidFill>
                <a:latin typeface="+mn-ea"/>
              </a:rPr>
              <a:t>ニュース </a:t>
            </a:r>
            <a:r>
              <a:rPr lang="en-US" altLang="ja-JP" sz="2000" b="1" dirty="0">
                <a:solidFill>
                  <a:srgbClr val="000048"/>
                </a:solidFill>
                <a:latin typeface="+mn-ea"/>
              </a:rPr>
              <a:t>3</a:t>
            </a:r>
            <a:r>
              <a:rPr lang="ja-JP" altLang="en-US" sz="2000" b="1" dirty="0">
                <a:solidFill>
                  <a:srgbClr val="000048"/>
                </a:solidFill>
                <a:latin typeface="+mn-ea"/>
              </a:rPr>
              <a:t>つの特長①</a:t>
            </a:r>
            <a:endParaRPr lang="ja-JP" altLang="en-US" sz="1200" b="1" dirty="0">
              <a:solidFill>
                <a:srgbClr val="000048"/>
              </a:solidFill>
              <a:latin typeface="+mn-ea"/>
            </a:endParaRPr>
          </a:p>
        </p:txBody>
      </p:sp>
    </p:spTree>
    <p:extLst>
      <p:ext uri="{BB962C8B-B14F-4D97-AF65-F5344CB8AC3E}">
        <p14:creationId xmlns:p14="http://schemas.microsoft.com/office/powerpoint/2010/main" val="34548551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8">
            <a:extLst>
              <a:ext uri="{FF2B5EF4-FFF2-40B4-BE49-F238E27FC236}">
                <a16:creationId xmlns:a16="http://schemas.microsoft.com/office/drawing/2014/main" id="{668C7861-EC7A-C92B-FE98-FE4987342419}"/>
              </a:ext>
            </a:extLst>
          </p:cNvPr>
          <p:cNvSpPr txBox="1"/>
          <p:nvPr/>
        </p:nvSpPr>
        <p:spPr>
          <a:xfrm>
            <a:off x="8776138" y="6304378"/>
            <a:ext cx="3067565" cy="230832"/>
          </a:xfrm>
          <a:prstGeom prst="rect">
            <a:avLst/>
          </a:prstGeom>
          <a:noFill/>
        </p:spPr>
        <p:txBody>
          <a:bodyPr wrap="square">
            <a:spAutoFit/>
          </a:bodyPr>
          <a:lstStyle/>
          <a:p>
            <a:pPr algn="r" eaLnBrk="1" fontAlgn="auto" hangingPunct="1">
              <a:spcBef>
                <a:spcPts val="0"/>
              </a:spcBef>
              <a:spcAft>
                <a:spcPts val="0"/>
              </a:spcAft>
            </a:pPr>
            <a:r>
              <a:rPr kumimoji="0" lang="en-US" altLang="ja-JP" sz="900" kern="0" dirty="0">
                <a:solidFill>
                  <a:srgbClr val="0D0D0D"/>
                </a:solidFill>
                <a:latin typeface="+mn-ea"/>
                <a:ea typeface="+mn-ea"/>
              </a:rPr>
              <a:t>※Yahoo! JAPAN </a:t>
            </a:r>
            <a:r>
              <a:rPr kumimoji="0" lang="ja-JP" altLang="en-US" sz="900" kern="0" dirty="0">
                <a:solidFill>
                  <a:srgbClr val="0D0D0D"/>
                </a:solidFill>
                <a:latin typeface="+mn-ea"/>
                <a:ea typeface="+mn-ea"/>
              </a:rPr>
              <a:t>ユーザー調査（</a:t>
            </a:r>
            <a:r>
              <a:rPr kumimoji="0" lang="en-US" altLang="ja-JP" sz="900" kern="0" dirty="0">
                <a:solidFill>
                  <a:srgbClr val="0D0D0D"/>
                </a:solidFill>
                <a:latin typeface="+mn-ea"/>
                <a:ea typeface="+mn-ea"/>
              </a:rPr>
              <a:t>2020</a:t>
            </a:r>
            <a:r>
              <a:rPr kumimoji="0" lang="ja-JP" altLang="en-US" sz="900" kern="0" dirty="0">
                <a:solidFill>
                  <a:srgbClr val="0D0D0D"/>
                </a:solidFill>
                <a:latin typeface="+mn-ea"/>
                <a:ea typeface="+mn-ea"/>
              </a:rPr>
              <a:t>年</a:t>
            </a:r>
            <a:r>
              <a:rPr kumimoji="0" lang="en-US" altLang="ja-JP" sz="900" kern="0" dirty="0">
                <a:solidFill>
                  <a:srgbClr val="0D0D0D"/>
                </a:solidFill>
                <a:latin typeface="+mn-ea"/>
                <a:ea typeface="+mn-ea"/>
              </a:rPr>
              <a:t>6</a:t>
            </a:r>
            <a:r>
              <a:rPr kumimoji="0" lang="ja-JP" altLang="en-US" sz="900" kern="0" dirty="0">
                <a:solidFill>
                  <a:srgbClr val="0D0D0D"/>
                </a:solidFill>
                <a:latin typeface="+mn-ea"/>
                <a:ea typeface="+mn-ea"/>
              </a:rPr>
              <a:t>月実施）</a:t>
            </a:r>
          </a:p>
        </p:txBody>
      </p:sp>
      <p:sp>
        <p:nvSpPr>
          <p:cNvPr id="10" name="四角形: 角を丸くする 9">
            <a:extLst>
              <a:ext uri="{FF2B5EF4-FFF2-40B4-BE49-F238E27FC236}">
                <a16:creationId xmlns:a16="http://schemas.microsoft.com/office/drawing/2014/main" id="{685FE5BD-744A-6129-0095-3A85EF769283}"/>
              </a:ext>
            </a:extLst>
          </p:cNvPr>
          <p:cNvSpPr/>
          <p:nvPr/>
        </p:nvSpPr>
        <p:spPr>
          <a:xfrm>
            <a:off x="623644" y="1011653"/>
            <a:ext cx="10981454" cy="423161"/>
          </a:xfrm>
          <a:prstGeom prst="roundRect">
            <a:avLst/>
          </a:prstGeom>
          <a:solidFill>
            <a:srgbClr val="FFFFFF">
              <a:lumMod val="50000"/>
            </a:srgbClr>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1" name="テキスト プレースホルダー 3">
            <a:extLst>
              <a:ext uri="{FF2B5EF4-FFF2-40B4-BE49-F238E27FC236}">
                <a16:creationId xmlns:a16="http://schemas.microsoft.com/office/drawing/2014/main" id="{B0DBB474-1269-DF97-99C8-97CFEB5303EB}"/>
              </a:ext>
            </a:extLst>
          </p:cNvPr>
          <p:cNvSpPr txBox="1">
            <a:spLocks/>
          </p:cNvSpPr>
          <p:nvPr/>
        </p:nvSpPr>
        <p:spPr>
          <a:xfrm>
            <a:off x="834223" y="1538762"/>
            <a:ext cx="10523553" cy="678766"/>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0D0D0D"/>
                </a:solidFill>
                <a:effectLst/>
                <a:uLnTx/>
                <a:uFillTx/>
                <a:latin typeface="+mn-ea"/>
                <a:ea typeface="+mn-ea"/>
                <a:cs typeface="+mn-cs"/>
              </a:rPr>
              <a:t>「ニュースメディアと言えば？」という助成想起・純粋想起領域でも上位に位置しており</a:t>
            </a:r>
          </a:p>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a:ln>
                  <a:noFill/>
                </a:ln>
                <a:solidFill>
                  <a:srgbClr val="002AFF"/>
                </a:solidFill>
                <a:effectLst/>
                <a:uLnTx/>
                <a:uFillTx/>
                <a:latin typeface="メイリオ"/>
                <a:ea typeface="メイリオ"/>
              </a:rPr>
              <a:t>ユーザーのマインドシェアとしても「ニュースと言えば</a:t>
            </a:r>
            <a:r>
              <a:rPr lang="ja-JP" altLang="en-US" sz="1800">
                <a:solidFill>
                  <a:srgbClr val="002AFF"/>
                </a:solidFill>
                <a:latin typeface="メイリオ"/>
                <a:ea typeface="メイリオ"/>
              </a:rPr>
              <a:t>、</a:t>
            </a:r>
            <a:r>
              <a:rPr kumimoji="1" lang="en-US" altLang="ja-JP" sz="1800" b="1" i="0" u="none" strike="noStrike" kern="1200" cap="none" spc="0" normalizeH="0" baseline="0" noProof="0" dirty="0">
                <a:ln>
                  <a:noFill/>
                </a:ln>
                <a:solidFill>
                  <a:srgbClr val="002AFF"/>
                </a:solidFill>
                <a:effectLst/>
                <a:uLnTx/>
                <a:uFillTx/>
                <a:latin typeface="メイリオ"/>
                <a:ea typeface="メイリオ"/>
              </a:rPr>
              <a:t>Yahoo!</a:t>
            </a:r>
            <a:r>
              <a:rPr kumimoji="1" lang="ja-JP" altLang="en-US" sz="1800" b="1" i="0" u="none" strike="noStrike" kern="1200" cap="none" spc="0" normalizeH="0" baseline="0" noProof="0">
                <a:ln>
                  <a:noFill/>
                </a:ln>
                <a:solidFill>
                  <a:srgbClr val="002AFF"/>
                </a:solidFill>
                <a:effectLst/>
                <a:uLnTx/>
                <a:uFillTx/>
                <a:latin typeface="メイリオ"/>
                <a:ea typeface="メイリオ"/>
              </a:rPr>
              <a:t>ニュース</a:t>
            </a:r>
            <a:r>
              <a:rPr lang="ja-JP" altLang="en-US" sz="1800">
                <a:solidFill>
                  <a:srgbClr val="002AFF"/>
                </a:solidFill>
                <a:latin typeface="メイリオ"/>
                <a:ea typeface="メイリオ"/>
              </a:rPr>
              <a:t>」</a:t>
            </a:r>
            <a:r>
              <a:rPr kumimoji="1" lang="ja-JP" altLang="en-US" sz="1800" b="1" i="0" u="none" strike="noStrike" kern="1200" cap="none" spc="0" normalizeH="0" baseline="0" noProof="0">
                <a:ln>
                  <a:noFill/>
                </a:ln>
                <a:solidFill>
                  <a:srgbClr val="002AFF"/>
                </a:solidFill>
                <a:effectLst/>
                <a:uLnTx/>
                <a:uFillTx/>
                <a:latin typeface="メイリオ"/>
                <a:ea typeface="メイリオ"/>
              </a:rPr>
              <a:t>という</a:t>
            </a:r>
            <a:r>
              <a:rPr lang="ja-JP" altLang="en-US" sz="1800">
                <a:solidFill>
                  <a:srgbClr val="002AFF"/>
                </a:solidFill>
                <a:latin typeface="メイリオ"/>
                <a:ea typeface="メイリオ"/>
              </a:rPr>
              <a:t>ポジション</a:t>
            </a:r>
            <a:r>
              <a:rPr kumimoji="1" lang="ja-JP" altLang="en-US" sz="1800" b="1" i="0" u="none" strike="noStrike" kern="1200" cap="none" spc="0" normalizeH="0" baseline="0" noProof="0">
                <a:ln>
                  <a:noFill/>
                </a:ln>
                <a:solidFill>
                  <a:srgbClr val="0D0D0D"/>
                </a:solidFill>
                <a:effectLst/>
                <a:uLnTx/>
                <a:uFillTx/>
                <a:latin typeface="メイリオ"/>
                <a:ea typeface="メイリオ"/>
              </a:rPr>
              <a:t>を確立</a:t>
            </a:r>
            <a:endParaRPr lang="ja-JP" altLang="en-US" sz="1800" b="1" i="0" u="none" strike="noStrike" kern="1200" cap="none" spc="0" normalizeH="0" baseline="0" noProof="0">
              <a:ln>
                <a:noFill/>
              </a:ln>
              <a:solidFill>
                <a:srgbClr val="0D0D0D"/>
              </a:solidFill>
              <a:effectLst/>
              <a:uLnTx/>
              <a:uFillTx/>
              <a:latin typeface="メイリオ"/>
              <a:ea typeface="メイリオ"/>
            </a:endParaRPr>
          </a:p>
        </p:txBody>
      </p:sp>
      <p:sp>
        <p:nvSpPr>
          <p:cNvPr id="12" name="テキスト プレースホルダー 6">
            <a:extLst>
              <a:ext uri="{FF2B5EF4-FFF2-40B4-BE49-F238E27FC236}">
                <a16:creationId xmlns:a16="http://schemas.microsoft.com/office/drawing/2014/main" id="{7887625F-3BC9-6606-F164-74EBC2D6F978}"/>
              </a:ext>
            </a:extLst>
          </p:cNvPr>
          <p:cNvSpPr txBox="1">
            <a:spLocks/>
          </p:cNvSpPr>
          <p:nvPr/>
        </p:nvSpPr>
        <p:spPr>
          <a:xfrm>
            <a:off x="509286" y="1108110"/>
            <a:ext cx="11203290" cy="288044"/>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FFFFFF"/>
                </a:solidFill>
                <a:effectLst/>
                <a:uLnTx/>
                <a:uFillTx/>
                <a:latin typeface="+mn-ea"/>
                <a:ea typeface="+mn-ea"/>
                <a:cs typeface="+mn-cs"/>
              </a:rPr>
              <a:t>定性的なユーザーマインドシェア</a:t>
            </a:r>
            <a:r>
              <a:rPr kumimoji="1" lang="en-US" altLang="ja-JP" sz="2000" b="1" i="0" u="none" strike="noStrike" kern="1200" cap="none" spc="0" normalizeH="0" baseline="0" noProof="0" dirty="0">
                <a:ln>
                  <a:noFill/>
                </a:ln>
                <a:solidFill>
                  <a:srgbClr val="FFFFFF"/>
                </a:solidFill>
                <a:effectLst/>
                <a:uLnTx/>
                <a:uFillTx/>
                <a:latin typeface="+mn-ea"/>
                <a:ea typeface="+mn-ea"/>
                <a:cs typeface="+mn-cs"/>
              </a:rPr>
              <a:t>No.1</a:t>
            </a:r>
          </a:p>
        </p:txBody>
      </p:sp>
      <p:sp>
        <p:nvSpPr>
          <p:cNvPr id="13" name="四角形: 上の 2 つの角を丸める 12">
            <a:extLst>
              <a:ext uri="{FF2B5EF4-FFF2-40B4-BE49-F238E27FC236}">
                <a16:creationId xmlns:a16="http://schemas.microsoft.com/office/drawing/2014/main" id="{9E8241CE-ED59-B694-0633-12FFA7FC3D76}"/>
              </a:ext>
            </a:extLst>
          </p:cNvPr>
          <p:cNvSpPr/>
          <p:nvPr/>
        </p:nvSpPr>
        <p:spPr>
          <a:xfrm>
            <a:off x="4080000" y="2467583"/>
            <a:ext cx="4032000" cy="395621"/>
          </a:xfrm>
          <a:prstGeom prst="round2SameRect">
            <a:avLst>
              <a:gd name="adj1" fmla="val 50000"/>
              <a:gd name="adj2" fmla="val 50000"/>
            </a:avLst>
          </a:prstGeom>
          <a:solidFill>
            <a:srgbClr val="FFFFFF"/>
          </a:solidFill>
          <a:ln w="25400" cap="flat" cmpd="sng" algn="ctr">
            <a:solidFill>
              <a:srgbClr val="000000"/>
            </a:solidFill>
            <a:prstDash val="solid"/>
          </a:ln>
          <a:effectLst/>
        </p:spPr>
        <p:txBody>
          <a:bodyPr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200" normalizeH="0" baseline="0" noProof="0" dirty="0">
                <a:ln>
                  <a:noFill/>
                </a:ln>
                <a:solidFill>
                  <a:srgbClr val="0D0D0D"/>
                </a:solidFill>
                <a:effectLst/>
                <a:uLnTx/>
                <a:uFillTx/>
                <a:latin typeface="+mn-ea"/>
                <a:ea typeface="+mn-ea"/>
                <a:cs typeface="+mn-cs"/>
              </a:rPr>
              <a:t>ニュースメディアに関する意識調査</a:t>
            </a:r>
          </a:p>
        </p:txBody>
      </p:sp>
      <p:pic>
        <p:nvPicPr>
          <p:cNvPr id="14" name="図 13">
            <a:extLst>
              <a:ext uri="{FF2B5EF4-FFF2-40B4-BE49-F238E27FC236}">
                <a16:creationId xmlns:a16="http://schemas.microsoft.com/office/drawing/2014/main" id="{649D12DA-49D0-3DB3-4C4B-24DC3C97B0A3}"/>
              </a:ext>
            </a:extLst>
          </p:cNvPr>
          <p:cNvPicPr>
            <a:picLocks noChangeAspect="1"/>
          </p:cNvPicPr>
          <p:nvPr/>
        </p:nvPicPr>
        <p:blipFill>
          <a:blip r:embed="rId2"/>
          <a:stretch>
            <a:fillRect/>
          </a:stretch>
        </p:blipFill>
        <p:spPr>
          <a:xfrm>
            <a:off x="1488654" y="2844105"/>
            <a:ext cx="9214692" cy="3546702"/>
          </a:xfrm>
          <a:prstGeom prst="rect">
            <a:avLst/>
          </a:prstGeom>
        </p:spPr>
      </p:pic>
      <p:pic>
        <p:nvPicPr>
          <p:cNvPr id="15" name="図プレースホルダー 8" descr="アイコン&#10;&#10;自動的に生成された説明">
            <a:extLst>
              <a:ext uri="{FF2B5EF4-FFF2-40B4-BE49-F238E27FC236}">
                <a16:creationId xmlns:a16="http://schemas.microsoft.com/office/drawing/2014/main" id="{1418A7D4-1195-E51A-003A-7EF618ED9B2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55312" y="36716"/>
            <a:ext cx="498782" cy="497680"/>
          </a:xfrm>
          <a:prstGeom prst="rect">
            <a:avLst/>
          </a:prstGeom>
        </p:spPr>
      </p:pic>
      <p:sp>
        <p:nvSpPr>
          <p:cNvPr id="16" name="テキスト プレースホルダー 2">
            <a:extLst>
              <a:ext uri="{FF2B5EF4-FFF2-40B4-BE49-F238E27FC236}">
                <a16:creationId xmlns:a16="http://schemas.microsoft.com/office/drawing/2014/main" id="{0B27447D-5733-5105-3487-3329E23CA50B}"/>
              </a:ext>
            </a:extLst>
          </p:cNvPr>
          <p:cNvSpPr>
            <a:spLocks noGrp="1"/>
          </p:cNvSpPr>
          <p:nvPr>
            <p:ph type="body" sz="quarter" idx="12"/>
          </p:nvPr>
        </p:nvSpPr>
        <p:spPr>
          <a:xfrm>
            <a:off x="623644" y="75225"/>
            <a:ext cx="866756" cy="410840"/>
          </a:xfrm>
        </p:spPr>
        <p:txBody>
          <a:bodyPr/>
          <a:lstStyle/>
          <a:p>
            <a:pPr marL="0" indent="0">
              <a:buNone/>
            </a:pPr>
            <a:r>
              <a:rPr lang="en-US" altLang="ja-JP" dirty="0">
                <a:latin typeface="+mj-ea"/>
                <a:ea typeface="+mj-ea"/>
              </a:rPr>
              <a:t>Yahoo!</a:t>
            </a:r>
            <a:r>
              <a:rPr lang="en-US" altLang="ja-JP" dirty="0"/>
              <a:t>!</a:t>
            </a:r>
            <a:r>
              <a:rPr lang="ja-JP" altLang="en-US" dirty="0"/>
              <a:t>ニュース</a:t>
            </a:r>
            <a:br>
              <a:rPr lang="en-US" altLang="ja-JP" dirty="0"/>
            </a:br>
            <a:r>
              <a:rPr lang="ja-JP" altLang="en-US" dirty="0"/>
              <a:t>の特長</a:t>
            </a:r>
            <a:endParaRPr lang="en-US" altLang="ja-JP" dirty="0"/>
          </a:p>
        </p:txBody>
      </p:sp>
      <p:sp>
        <p:nvSpPr>
          <p:cNvPr id="5" name="テキスト プレースホルダー 3">
            <a:extLst>
              <a:ext uri="{FF2B5EF4-FFF2-40B4-BE49-F238E27FC236}">
                <a16:creationId xmlns:a16="http://schemas.microsoft.com/office/drawing/2014/main" id="{0C56A1CB-B07C-70D0-51E8-E08C65B742D3}"/>
              </a:ext>
            </a:extLst>
          </p:cNvPr>
          <p:cNvSpPr txBox="1">
            <a:spLocks/>
          </p:cNvSpPr>
          <p:nvPr/>
        </p:nvSpPr>
        <p:spPr>
          <a:xfrm>
            <a:off x="1836557" y="178101"/>
            <a:ext cx="8136904" cy="335028"/>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2000" b="1" dirty="0">
                <a:solidFill>
                  <a:srgbClr val="000048"/>
                </a:solidFill>
                <a:latin typeface="+mn-ea"/>
              </a:rPr>
              <a:t>Yahoo!</a:t>
            </a:r>
            <a:r>
              <a:rPr lang="ja-JP" altLang="en-US" sz="2000" b="1" dirty="0">
                <a:solidFill>
                  <a:srgbClr val="000048"/>
                </a:solidFill>
                <a:latin typeface="+mn-ea"/>
              </a:rPr>
              <a:t>ニュース </a:t>
            </a:r>
            <a:r>
              <a:rPr lang="en-US" altLang="ja-JP" sz="2000" b="1" dirty="0">
                <a:solidFill>
                  <a:srgbClr val="000048"/>
                </a:solidFill>
                <a:latin typeface="+mn-ea"/>
              </a:rPr>
              <a:t>3</a:t>
            </a:r>
            <a:r>
              <a:rPr lang="ja-JP" altLang="en-US" sz="2000" b="1" dirty="0">
                <a:solidFill>
                  <a:srgbClr val="000048"/>
                </a:solidFill>
                <a:latin typeface="+mn-ea"/>
              </a:rPr>
              <a:t>つの特長①</a:t>
            </a:r>
            <a:endParaRPr lang="ja-JP" altLang="en-US" sz="1200" b="1" dirty="0">
              <a:solidFill>
                <a:srgbClr val="000048"/>
              </a:solidFill>
              <a:latin typeface="+mn-ea"/>
            </a:endParaRPr>
          </a:p>
        </p:txBody>
      </p:sp>
    </p:spTree>
    <p:extLst>
      <p:ext uri="{BB962C8B-B14F-4D97-AF65-F5344CB8AC3E}">
        <p14:creationId xmlns:p14="http://schemas.microsoft.com/office/powerpoint/2010/main" val="33525326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7D9A320B-0ACA-F679-30AD-FF967DEF4F64}"/>
              </a:ext>
            </a:extLst>
          </p:cNvPr>
          <p:cNvPicPr>
            <a:picLocks noChangeAspect="1"/>
          </p:cNvPicPr>
          <p:nvPr/>
        </p:nvPicPr>
        <p:blipFill rotWithShape="1">
          <a:blip r:embed="rId2"/>
          <a:srcRect b="29786"/>
          <a:stretch/>
        </p:blipFill>
        <p:spPr>
          <a:xfrm>
            <a:off x="6674348" y="2465084"/>
            <a:ext cx="2872043" cy="1894001"/>
          </a:xfrm>
          <a:prstGeom prst="rect">
            <a:avLst/>
          </a:prstGeom>
        </p:spPr>
      </p:pic>
      <p:sp>
        <p:nvSpPr>
          <p:cNvPr id="3" name="テキスト プレースホルダー 2">
            <a:extLst>
              <a:ext uri="{FF2B5EF4-FFF2-40B4-BE49-F238E27FC236}">
                <a16:creationId xmlns:a16="http://schemas.microsoft.com/office/drawing/2014/main" id="{86252231-C56A-161F-A617-F3984B8F1EAE}"/>
              </a:ext>
            </a:extLst>
          </p:cNvPr>
          <p:cNvSpPr>
            <a:spLocks noGrp="1"/>
          </p:cNvSpPr>
          <p:nvPr>
            <p:ph type="body" sz="quarter" idx="12"/>
          </p:nvPr>
        </p:nvSpPr>
        <p:spPr>
          <a:xfrm>
            <a:off x="623644" y="75225"/>
            <a:ext cx="866756" cy="410840"/>
          </a:xfrm>
        </p:spPr>
        <p:txBody>
          <a:bodyPr/>
          <a:lstStyle/>
          <a:p>
            <a:pPr marL="0" indent="0">
              <a:buNone/>
            </a:pPr>
            <a:r>
              <a:rPr lang="en-US" altLang="ja-JP" dirty="0">
                <a:latin typeface="+mj-ea"/>
                <a:ea typeface="+mj-ea"/>
              </a:rPr>
              <a:t>Yahoo!</a:t>
            </a:r>
            <a:r>
              <a:rPr lang="en-US" altLang="ja-JP" dirty="0"/>
              <a:t>!</a:t>
            </a:r>
            <a:r>
              <a:rPr lang="ja-JP" altLang="en-US" dirty="0"/>
              <a:t>ニュース</a:t>
            </a:r>
            <a:br>
              <a:rPr lang="en-US" altLang="ja-JP" dirty="0"/>
            </a:br>
            <a:r>
              <a:rPr lang="ja-JP" altLang="en-US" dirty="0"/>
              <a:t>の特長</a:t>
            </a:r>
            <a:endParaRPr lang="en-US" altLang="ja-JP" dirty="0"/>
          </a:p>
        </p:txBody>
      </p:sp>
      <p:pic>
        <p:nvPicPr>
          <p:cNvPr id="6" name="図プレースホルダー 8" descr="アイコン&#10;&#10;自動的に生成された説明">
            <a:extLst>
              <a:ext uri="{FF2B5EF4-FFF2-40B4-BE49-F238E27FC236}">
                <a16:creationId xmlns:a16="http://schemas.microsoft.com/office/drawing/2014/main" id="{868114DF-9B5C-9BB3-3B2A-6DC15807AF89}"/>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5" name="正方形/長方形 4">
            <a:extLst>
              <a:ext uri="{FF2B5EF4-FFF2-40B4-BE49-F238E27FC236}">
                <a16:creationId xmlns:a16="http://schemas.microsoft.com/office/drawing/2014/main" id="{B75CDA2C-6742-92F8-C323-7F1AA437B108}"/>
              </a:ext>
            </a:extLst>
          </p:cNvPr>
          <p:cNvSpPr/>
          <p:nvPr/>
        </p:nvSpPr>
        <p:spPr>
          <a:xfrm>
            <a:off x="635073" y="1806466"/>
            <a:ext cx="5304258" cy="436042"/>
          </a:xfrm>
          <a:prstGeom prst="rect">
            <a:avLst/>
          </a:prstGeom>
          <a:solidFill>
            <a:srgbClr val="00003E"/>
          </a:solidFill>
          <a:ln w="25400" cap="flat" cmpd="sng" algn="ctr">
            <a:noFill/>
            <a:prstDash val="solid"/>
          </a:ln>
          <a:effectLst/>
        </p:spPr>
        <p:txBody>
          <a:bodyPr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FFFFFF"/>
                </a:solidFill>
                <a:effectLst/>
                <a:uLnTx/>
                <a:uFillTx/>
                <a:latin typeface="+mn-ea"/>
                <a:ea typeface="+mn-ea"/>
                <a:cs typeface="+mn-cs"/>
              </a:rPr>
              <a:t>大事なニュース、気になる話題をリアルタイムで</a:t>
            </a:r>
          </a:p>
        </p:txBody>
      </p:sp>
      <p:sp>
        <p:nvSpPr>
          <p:cNvPr id="7" name="正方形/長方形 6">
            <a:extLst>
              <a:ext uri="{FF2B5EF4-FFF2-40B4-BE49-F238E27FC236}">
                <a16:creationId xmlns:a16="http://schemas.microsoft.com/office/drawing/2014/main" id="{59E53941-3FBB-1013-9041-98AA70ACCF6E}"/>
              </a:ext>
            </a:extLst>
          </p:cNvPr>
          <p:cNvSpPr/>
          <p:nvPr/>
        </p:nvSpPr>
        <p:spPr>
          <a:xfrm>
            <a:off x="6291583" y="1821088"/>
            <a:ext cx="5141826" cy="436042"/>
          </a:xfrm>
          <a:prstGeom prst="rect">
            <a:avLst/>
          </a:prstGeom>
          <a:solidFill>
            <a:srgbClr val="00003E"/>
          </a:solidFill>
          <a:ln w="25400" cap="flat" cmpd="sng" algn="ctr">
            <a:noFill/>
            <a:prstDash val="solid"/>
          </a:ln>
          <a:effectLst/>
        </p:spPr>
        <p:txBody>
          <a:bodyPr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FFFFFF"/>
                </a:solidFill>
                <a:effectLst/>
                <a:uLnTx/>
                <a:uFillTx/>
                <a:latin typeface="+mn-ea"/>
                <a:ea typeface="+mn-ea"/>
                <a:cs typeface="+mn-cs"/>
              </a:rPr>
              <a:t>社会課題や身近な話題に関するオリジナルコンテンツ</a:t>
            </a:r>
          </a:p>
        </p:txBody>
      </p:sp>
      <p:pic>
        <p:nvPicPr>
          <p:cNvPr id="8" name="図 7">
            <a:extLst>
              <a:ext uri="{FF2B5EF4-FFF2-40B4-BE49-F238E27FC236}">
                <a16:creationId xmlns:a16="http://schemas.microsoft.com/office/drawing/2014/main" id="{26FD8627-23FA-8108-C803-D365A0A3232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86888" y="2790540"/>
            <a:ext cx="2038918" cy="2305595"/>
          </a:xfrm>
          <a:prstGeom prst="rect">
            <a:avLst/>
          </a:prstGeom>
        </p:spPr>
      </p:pic>
      <p:pic>
        <p:nvPicPr>
          <p:cNvPr id="9" name="図 8">
            <a:extLst>
              <a:ext uri="{FF2B5EF4-FFF2-40B4-BE49-F238E27FC236}">
                <a16:creationId xmlns:a16="http://schemas.microsoft.com/office/drawing/2014/main" id="{0032A5FD-0DB5-E1DB-B4E3-36D5A14772D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0031" y="2790540"/>
            <a:ext cx="1869628" cy="2305595"/>
          </a:xfrm>
          <a:prstGeom prst="rect">
            <a:avLst/>
          </a:prstGeom>
        </p:spPr>
      </p:pic>
      <p:sp>
        <p:nvSpPr>
          <p:cNvPr id="10" name="テキスト ボックス 9">
            <a:extLst>
              <a:ext uri="{FF2B5EF4-FFF2-40B4-BE49-F238E27FC236}">
                <a16:creationId xmlns:a16="http://schemas.microsoft.com/office/drawing/2014/main" id="{9B1805B9-1391-86D9-4BE1-04CF595CA75B}"/>
              </a:ext>
            </a:extLst>
          </p:cNvPr>
          <p:cNvSpPr txBox="1"/>
          <p:nvPr/>
        </p:nvSpPr>
        <p:spPr>
          <a:xfrm flipH="1">
            <a:off x="664934" y="5284227"/>
            <a:ext cx="2482692" cy="969496"/>
          </a:xfrm>
          <a:prstGeom prst="rect">
            <a:avLst/>
          </a:prstGeom>
          <a:noFill/>
        </p:spPr>
        <p:txBody>
          <a:bodyPr wrap="square" rtlCol="0">
            <a:spAutoFit/>
          </a:bodyPr>
          <a:lstStyle/>
          <a:p>
            <a:pPr eaLnBrk="1" fontAlgn="auto" hangingPunct="1">
              <a:lnSpc>
                <a:spcPct val="120000"/>
              </a:lnSpc>
              <a:spcBef>
                <a:spcPts val="0"/>
              </a:spcBef>
              <a:spcAft>
                <a:spcPts val="0"/>
              </a:spcAft>
            </a:pPr>
            <a:r>
              <a:rPr lang="ja-JP" altLang="en-US" sz="1200" dirty="0">
                <a:solidFill>
                  <a:srgbClr val="0D0D0D"/>
                </a:solidFill>
                <a:latin typeface="+mn-ea"/>
                <a:ea typeface="+mn-ea"/>
              </a:rPr>
              <a:t>ニュース動画は</a:t>
            </a:r>
            <a:r>
              <a:rPr lang="en-US" altLang="ja-JP" sz="1200" dirty="0">
                <a:solidFill>
                  <a:srgbClr val="002AFF"/>
                </a:solidFill>
                <a:latin typeface="+mn-ea"/>
                <a:ea typeface="+mn-ea"/>
              </a:rPr>
              <a:t>24</a:t>
            </a:r>
            <a:r>
              <a:rPr lang="ja-JP" altLang="en-US" sz="1200" dirty="0">
                <a:solidFill>
                  <a:srgbClr val="002AFF"/>
                </a:solidFill>
                <a:latin typeface="+mn-ea"/>
                <a:ea typeface="+mn-ea"/>
              </a:rPr>
              <a:t>時間</a:t>
            </a:r>
            <a:r>
              <a:rPr lang="en-US" altLang="ja-JP" sz="1200" dirty="0">
                <a:solidFill>
                  <a:srgbClr val="002AFF"/>
                </a:solidFill>
                <a:latin typeface="+mn-ea"/>
                <a:ea typeface="+mn-ea"/>
              </a:rPr>
              <a:t>365</a:t>
            </a:r>
            <a:r>
              <a:rPr lang="ja-JP" altLang="en-US" sz="1200" dirty="0">
                <a:solidFill>
                  <a:srgbClr val="002AFF"/>
                </a:solidFill>
                <a:latin typeface="+mn-ea"/>
                <a:ea typeface="+mn-ea"/>
              </a:rPr>
              <a:t>日</a:t>
            </a:r>
            <a:endParaRPr lang="en-US" altLang="ja-JP" sz="1200" dirty="0">
              <a:solidFill>
                <a:srgbClr val="002AFF"/>
              </a:solidFill>
              <a:latin typeface="+mn-ea"/>
              <a:ea typeface="+mn-ea"/>
            </a:endParaRPr>
          </a:p>
          <a:p>
            <a:pPr eaLnBrk="1" fontAlgn="auto" hangingPunct="1">
              <a:lnSpc>
                <a:spcPct val="120000"/>
              </a:lnSpc>
              <a:spcBef>
                <a:spcPts val="0"/>
              </a:spcBef>
              <a:spcAft>
                <a:spcPts val="0"/>
              </a:spcAft>
            </a:pPr>
            <a:r>
              <a:rPr lang="ja-JP" altLang="en-US" sz="1200" dirty="0">
                <a:solidFill>
                  <a:srgbClr val="002AFF"/>
                </a:solidFill>
                <a:latin typeface="+mn-ea"/>
                <a:ea typeface="+mn-ea"/>
              </a:rPr>
              <a:t>ライブ配信</a:t>
            </a:r>
            <a:r>
              <a:rPr lang="ja-JP" altLang="en-US" sz="1200" dirty="0">
                <a:solidFill>
                  <a:srgbClr val="0D0D0D"/>
                </a:solidFill>
                <a:latin typeface="+mn-ea"/>
                <a:ea typeface="+mn-ea"/>
              </a:rPr>
              <a:t>。有事の際には</a:t>
            </a:r>
            <a:endParaRPr lang="en-US" altLang="ja-JP" sz="1200" dirty="0">
              <a:solidFill>
                <a:srgbClr val="0D0D0D"/>
              </a:solidFill>
              <a:latin typeface="+mn-ea"/>
              <a:ea typeface="+mn-ea"/>
            </a:endParaRPr>
          </a:p>
          <a:p>
            <a:pPr eaLnBrk="1" fontAlgn="auto" hangingPunct="1">
              <a:lnSpc>
                <a:spcPct val="120000"/>
              </a:lnSpc>
              <a:spcBef>
                <a:spcPts val="0"/>
              </a:spcBef>
              <a:spcAft>
                <a:spcPts val="0"/>
              </a:spcAft>
            </a:pPr>
            <a:r>
              <a:rPr lang="ja-JP" altLang="en-US" sz="1200" dirty="0">
                <a:solidFill>
                  <a:srgbClr val="0D0D0D"/>
                </a:solidFill>
                <a:latin typeface="+mn-ea"/>
                <a:ea typeface="+mn-ea"/>
              </a:rPr>
              <a:t>緊急速報ニュースに切り替えて</a:t>
            </a:r>
            <a:endParaRPr lang="en-US" altLang="ja-JP" sz="1200" dirty="0">
              <a:solidFill>
                <a:srgbClr val="0D0D0D"/>
              </a:solidFill>
              <a:latin typeface="+mn-ea"/>
              <a:ea typeface="+mn-ea"/>
            </a:endParaRPr>
          </a:p>
          <a:p>
            <a:pPr eaLnBrk="1" fontAlgn="auto" hangingPunct="1">
              <a:lnSpc>
                <a:spcPct val="120000"/>
              </a:lnSpc>
              <a:spcBef>
                <a:spcPts val="0"/>
              </a:spcBef>
              <a:spcAft>
                <a:spcPts val="0"/>
              </a:spcAft>
            </a:pPr>
            <a:r>
              <a:rPr lang="ja-JP" altLang="en-US" sz="1200" dirty="0">
                <a:solidFill>
                  <a:srgbClr val="0D0D0D"/>
                </a:solidFill>
                <a:latin typeface="+mn-ea"/>
                <a:ea typeface="+mn-ea"/>
              </a:rPr>
              <a:t>いち早く情報をお伝えします。</a:t>
            </a:r>
            <a:endParaRPr lang="en-US" altLang="ja-JP" sz="1200" dirty="0">
              <a:solidFill>
                <a:srgbClr val="0D0D0D"/>
              </a:solidFill>
              <a:latin typeface="+mn-ea"/>
              <a:ea typeface="+mn-ea"/>
            </a:endParaRPr>
          </a:p>
        </p:txBody>
      </p:sp>
      <p:sp>
        <p:nvSpPr>
          <p:cNvPr id="11" name="テキスト ボックス 10">
            <a:extLst>
              <a:ext uri="{FF2B5EF4-FFF2-40B4-BE49-F238E27FC236}">
                <a16:creationId xmlns:a16="http://schemas.microsoft.com/office/drawing/2014/main" id="{386DDDA1-6C42-496E-033E-73E5DFC70560}"/>
              </a:ext>
            </a:extLst>
          </p:cNvPr>
          <p:cNvSpPr txBox="1"/>
          <p:nvPr/>
        </p:nvSpPr>
        <p:spPr>
          <a:xfrm flipH="1">
            <a:off x="3351420" y="5251387"/>
            <a:ext cx="2384021" cy="969496"/>
          </a:xfrm>
          <a:prstGeom prst="rect">
            <a:avLst/>
          </a:prstGeom>
          <a:noFill/>
        </p:spPr>
        <p:txBody>
          <a:bodyPr wrap="square" rtlCol="0">
            <a:spAutoFit/>
          </a:bodyPr>
          <a:lstStyle/>
          <a:p>
            <a:pPr eaLnBrk="1" fontAlgn="auto" hangingPunct="1">
              <a:lnSpc>
                <a:spcPct val="120000"/>
              </a:lnSpc>
              <a:spcBef>
                <a:spcPts val="0"/>
              </a:spcBef>
              <a:spcAft>
                <a:spcPts val="0"/>
              </a:spcAft>
            </a:pPr>
            <a:r>
              <a:rPr lang="en-US" altLang="ja-JP" sz="1200" dirty="0">
                <a:solidFill>
                  <a:srgbClr val="0D0D0D"/>
                </a:solidFill>
                <a:latin typeface="+mn-ea"/>
                <a:ea typeface="+mn-ea"/>
              </a:rPr>
              <a:t>Yahoo!</a:t>
            </a:r>
            <a:r>
              <a:rPr lang="ja-JP" altLang="en-US" sz="1200" dirty="0">
                <a:solidFill>
                  <a:srgbClr val="0D0D0D"/>
                </a:solidFill>
                <a:latin typeface="+mn-ea"/>
                <a:ea typeface="+mn-ea"/>
              </a:rPr>
              <a:t>ニュースのトピックス</a:t>
            </a:r>
            <a:endParaRPr lang="en-US" altLang="ja-JP" sz="1200" dirty="0">
              <a:solidFill>
                <a:srgbClr val="0D0D0D"/>
              </a:solidFill>
              <a:latin typeface="+mn-ea"/>
              <a:ea typeface="+mn-ea"/>
            </a:endParaRPr>
          </a:p>
          <a:p>
            <a:pPr eaLnBrk="1" fontAlgn="auto" hangingPunct="1">
              <a:lnSpc>
                <a:spcPct val="120000"/>
              </a:lnSpc>
              <a:spcBef>
                <a:spcPts val="0"/>
              </a:spcBef>
              <a:spcAft>
                <a:spcPts val="0"/>
              </a:spcAft>
            </a:pPr>
            <a:r>
              <a:rPr lang="ja-JP" altLang="en-US" sz="1200" dirty="0">
                <a:solidFill>
                  <a:srgbClr val="0D0D0D"/>
                </a:solidFill>
                <a:latin typeface="+mn-ea"/>
                <a:ea typeface="+mn-ea"/>
              </a:rPr>
              <a:t>編集部が、</a:t>
            </a:r>
            <a:r>
              <a:rPr lang="ja-JP" altLang="en-US" sz="1200" dirty="0">
                <a:solidFill>
                  <a:srgbClr val="002AFF"/>
                </a:solidFill>
                <a:latin typeface="+mn-ea"/>
                <a:ea typeface="+mn-ea"/>
              </a:rPr>
              <a:t>図説や</a:t>
            </a:r>
            <a:r>
              <a:rPr lang="en-US" altLang="ja-JP" sz="1200" dirty="0">
                <a:solidFill>
                  <a:srgbClr val="002AFF"/>
                </a:solidFill>
                <a:latin typeface="+mn-ea"/>
                <a:ea typeface="+mn-ea"/>
              </a:rPr>
              <a:t>Q&amp;A</a:t>
            </a:r>
            <a:r>
              <a:rPr lang="ja-JP" altLang="en-US" sz="1200" dirty="0">
                <a:solidFill>
                  <a:srgbClr val="002AFF"/>
                </a:solidFill>
                <a:latin typeface="+mn-ea"/>
                <a:ea typeface="+mn-ea"/>
              </a:rPr>
              <a:t>でニュースの要点をまとめ</a:t>
            </a:r>
            <a:r>
              <a:rPr lang="ja-JP" altLang="en-US" sz="1200" dirty="0">
                <a:solidFill>
                  <a:srgbClr val="0D0D0D"/>
                </a:solidFill>
                <a:latin typeface="+mn-ea"/>
                <a:ea typeface="+mn-ea"/>
              </a:rPr>
              <a:t>、ニュースを直感的に効率よく把握できます。</a:t>
            </a:r>
            <a:endParaRPr lang="en-US" altLang="ja-JP" sz="1200" dirty="0">
              <a:solidFill>
                <a:srgbClr val="0D0D0D"/>
              </a:solidFill>
              <a:latin typeface="+mn-ea"/>
              <a:ea typeface="+mn-ea"/>
            </a:endParaRPr>
          </a:p>
        </p:txBody>
      </p:sp>
      <p:sp>
        <p:nvSpPr>
          <p:cNvPr id="14" name="テキスト プレースホルダー 3">
            <a:extLst>
              <a:ext uri="{FF2B5EF4-FFF2-40B4-BE49-F238E27FC236}">
                <a16:creationId xmlns:a16="http://schemas.microsoft.com/office/drawing/2014/main" id="{A714DEA9-C91D-83F8-0E97-3E624A594393}"/>
              </a:ext>
            </a:extLst>
          </p:cNvPr>
          <p:cNvSpPr txBox="1">
            <a:spLocks/>
          </p:cNvSpPr>
          <p:nvPr/>
        </p:nvSpPr>
        <p:spPr>
          <a:xfrm>
            <a:off x="880031" y="1089025"/>
            <a:ext cx="4497206" cy="307777"/>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D0D0D"/>
                </a:solidFill>
                <a:effectLst/>
                <a:uLnTx/>
                <a:uFillTx/>
                <a:latin typeface="+mn-ea"/>
                <a:ea typeface="+mn-ea"/>
                <a:cs typeface="+mn-cs"/>
              </a:rPr>
              <a:t>タイムリーに深くわかりやすく伝える</a:t>
            </a:r>
          </a:p>
        </p:txBody>
      </p:sp>
      <p:sp>
        <p:nvSpPr>
          <p:cNvPr id="15" name="テキスト プレースホルダー 3">
            <a:extLst>
              <a:ext uri="{FF2B5EF4-FFF2-40B4-BE49-F238E27FC236}">
                <a16:creationId xmlns:a16="http://schemas.microsoft.com/office/drawing/2014/main" id="{2FEC3CA9-A434-A576-77B1-66DC6BEEB10A}"/>
              </a:ext>
            </a:extLst>
          </p:cNvPr>
          <p:cNvSpPr txBox="1">
            <a:spLocks/>
          </p:cNvSpPr>
          <p:nvPr/>
        </p:nvSpPr>
        <p:spPr>
          <a:xfrm>
            <a:off x="5250873" y="1115152"/>
            <a:ext cx="6225191" cy="21544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400" b="1" i="0" u="none" strike="noStrike" kern="1200" cap="none" spc="0" normalizeH="0" baseline="0" noProof="0" dirty="0">
                <a:ln>
                  <a:noFill/>
                </a:ln>
                <a:solidFill>
                  <a:srgbClr val="0D0D0D"/>
                </a:solidFill>
                <a:effectLst/>
                <a:uLnTx/>
                <a:uFillTx/>
                <a:latin typeface="+mn-ea"/>
                <a:ea typeface="+mn-ea"/>
                <a:cs typeface="+mn-cs"/>
              </a:rPr>
              <a:t>…</a:t>
            </a: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ストレートニュースも、世の中のイシューの深掘りも</a:t>
            </a:r>
          </a:p>
        </p:txBody>
      </p:sp>
      <p:sp>
        <p:nvSpPr>
          <p:cNvPr id="16" name="正方形/長方形 15">
            <a:extLst>
              <a:ext uri="{FF2B5EF4-FFF2-40B4-BE49-F238E27FC236}">
                <a16:creationId xmlns:a16="http://schemas.microsoft.com/office/drawing/2014/main" id="{294C442F-F755-543C-644D-78769D1E43EE}"/>
              </a:ext>
            </a:extLst>
          </p:cNvPr>
          <p:cNvSpPr/>
          <p:nvPr/>
        </p:nvSpPr>
        <p:spPr>
          <a:xfrm>
            <a:off x="635650" y="1085873"/>
            <a:ext cx="151419" cy="235450"/>
          </a:xfrm>
          <a:prstGeom prst="rect">
            <a:avLst/>
          </a:prstGeom>
          <a:solidFill>
            <a:srgbClr val="000000"/>
          </a:solidFill>
          <a:ln w="9525" cap="flat" cmpd="sng" algn="ctr">
            <a:solidFill>
              <a:srgbClr val="0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7" name="テキスト ボックス 16">
            <a:extLst>
              <a:ext uri="{FF2B5EF4-FFF2-40B4-BE49-F238E27FC236}">
                <a16:creationId xmlns:a16="http://schemas.microsoft.com/office/drawing/2014/main" id="{90A97A83-17FC-2427-DA60-0281643D29AD}"/>
              </a:ext>
            </a:extLst>
          </p:cNvPr>
          <p:cNvSpPr txBox="1"/>
          <p:nvPr/>
        </p:nvSpPr>
        <p:spPr>
          <a:xfrm flipH="1">
            <a:off x="790868" y="2485841"/>
            <a:ext cx="1605662" cy="304699"/>
          </a:xfrm>
          <a:prstGeom prst="rect">
            <a:avLst/>
          </a:prstGeom>
          <a:noFill/>
        </p:spPr>
        <p:txBody>
          <a:bodyPr wrap="square" rtlCol="0">
            <a:spAutoFit/>
          </a:bodyPr>
          <a:lstStyle/>
          <a:p>
            <a:pPr eaLnBrk="1" fontAlgn="auto" hangingPunct="1">
              <a:lnSpc>
                <a:spcPct val="120000"/>
              </a:lnSpc>
              <a:spcBef>
                <a:spcPts val="0"/>
              </a:spcBef>
              <a:spcAft>
                <a:spcPts val="0"/>
              </a:spcAft>
            </a:pPr>
            <a:r>
              <a:rPr lang="ja-JP" altLang="en-US" sz="1200" dirty="0">
                <a:solidFill>
                  <a:srgbClr val="0D0D0D"/>
                </a:solidFill>
                <a:latin typeface="+mn-ea"/>
                <a:ea typeface="+mn-ea"/>
              </a:rPr>
              <a:t>■ニュース動画</a:t>
            </a:r>
            <a:endParaRPr lang="en-US" altLang="ja-JP" sz="1200" dirty="0">
              <a:solidFill>
                <a:srgbClr val="0D0D0D"/>
              </a:solidFill>
              <a:latin typeface="+mn-ea"/>
              <a:ea typeface="+mn-ea"/>
            </a:endParaRPr>
          </a:p>
        </p:txBody>
      </p:sp>
      <p:sp>
        <p:nvSpPr>
          <p:cNvPr id="18" name="テキスト ボックス 17">
            <a:extLst>
              <a:ext uri="{FF2B5EF4-FFF2-40B4-BE49-F238E27FC236}">
                <a16:creationId xmlns:a16="http://schemas.microsoft.com/office/drawing/2014/main" id="{E82089CE-0D12-D5FE-15EB-167297CFA747}"/>
              </a:ext>
            </a:extLst>
          </p:cNvPr>
          <p:cNvSpPr txBox="1"/>
          <p:nvPr/>
        </p:nvSpPr>
        <p:spPr>
          <a:xfrm flipH="1">
            <a:off x="3453021" y="2485841"/>
            <a:ext cx="1605662" cy="304699"/>
          </a:xfrm>
          <a:prstGeom prst="rect">
            <a:avLst/>
          </a:prstGeom>
          <a:noFill/>
        </p:spPr>
        <p:txBody>
          <a:bodyPr wrap="square" rtlCol="0">
            <a:spAutoFit/>
          </a:bodyPr>
          <a:lstStyle/>
          <a:p>
            <a:pPr eaLnBrk="1" fontAlgn="auto" hangingPunct="1">
              <a:lnSpc>
                <a:spcPct val="120000"/>
              </a:lnSpc>
              <a:spcBef>
                <a:spcPts val="0"/>
              </a:spcBef>
              <a:spcAft>
                <a:spcPts val="0"/>
              </a:spcAft>
            </a:pPr>
            <a:r>
              <a:rPr lang="ja-JP" altLang="en-US" sz="1200" dirty="0">
                <a:solidFill>
                  <a:srgbClr val="0D0D0D"/>
                </a:solidFill>
                <a:latin typeface="+mn-ea"/>
                <a:ea typeface="+mn-ea"/>
              </a:rPr>
              <a:t>■トピックス詳細</a:t>
            </a:r>
            <a:endParaRPr lang="en-US" altLang="ja-JP" sz="1200" dirty="0">
              <a:solidFill>
                <a:srgbClr val="0D0D0D"/>
              </a:solidFill>
              <a:latin typeface="+mn-ea"/>
              <a:ea typeface="+mn-ea"/>
            </a:endParaRPr>
          </a:p>
        </p:txBody>
      </p:sp>
      <p:sp>
        <p:nvSpPr>
          <p:cNvPr id="22" name="テキスト ボックス 21">
            <a:extLst>
              <a:ext uri="{FF2B5EF4-FFF2-40B4-BE49-F238E27FC236}">
                <a16:creationId xmlns:a16="http://schemas.microsoft.com/office/drawing/2014/main" id="{10C73932-C02C-E83F-32E8-4AE1F4189B1C}"/>
              </a:ext>
            </a:extLst>
          </p:cNvPr>
          <p:cNvSpPr txBox="1"/>
          <p:nvPr/>
        </p:nvSpPr>
        <p:spPr>
          <a:xfrm flipH="1">
            <a:off x="6430820" y="5462846"/>
            <a:ext cx="4842666" cy="747897"/>
          </a:xfrm>
          <a:prstGeom prst="rect">
            <a:avLst/>
          </a:prstGeom>
          <a:noFill/>
        </p:spPr>
        <p:txBody>
          <a:bodyPr wrap="square" rtlCol="0">
            <a:spAutoFit/>
          </a:bodyPr>
          <a:lstStyle/>
          <a:p>
            <a:pPr eaLnBrk="1" fontAlgn="auto" hangingPunct="1">
              <a:lnSpc>
                <a:spcPct val="120000"/>
              </a:lnSpc>
              <a:spcBef>
                <a:spcPts val="0"/>
              </a:spcBef>
              <a:spcAft>
                <a:spcPts val="0"/>
              </a:spcAft>
            </a:pPr>
            <a:r>
              <a:rPr lang="ja-JP" altLang="en-US" sz="1200" dirty="0">
                <a:solidFill>
                  <a:srgbClr val="0D0D0D"/>
                </a:solidFill>
                <a:latin typeface="+mn-ea"/>
                <a:ea typeface="+mn-ea"/>
              </a:rPr>
              <a:t>独自の視点や表現手法により、</a:t>
            </a:r>
            <a:r>
              <a:rPr lang="ja-JP" altLang="en-US" sz="1200" dirty="0">
                <a:solidFill>
                  <a:srgbClr val="002AFF"/>
                </a:solidFill>
                <a:latin typeface="+mn-ea"/>
                <a:ea typeface="+mn-ea"/>
              </a:rPr>
              <a:t>社会課題やユーザーの興味・関心の高い話題を「深く」「わかりやすく」届ける</a:t>
            </a:r>
            <a:r>
              <a:rPr lang="ja-JP" altLang="en-US" sz="1200" dirty="0">
                <a:solidFill>
                  <a:srgbClr val="0D0D0D"/>
                </a:solidFill>
                <a:latin typeface="+mn-ea"/>
                <a:ea typeface="+mn-ea"/>
              </a:rPr>
              <a:t>ために、</a:t>
            </a:r>
            <a:r>
              <a:rPr lang="en-US" altLang="ja-JP" sz="1200" dirty="0">
                <a:solidFill>
                  <a:srgbClr val="0D0D0D"/>
                </a:solidFill>
                <a:latin typeface="+mn-ea"/>
                <a:ea typeface="+mn-ea"/>
              </a:rPr>
              <a:t>Yahoo!</a:t>
            </a:r>
            <a:r>
              <a:rPr lang="ja-JP" altLang="en-US" sz="1200" dirty="0">
                <a:solidFill>
                  <a:srgbClr val="0D0D0D"/>
                </a:solidFill>
                <a:latin typeface="+mn-ea"/>
                <a:ea typeface="+mn-ea"/>
              </a:rPr>
              <a:t>ニュースはオリジナルコンテンツの発信に注力しています。</a:t>
            </a:r>
            <a:endParaRPr lang="en-US" altLang="ja-JP" sz="1200" dirty="0">
              <a:solidFill>
                <a:srgbClr val="0D0D0D"/>
              </a:solidFill>
              <a:latin typeface="+mn-ea"/>
              <a:ea typeface="+mn-ea"/>
            </a:endParaRPr>
          </a:p>
        </p:txBody>
      </p:sp>
      <p:pic>
        <p:nvPicPr>
          <p:cNvPr id="12" name="図 11">
            <a:extLst>
              <a:ext uri="{FF2B5EF4-FFF2-40B4-BE49-F238E27FC236}">
                <a16:creationId xmlns:a16="http://schemas.microsoft.com/office/drawing/2014/main" id="{F5AD4CD0-3400-390D-D394-4E790A6DC489}"/>
              </a:ext>
            </a:extLst>
          </p:cNvPr>
          <p:cNvPicPr>
            <a:picLocks noChangeAspect="1"/>
          </p:cNvPicPr>
          <p:nvPr/>
        </p:nvPicPr>
        <p:blipFill rotWithShape="1">
          <a:blip r:embed="rId6"/>
          <a:srcRect b="34659"/>
          <a:stretch/>
        </p:blipFill>
        <p:spPr>
          <a:xfrm>
            <a:off x="7419603" y="3787357"/>
            <a:ext cx="2384021" cy="1559364"/>
          </a:xfrm>
          <a:prstGeom prst="rect">
            <a:avLst/>
          </a:prstGeom>
        </p:spPr>
      </p:pic>
      <p:pic>
        <p:nvPicPr>
          <p:cNvPr id="21" name="図 20">
            <a:extLst>
              <a:ext uri="{FF2B5EF4-FFF2-40B4-BE49-F238E27FC236}">
                <a16:creationId xmlns:a16="http://schemas.microsoft.com/office/drawing/2014/main" id="{E66C7F19-02D4-15A5-BE30-F0A7A2C03AAB}"/>
              </a:ext>
            </a:extLst>
          </p:cNvPr>
          <p:cNvPicPr>
            <a:picLocks noChangeAspect="1"/>
          </p:cNvPicPr>
          <p:nvPr/>
        </p:nvPicPr>
        <p:blipFill>
          <a:blip r:embed="rId7"/>
          <a:stretch>
            <a:fillRect/>
          </a:stretch>
        </p:blipFill>
        <p:spPr>
          <a:xfrm>
            <a:off x="8872226" y="2790541"/>
            <a:ext cx="2401261" cy="1868045"/>
          </a:xfrm>
          <a:prstGeom prst="rect">
            <a:avLst/>
          </a:prstGeom>
        </p:spPr>
      </p:pic>
      <p:sp>
        <p:nvSpPr>
          <p:cNvPr id="19" name="テキスト プレースホルダー 3">
            <a:extLst>
              <a:ext uri="{FF2B5EF4-FFF2-40B4-BE49-F238E27FC236}">
                <a16:creationId xmlns:a16="http://schemas.microsoft.com/office/drawing/2014/main" id="{F59FC3A6-0C74-CA40-8D5F-40F3EFC7F780}"/>
              </a:ext>
            </a:extLst>
          </p:cNvPr>
          <p:cNvSpPr txBox="1">
            <a:spLocks/>
          </p:cNvSpPr>
          <p:nvPr/>
        </p:nvSpPr>
        <p:spPr>
          <a:xfrm>
            <a:off x="1836557" y="178101"/>
            <a:ext cx="8136904" cy="335028"/>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2000" b="1" dirty="0">
                <a:solidFill>
                  <a:srgbClr val="000048"/>
                </a:solidFill>
                <a:latin typeface="+mn-ea"/>
              </a:rPr>
              <a:t>Yahoo!</a:t>
            </a:r>
            <a:r>
              <a:rPr lang="ja-JP" altLang="en-US" sz="2000" b="1" dirty="0">
                <a:solidFill>
                  <a:srgbClr val="000048"/>
                </a:solidFill>
                <a:latin typeface="+mn-ea"/>
              </a:rPr>
              <a:t>ニュース </a:t>
            </a:r>
            <a:r>
              <a:rPr lang="en-US" altLang="ja-JP" sz="2000" b="1" dirty="0">
                <a:solidFill>
                  <a:srgbClr val="000048"/>
                </a:solidFill>
                <a:latin typeface="+mn-ea"/>
              </a:rPr>
              <a:t>3</a:t>
            </a:r>
            <a:r>
              <a:rPr lang="ja-JP" altLang="en-US" sz="2000" b="1" dirty="0">
                <a:solidFill>
                  <a:srgbClr val="000048"/>
                </a:solidFill>
                <a:latin typeface="+mn-ea"/>
              </a:rPr>
              <a:t>つの特長②</a:t>
            </a:r>
            <a:endParaRPr lang="ja-JP" altLang="en-US" sz="1200" b="1" dirty="0">
              <a:solidFill>
                <a:srgbClr val="000048"/>
              </a:solidFill>
              <a:latin typeface="+mn-ea"/>
            </a:endParaRPr>
          </a:p>
        </p:txBody>
      </p:sp>
    </p:spTree>
    <p:extLst>
      <p:ext uri="{BB962C8B-B14F-4D97-AF65-F5344CB8AC3E}">
        <p14:creationId xmlns:p14="http://schemas.microsoft.com/office/powerpoint/2010/main" val="12487612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6252231-C56A-161F-A617-F3984B8F1EAE}"/>
              </a:ext>
            </a:extLst>
          </p:cNvPr>
          <p:cNvSpPr>
            <a:spLocks noGrp="1"/>
          </p:cNvSpPr>
          <p:nvPr>
            <p:ph type="body" sz="quarter" idx="12"/>
          </p:nvPr>
        </p:nvSpPr>
        <p:spPr>
          <a:xfrm>
            <a:off x="623644" y="75225"/>
            <a:ext cx="866756" cy="410840"/>
          </a:xfrm>
        </p:spPr>
        <p:txBody>
          <a:bodyPr/>
          <a:lstStyle/>
          <a:p>
            <a:pPr marL="0" indent="0">
              <a:buNone/>
            </a:pPr>
            <a:r>
              <a:rPr lang="en-US" altLang="ja-JP" dirty="0">
                <a:latin typeface="+mj-ea"/>
                <a:ea typeface="+mj-ea"/>
              </a:rPr>
              <a:t>Yahoo!</a:t>
            </a:r>
            <a:r>
              <a:rPr lang="en-US" altLang="ja-JP" dirty="0"/>
              <a:t>!</a:t>
            </a:r>
            <a:r>
              <a:rPr lang="ja-JP" altLang="en-US" dirty="0"/>
              <a:t>ニュース</a:t>
            </a:r>
            <a:br>
              <a:rPr lang="en-US" altLang="ja-JP" dirty="0"/>
            </a:br>
            <a:r>
              <a:rPr lang="ja-JP" altLang="en-US" dirty="0"/>
              <a:t>の特長</a:t>
            </a:r>
            <a:endParaRPr lang="en-US" altLang="ja-JP" dirty="0"/>
          </a:p>
        </p:txBody>
      </p:sp>
      <p:pic>
        <p:nvPicPr>
          <p:cNvPr id="6" name="図プレースホルダー 8" descr="アイコン&#10;&#10;自動的に生成された説明">
            <a:extLst>
              <a:ext uri="{FF2B5EF4-FFF2-40B4-BE49-F238E27FC236}">
                <a16:creationId xmlns:a16="http://schemas.microsoft.com/office/drawing/2014/main" id="{868114DF-9B5C-9BB3-3B2A-6DC15807AF89}"/>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2" name="テキスト プレースホルダー 3">
            <a:extLst>
              <a:ext uri="{FF2B5EF4-FFF2-40B4-BE49-F238E27FC236}">
                <a16:creationId xmlns:a16="http://schemas.microsoft.com/office/drawing/2014/main" id="{B105DC3C-90B5-807A-49AE-95DB733E3BB1}"/>
              </a:ext>
            </a:extLst>
          </p:cNvPr>
          <p:cNvSpPr txBox="1">
            <a:spLocks/>
          </p:cNvSpPr>
          <p:nvPr/>
        </p:nvSpPr>
        <p:spPr>
          <a:xfrm>
            <a:off x="479425" y="1220008"/>
            <a:ext cx="11233149" cy="215444"/>
          </a:xfrm>
          <a:prstGeom prst="rect">
            <a:avLst/>
          </a:prstGeom>
        </p:spPr>
        <p:txBody>
          <a:bodyPr wrap="square" lIns="0" tIns="0" rIns="0" bIns="0" anchor="ctr">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400" b="1" i="0" u="none" strike="noStrike" kern="1200" cap="none" spc="0" normalizeH="0" baseline="0" noProof="0" dirty="0">
                <a:ln>
                  <a:noFill/>
                </a:ln>
                <a:solidFill>
                  <a:srgbClr val="0D0D0D"/>
                </a:solidFill>
                <a:effectLst/>
                <a:uLnTx/>
                <a:uFillTx/>
                <a:latin typeface="+mn-ea"/>
                <a:ea typeface="+mn-ea"/>
                <a:cs typeface="+mn-cs"/>
              </a:rPr>
              <a:t>Yahoo!</a:t>
            </a: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ニュース オリジナルコンテンツの事例</a:t>
            </a:r>
          </a:p>
        </p:txBody>
      </p:sp>
      <p:sp>
        <p:nvSpPr>
          <p:cNvPr id="12" name="正方形/長方形 11">
            <a:extLst>
              <a:ext uri="{FF2B5EF4-FFF2-40B4-BE49-F238E27FC236}">
                <a16:creationId xmlns:a16="http://schemas.microsoft.com/office/drawing/2014/main" id="{25585192-1812-2151-FC20-CD85ACC6A429}"/>
              </a:ext>
            </a:extLst>
          </p:cNvPr>
          <p:cNvSpPr/>
          <p:nvPr/>
        </p:nvSpPr>
        <p:spPr>
          <a:xfrm>
            <a:off x="509286" y="2357265"/>
            <a:ext cx="3468354" cy="436042"/>
          </a:xfrm>
          <a:prstGeom prst="rect">
            <a:avLst/>
          </a:prstGeom>
          <a:solidFill>
            <a:srgbClr val="00003E"/>
          </a:solidFill>
          <a:ln w="25400" cap="flat" cmpd="sng" algn="ctr">
            <a:noFill/>
            <a:prstDash val="solid"/>
          </a:ln>
          <a:effectLst/>
        </p:spPr>
        <p:txBody>
          <a:bodyPr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rgbClr val="FFFFFF"/>
                </a:solidFill>
                <a:effectLst/>
                <a:uLnTx/>
                <a:uFillTx/>
                <a:latin typeface="+mn-ea"/>
                <a:ea typeface="+mn-ea"/>
                <a:cs typeface="+mn-cs"/>
              </a:rPr>
              <a:t>グラフィック</a:t>
            </a:r>
          </a:p>
        </p:txBody>
      </p:sp>
      <p:sp>
        <p:nvSpPr>
          <p:cNvPr id="13" name="正方形/長方形 12">
            <a:extLst>
              <a:ext uri="{FF2B5EF4-FFF2-40B4-BE49-F238E27FC236}">
                <a16:creationId xmlns:a16="http://schemas.microsoft.com/office/drawing/2014/main" id="{9AF71733-6C02-C737-338E-30AB801890BA}"/>
              </a:ext>
            </a:extLst>
          </p:cNvPr>
          <p:cNvSpPr/>
          <p:nvPr/>
        </p:nvSpPr>
        <p:spPr>
          <a:xfrm>
            <a:off x="4361822" y="2357265"/>
            <a:ext cx="3468354" cy="436042"/>
          </a:xfrm>
          <a:prstGeom prst="rect">
            <a:avLst/>
          </a:prstGeom>
          <a:solidFill>
            <a:srgbClr val="00003E"/>
          </a:solidFill>
          <a:ln w="25400" cap="flat" cmpd="sng" algn="ctr">
            <a:noFill/>
            <a:prstDash val="solid"/>
          </a:ln>
          <a:effectLst/>
        </p:spPr>
        <p:txBody>
          <a:bodyPr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rgbClr val="FFFFFF"/>
                </a:solidFill>
                <a:effectLst/>
                <a:uLnTx/>
                <a:uFillTx/>
                <a:latin typeface="+mn-ea"/>
                <a:ea typeface="+mn-ea"/>
                <a:cs typeface="+mn-cs"/>
              </a:rPr>
              <a:t>記事</a:t>
            </a:r>
          </a:p>
        </p:txBody>
      </p:sp>
      <p:sp>
        <p:nvSpPr>
          <p:cNvPr id="23" name="正方形/長方形 22">
            <a:extLst>
              <a:ext uri="{FF2B5EF4-FFF2-40B4-BE49-F238E27FC236}">
                <a16:creationId xmlns:a16="http://schemas.microsoft.com/office/drawing/2014/main" id="{0917F4B4-494A-C9D9-9F67-8F66EB20312F}"/>
              </a:ext>
            </a:extLst>
          </p:cNvPr>
          <p:cNvSpPr/>
          <p:nvPr/>
        </p:nvSpPr>
        <p:spPr>
          <a:xfrm>
            <a:off x="8214358" y="2357265"/>
            <a:ext cx="3468354" cy="436042"/>
          </a:xfrm>
          <a:prstGeom prst="rect">
            <a:avLst/>
          </a:prstGeom>
          <a:solidFill>
            <a:srgbClr val="00003E"/>
          </a:solidFill>
          <a:ln w="25400" cap="flat" cmpd="sng" algn="ctr">
            <a:noFill/>
            <a:prstDash val="solid"/>
          </a:ln>
          <a:effectLst/>
        </p:spPr>
        <p:txBody>
          <a:bodyPr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rgbClr val="FFFFFF"/>
                </a:solidFill>
                <a:effectLst/>
                <a:uLnTx/>
                <a:uFillTx/>
                <a:latin typeface="+mn-ea"/>
                <a:ea typeface="+mn-ea"/>
                <a:cs typeface="+mn-cs"/>
              </a:rPr>
              <a:t>動画</a:t>
            </a:r>
          </a:p>
        </p:txBody>
      </p:sp>
      <p:sp>
        <p:nvSpPr>
          <p:cNvPr id="25" name="フッター プレースホルダー 5">
            <a:extLst>
              <a:ext uri="{FF2B5EF4-FFF2-40B4-BE49-F238E27FC236}">
                <a16:creationId xmlns:a16="http://schemas.microsoft.com/office/drawing/2014/main" id="{EC1D18E5-2061-44DF-AA60-73B9DB87D3D7}"/>
              </a:ext>
            </a:extLst>
          </p:cNvPr>
          <p:cNvSpPr txBox="1">
            <a:spLocks/>
          </p:cNvSpPr>
          <p:nvPr/>
        </p:nvSpPr>
        <p:spPr>
          <a:xfrm>
            <a:off x="387645" y="5211483"/>
            <a:ext cx="3812159" cy="1025805"/>
          </a:xfrm>
          <a:prstGeom prst="rect">
            <a:avLst/>
          </a:prstGeom>
        </p:spPr>
        <p:txBody>
          <a:bodyPr vert="horz" lIns="91440" tIns="45720" rIns="91440" bIns="45720" rtlCol="0" anchor="ctr"/>
          <a:lstStyle>
            <a:defPPr>
              <a:defRPr lang="ja-JP"/>
            </a:defPPr>
            <a:lvl1pPr marL="0" algn="ctr" defTabSz="914400" rtl="0" eaLnBrk="1" latinLnBrk="0" hangingPunct="1">
              <a:defRPr kumimoji="1" lang="en-US" altLang="ja-JP" sz="800" b="0" i="0" kern="1200" baseline="0">
                <a:solidFill>
                  <a:schemeClr val="accent3"/>
                </a:solidFill>
                <a:effectLst/>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n-ea"/>
                <a:ea typeface="+mn-ea"/>
                <a:cs typeface="+mn-cs"/>
                <a:hlinkClick r:id="rId4"/>
              </a:rPr>
              <a:t>これまで通りに物が届かなくなる？ 物流の</a:t>
            </a:r>
            <a:r>
              <a:rPr kumimoji="1" lang="en-US" altLang="ja-JP" sz="1200" b="1" i="0" u="none" strike="noStrike" kern="1200" cap="none" spc="0" normalizeH="0" baseline="0" noProof="0" dirty="0">
                <a:ln>
                  <a:noFill/>
                </a:ln>
                <a:solidFill>
                  <a:srgbClr val="545454"/>
                </a:solidFill>
                <a:effectLst/>
                <a:uLnTx/>
                <a:uFillTx/>
                <a:latin typeface="+mn-ea"/>
                <a:ea typeface="+mn-ea"/>
                <a:cs typeface="+mn-cs"/>
                <a:hlinkClick r:id="rId4"/>
              </a:rPr>
              <a:t>2024</a:t>
            </a:r>
            <a:r>
              <a:rPr kumimoji="1" lang="ja-JP" altLang="en-US" sz="1200" b="1" i="0" u="none" strike="noStrike" kern="1200" cap="none" spc="0" normalizeH="0" baseline="0" noProof="0" dirty="0">
                <a:ln>
                  <a:noFill/>
                </a:ln>
                <a:solidFill>
                  <a:srgbClr val="545454"/>
                </a:solidFill>
                <a:effectLst/>
                <a:uLnTx/>
                <a:uFillTx/>
                <a:latin typeface="+mn-ea"/>
                <a:ea typeface="+mn-ea"/>
                <a:cs typeface="+mn-cs"/>
                <a:hlinkClick r:id="rId4"/>
              </a:rPr>
              <a:t>年問題とは </a:t>
            </a:r>
            <a:r>
              <a:rPr kumimoji="1" lang="en-US" altLang="ja-JP" sz="1200" b="1" i="0" u="none" strike="noStrike" kern="1200" cap="none" spc="0" normalizeH="0" baseline="0" noProof="0" dirty="0">
                <a:ln>
                  <a:noFill/>
                </a:ln>
                <a:solidFill>
                  <a:srgbClr val="545454"/>
                </a:solidFill>
                <a:effectLst/>
                <a:uLnTx/>
                <a:uFillTx/>
                <a:latin typeface="+mn-ea"/>
                <a:ea typeface="+mn-ea"/>
                <a:cs typeface="+mn-cs"/>
                <a:hlinkClick r:id="rId4"/>
              </a:rPr>
              <a:t>#</a:t>
            </a:r>
            <a:r>
              <a:rPr kumimoji="1" lang="ja-JP" altLang="en-US" sz="1200" b="1" i="0" u="none" strike="noStrike" kern="1200" cap="none" spc="0" normalizeH="0" baseline="0" noProof="0" dirty="0">
                <a:ln>
                  <a:noFill/>
                </a:ln>
                <a:solidFill>
                  <a:srgbClr val="545454"/>
                </a:solidFill>
                <a:effectLst/>
                <a:uLnTx/>
                <a:uFillTx/>
                <a:latin typeface="+mn-ea"/>
                <a:ea typeface="+mn-ea"/>
                <a:cs typeface="+mn-cs"/>
                <a:hlinkClick r:id="rId4"/>
              </a:rPr>
              <a:t>生活危機</a:t>
            </a:r>
            <a:endParaRPr kumimoji="1" lang="en-US" altLang="ja-JP" sz="500" b="0" i="0" u="none" strike="noStrike" kern="1200" cap="none" spc="0" normalizeH="0" baseline="0" noProof="0" dirty="0">
              <a:ln>
                <a:noFill/>
              </a:ln>
              <a:solidFill>
                <a:srgbClr val="545454"/>
              </a:solidFill>
              <a:effectLst/>
              <a:uLnTx/>
              <a:uFillTx/>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トラック運転手の時間外労働時間の上限規制（年間</a:t>
            </a:r>
            <a:r>
              <a:rPr kumimoji="1" lang="en-US" altLang="ja-JP" sz="1200" b="0" i="0" u="none" strike="noStrike" kern="1200" cap="none" spc="0" normalizeH="0" baseline="0" noProof="0" dirty="0">
                <a:ln>
                  <a:noFill/>
                </a:ln>
                <a:solidFill>
                  <a:srgbClr val="0D0D0D"/>
                </a:solidFill>
                <a:effectLst/>
                <a:uLnTx/>
                <a:uFillTx/>
                <a:latin typeface="+mn-ea"/>
                <a:ea typeface="+mn-ea"/>
                <a:cs typeface="+mn-cs"/>
              </a:rPr>
              <a:t>960</a:t>
            </a: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時間）に起因する「物流の</a:t>
            </a:r>
            <a:r>
              <a:rPr kumimoji="1" lang="en-US" altLang="ja-JP" sz="1200" b="0" i="0" u="none" strike="noStrike" kern="1200" cap="none" spc="0" normalizeH="0" baseline="0" noProof="0" dirty="0">
                <a:ln>
                  <a:noFill/>
                </a:ln>
                <a:solidFill>
                  <a:srgbClr val="0D0D0D"/>
                </a:solidFill>
                <a:effectLst/>
                <a:uLnTx/>
                <a:uFillTx/>
                <a:latin typeface="+mn-ea"/>
                <a:ea typeface="+mn-ea"/>
                <a:cs typeface="+mn-cs"/>
              </a:rPr>
              <a:t>2024</a:t>
            </a: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年問題」。業界でとられている対策や、私たちにできることはあるのだろうか。専門家に聞いた。</a:t>
            </a:r>
          </a:p>
        </p:txBody>
      </p:sp>
      <p:sp>
        <p:nvSpPr>
          <p:cNvPr id="26" name="フッター プレースホルダー 5">
            <a:extLst>
              <a:ext uri="{FF2B5EF4-FFF2-40B4-BE49-F238E27FC236}">
                <a16:creationId xmlns:a16="http://schemas.microsoft.com/office/drawing/2014/main" id="{F23CC7B3-0750-E958-E1F9-4BE3CD0F1E79}"/>
              </a:ext>
            </a:extLst>
          </p:cNvPr>
          <p:cNvSpPr txBox="1">
            <a:spLocks/>
          </p:cNvSpPr>
          <p:nvPr/>
        </p:nvSpPr>
        <p:spPr>
          <a:xfrm>
            <a:off x="4319143" y="5211483"/>
            <a:ext cx="3812159" cy="1025805"/>
          </a:xfrm>
          <a:prstGeom prst="rect">
            <a:avLst/>
          </a:prstGeom>
        </p:spPr>
        <p:txBody>
          <a:bodyPr vert="horz" lIns="91440" tIns="45720" rIns="91440" bIns="45720" rtlCol="0" anchor="ctr"/>
          <a:lstStyle>
            <a:defPPr>
              <a:defRPr lang="ja-JP"/>
            </a:defPPr>
            <a:lvl1pPr marL="0" algn="ctr" defTabSz="914400" rtl="0" eaLnBrk="1" latinLnBrk="0" hangingPunct="1">
              <a:defRPr kumimoji="1" lang="en-US" altLang="ja-JP" sz="800" b="0" i="0" kern="1200" baseline="0">
                <a:solidFill>
                  <a:schemeClr val="accent3"/>
                </a:solidFill>
                <a:effectLst/>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b="1" dirty="0">
                <a:solidFill>
                  <a:srgbClr val="545454"/>
                </a:solidFill>
                <a:latin typeface="+mn-ea"/>
                <a:ea typeface="+mn-ea"/>
                <a:hlinkClick r:id="rId5"/>
              </a:rPr>
              <a:t>年々早まる「ラン活」、新素材による多様化、</a:t>
            </a:r>
            <a:r>
              <a:rPr lang="en-US" altLang="ja-JP" sz="1200" b="1" dirty="0">
                <a:solidFill>
                  <a:srgbClr val="545454"/>
                </a:solidFill>
                <a:latin typeface="+mn-ea"/>
                <a:ea typeface="+mn-ea"/>
                <a:hlinkClick r:id="rId5"/>
              </a:rPr>
              <a:t>6</a:t>
            </a:r>
            <a:r>
              <a:rPr lang="ja-JP" altLang="en-US" sz="1200" b="1" dirty="0">
                <a:solidFill>
                  <a:srgbClr val="545454"/>
                </a:solidFill>
                <a:latin typeface="+mn-ea"/>
                <a:ea typeface="+mn-ea"/>
                <a:hlinkClick r:id="rId5"/>
              </a:rPr>
              <a:t>年間の思い出が「呪い」にも－－令和のランドセル事情 ＃令和の親</a:t>
            </a:r>
            <a:endParaRPr lang="en-US" altLang="ja-JP" sz="1200" b="1" dirty="0">
              <a:solidFill>
                <a:srgbClr val="545454"/>
              </a:solidFill>
              <a:latin typeface="+mn-ea"/>
              <a:ea typeface="+mn-ea"/>
              <a:hlinkClick r:id="rId5"/>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500" b="0" i="0" u="none" strike="noStrike" kern="1200" cap="none" spc="0" normalizeH="0" baseline="0" noProof="0" dirty="0">
              <a:ln>
                <a:noFill/>
              </a:ln>
              <a:solidFill>
                <a:srgbClr val="545454"/>
              </a:solidFill>
              <a:effectLst/>
              <a:uLnTx/>
              <a:uFillTx/>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親たちの関心も高く、スタート時期は年々早まっている「ラン活」。最新のランドセル事情を取材した。</a:t>
            </a:r>
          </a:p>
        </p:txBody>
      </p:sp>
      <p:sp>
        <p:nvSpPr>
          <p:cNvPr id="28" name="フッター プレースホルダー 5">
            <a:extLst>
              <a:ext uri="{FF2B5EF4-FFF2-40B4-BE49-F238E27FC236}">
                <a16:creationId xmlns:a16="http://schemas.microsoft.com/office/drawing/2014/main" id="{DF044DBE-C43D-CA56-5AFB-CFFCB338A6DE}"/>
              </a:ext>
            </a:extLst>
          </p:cNvPr>
          <p:cNvSpPr txBox="1">
            <a:spLocks/>
          </p:cNvSpPr>
          <p:nvPr/>
        </p:nvSpPr>
        <p:spPr>
          <a:xfrm>
            <a:off x="8250641" y="5211483"/>
            <a:ext cx="3461933" cy="1025805"/>
          </a:xfrm>
          <a:prstGeom prst="rect">
            <a:avLst/>
          </a:prstGeom>
        </p:spPr>
        <p:txBody>
          <a:bodyPr vert="horz" lIns="91440" tIns="45720" rIns="91440" bIns="45720" rtlCol="0" anchor="ctr"/>
          <a:lstStyle>
            <a:defPPr>
              <a:defRPr lang="ja-JP"/>
            </a:defPPr>
            <a:lvl1pPr marL="0" algn="ctr" defTabSz="914400" rtl="0" eaLnBrk="1" latinLnBrk="0" hangingPunct="1">
              <a:defRPr kumimoji="1" lang="en-US" altLang="ja-JP" sz="800" b="0" i="0" kern="1200" baseline="0">
                <a:solidFill>
                  <a:schemeClr val="accent3"/>
                </a:solidFill>
                <a:effectLst/>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n-ea"/>
                <a:ea typeface="+mn-ea"/>
                <a:cs typeface="+mn-cs"/>
                <a:hlinkClick r:id="rId6"/>
              </a:rPr>
              <a:t>「本音と建前」が心をむしばむ</a:t>
            </a:r>
            <a:r>
              <a:rPr kumimoji="1" lang="en-US" altLang="ja-JP" sz="1200" b="1" i="0" u="none" strike="noStrike" kern="1200" cap="none" spc="0" normalizeH="0" baseline="0" noProof="0" dirty="0">
                <a:ln>
                  <a:noFill/>
                </a:ln>
                <a:solidFill>
                  <a:srgbClr val="545454"/>
                </a:solidFill>
                <a:effectLst/>
                <a:uLnTx/>
                <a:uFillTx/>
                <a:latin typeface="+mn-ea"/>
                <a:ea typeface="+mn-ea"/>
                <a:cs typeface="+mn-cs"/>
                <a:hlinkClick r:id="rId6"/>
              </a:rPr>
              <a:t>――</a:t>
            </a:r>
            <a:r>
              <a:rPr kumimoji="1" lang="ja-JP" altLang="en-US" sz="1200" b="1" i="0" u="none" strike="noStrike" kern="1200" cap="none" spc="0" normalizeH="0" baseline="0" noProof="0" dirty="0">
                <a:ln>
                  <a:noFill/>
                </a:ln>
                <a:solidFill>
                  <a:srgbClr val="545454"/>
                </a:solidFill>
                <a:effectLst/>
                <a:uLnTx/>
                <a:uFillTx/>
                <a:latin typeface="+mn-ea"/>
                <a:ea typeface="+mn-ea"/>
                <a:cs typeface="+mn-cs"/>
                <a:hlinkClick r:id="rId6"/>
              </a:rPr>
              <a:t>イタリア人精神科医が見つめる日本人の不調</a:t>
            </a:r>
            <a:endParaRPr kumimoji="1" lang="en-US" altLang="ja-JP" sz="1200" b="1" i="0" u="none" strike="noStrike" kern="1200" cap="none" spc="0" normalizeH="0" baseline="0" noProof="0" dirty="0">
              <a:ln>
                <a:noFill/>
              </a:ln>
              <a:solidFill>
                <a:srgbClr val="545454"/>
              </a:solidFill>
              <a:effectLst/>
              <a:uLnTx/>
              <a:uFillTx/>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500" b="0" i="0" u="none" strike="noStrike" kern="1200" cap="none" spc="0" normalizeH="0" baseline="0" noProof="0" dirty="0">
              <a:ln>
                <a:noFill/>
              </a:ln>
              <a:solidFill>
                <a:srgbClr val="545454"/>
              </a:solidFill>
              <a:effectLst/>
              <a:uLnTx/>
              <a:uFillTx/>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異色のイタリア人精神科医の目から見た、日本人の生きづらさの理由、そして解決する方法を取材。</a:t>
            </a:r>
          </a:p>
        </p:txBody>
      </p:sp>
      <p:pic>
        <p:nvPicPr>
          <p:cNvPr id="31" name="図 30">
            <a:extLst>
              <a:ext uri="{FF2B5EF4-FFF2-40B4-BE49-F238E27FC236}">
                <a16:creationId xmlns:a16="http://schemas.microsoft.com/office/drawing/2014/main" id="{1017A1A2-DE6D-DC98-53DB-A22899513F00}"/>
              </a:ext>
            </a:extLst>
          </p:cNvPr>
          <p:cNvPicPr>
            <a:picLocks noChangeAspect="1"/>
          </p:cNvPicPr>
          <p:nvPr/>
        </p:nvPicPr>
        <p:blipFill>
          <a:blip r:embed="rId7"/>
          <a:stretch>
            <a:fillRect/>
          </a:stretch>
        </p:blipFill>
        <p:spPr>
          <a:xfrm>
            <a:off x="8603210" y="2999989"/>
            <a:ext cx="2690650" cy="2093173"/>
          </a:xfrm>
          <a:prstGeom prst="rect">
            <a:avLst/>
          </a:prstGeom>
        </p:spPr>
      </p:pic>
      <p:sp>
        <p:nvSpPr>
          <p:cNvPr id="32" name="四角形: 角を丸くする 31">
            <a:extLst>
              <a:ext uri="{FF2B5EF4-FFF2-40B4-BE49-F238E27FC236}">
                <a16:creationId xmlns:a16="http://schemas.microsoft.com/office/drawing/2014/main" id="{98A6BD72-9B5E-48D3-4ADC-3080BEFAB7F6}"/>
              </a:ext>
            </a:extLst>
          </p:cNvPr>
          <p:cNvSpPr/>
          <p:nvPr/>
        </p:nvSpPr>
        <p:spPr>
          <a:xfrm>
            <a:off x="623644" y="1089025"/>
            <a:ext cx="10961999" cy="423161"/>
          </a:xfrm>
          <a:prstGeom prst="roundRect">
            <a:avLst/>
          </a:prstGeom>
          <a:noFill/>
          <a:ln w="28575" cap="flat" cmpd="sng" algn="ctr">
            <a:solidFill>
              <a:srgbClr val="0D0D0D"/>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33" name="テキスト プレースホルダー 3">
            <a:extLst>
              <a:ext uri="{FF2B5EF4-FFF2-40B4-BE49-F238E27FC236}">
                <a16:creationId xmlns:a16="http://schemas.microsoft.com/office/drawing/2014/main" id="{A7A7C68A-8917-ECA6-F3C4-7CEF27D9FA14}"/>
              </a:ext>
            </a:extLst>
          </p:cNvPr>
          <p:cNvSpPr txBox="1">
            <a:spLocks/>
          </p:cNvSpPr>
          <p:nvPr/>
        </p:nvSpPr>
        <p:spPr>
          <a:xfrm>
            <a:off x="834223" y="1616134"/>
            <a:ext cx="10523553" cy="678766"/>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800" b="1" i="0" u="none" strike="noStrike" kern="1200" cap="none" spc="0" normalizeH="0" baseline="0" noProof="0" dirty="0">
                <a:ln>
                  <a:noFill/>
                </a:ln>
                <a:solidFill>
                  <a:srgbClr val="002AFF"/>
                </a:solidFill>
                <a:effectLst/>
                <a:uLnTx/>
                <a:uFillTx/>
                <a:latin typeface="+mn-ea"/>
                <a:ea typeface="+mn-ea"/>
                <a:cs typeface="+mn-cs"/>
              </a:rPr>
              <a:t>Yahoo!</a:t>
            </a:r>
            <a:r>
              <a:rPr kumimoji="1" lang="ja-JP" altLang="en-US" sz="1800" b="1" i="0" u="none" strike="noStrike" kern="1200" cap="none" spc="0" normalizeH="0" baseline="0" noProof="0" dirty="0">
                <a:ln>
                  <a:noFill/>
                </a:ln>
                <a:solidFill>
                  <a:srgbClr val="002AFF"/>
                </a:solidFill>
                <a:effectLst/>
                <a:uLnTx/>
                <a:uFillTx/>
                <a:latin typeface="+mn-ea"/>
                <a:ea typeface="+mn-ea"/>
                <a:cs typeface="+mn-cs"/>
              </a:rPr>
              <a:t>ニュースのユーザーに伝わる構成・表現手法（フォーマット）</a:t>
            </a:r>
            <a:r>
              <a:rPr kumimoji="1" lang="ja-JP" altLang="en-US" sz="1800" b="1" i="0" u="none" strike="noStrike" kern="1200" cap="none" spc="0" normalizeH="0" baseline="0" noProof="0" dirty="0">
                <a:ln>
                  <a:noFill/>
                </a:ln>
                <a:solidFill>
                  <a:srgbClr val="0D0D0D"/>
                </a:solidFill>
                <a:effectLst/>
                <a:uLnTx/>
                <a:uFillTx/>
                <a:latin typeface="+mn-ea"/>
                <a:ea typeface="+mn-ea"/>
                <a:cs typeface="+mn-cs"/>
              </a:rPr>
              <a:t>を蓄積。これらのノウハウを</a:t>
            </a:r>
            <a:endParaRPr kumimoji="1" lang="en-US" altLang="ja-JP" sz="18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0D0D0D"/>
                </a:solidFill>
                <a:effectLst/>
                <a:uLnTx/>
                <a:uFillTx/>
                <a:latin typeface="+mn-ea"/>
                <a:ea typeface="+mn-ea"/>
                <a:cs typeface="+mn-cs"/>
              </a:rPr>
              <a:t>タイアップにおいても駆使し、</a:t>
            </a:r>
            <a:r>
              <a:rPr kumimoji="1" lang="ja-JP" altLang="en-US" sz="1800" b="1" i="0" u="none" strike="noStrike" kern="1200" cap="none" spc="0" normalizeH="0" baseline="0" noProof="0" dirty="0">
                <a:ln>
                  <a:noFill/>
                </a:ln>
                <a:solidFill>
                  <a:srgbClr val="002AFF"/>
                </a:solidFill>
                <a:effectLst/>
                <a:uLnTx/>
                <a:uFillTx/>
                <a:latin typeface="+mn-ea"/>
                <a:ea typeface="+mn-ea"/>
                <a:cs typeface="+mn-cs"/>
              </a:rPr>
              <a:t>広告主様とターゲットをつなぐ最適なコンテンツ</a:t>
            </a:r>
            <a:r>
              <a:rPr kumimoji="1" lang="ja-JP" altLang="en-US" sz="1800" b="1" i="0" u="none" strike="noStrike" kern="1200" cap="none" spc="0" normalizeH="0" baseline="0" noProof="0" dirty="0">
                <a:ln>
                  <a:noFill/>
                </a:ln>
                <a:solidFill>
                  <a:srgbClr val="0D0D0D"/>
                </a:solidFill>
                <a:effectLst/>
                <a:uLnTx/>
                <a:uFillTx/>
                <a:latin typeface="+mn-ea"/>
                <a:ea typeface="+mn-ea"/>
                <a:cs typeface="+mn-cs"/>
              </a:rPr>
              <a:t>をご提案します。</a:t>
            </a:r>
          </a:p>
        </p:txBody>
      </p:sp>
      <p:sp>
        <p:nvSpPr>
          <p:cNvPr id="34" name="テキスト ボックス 33">
            <a:extLst>
              <a:ext uri="{FF2B5EF4-FFF2-40B4-BE49-F238E27FC236}">
                <a16:creationId xmlns:a16="http://schemas.microsoft.com/office/drawing/2014/main" id="{19465689-9000-4A57-43E6-9AEC68C8903A}"/>
              </a:ext>
            </a:extLst>
          </p:cNvPr>
          <p:cNvSpPr txBox="1"/>
          <p:nvPr/>
        </p:nvSpPr>
        <p:spPr>
          <a:xfrm>
            <a:off x="8128911" y="1221654"/>
            <a:ext cx="1618593" cy="215444"/>
          </a:xfrm>
          <a:prstGeom prst="rect">
            <a:avLst/>
          </a:prstGeom>
          <a:noFill/>
        </p:spPr>
        <p:txBody>
          <a:bodyPr wrap="square" lIns="91440" tIns="45720" rIns="91440" bIns="45720" anchor="t">
            <a:spAutoFit/>
          </a:bodyPr>
          <a:lstStyle/>
          <a:p>
            <a:pPr eaLnBrk="1" fontAlgn="auto" hangingPunct="1">
              <a:spcBef>
                <a:spcPts val="0"/>
              </a:spcBef>
              <a:spcAft>
                <a:spcPts val="0"/>
              </a:spcAft>
            </a:pPr>
            <a:r>
              <a:rPr lang="en-US" altLang="ja-JP" sz="800" dirty="0">
                <a:solidFill>
                  <a:srgbClr val="0D0D0D"/>
                </a:solidFill>
                <a:latin typeface="メイリオ"/>
                <a:ea typeface="メイリオ"/>
              </a:rPr>
              <a:t>※</a:t>
            </a:r>
            <a:r>
              <a:rPr lang="ja-JP" altLang="en-US" sz="800" dirty="0">
                <a:solidFill>
                  <a:srgbClr val="0D0D0D"/>
                </a:solidFill>
                <a:latin typeface="メイリオ"/>
                <a:ea typeface="メイリオ"/>
              </a:rPr>
              <a:t>受賞歴は</a:t>
            </a:r>
            <a:r>
              <a:rPr lang="en-US" altLang="ja-JP" sz="800" dirty="0">
                <a:solidFill>
                  <a:srgbClr val="0D0D0D"/>
                </a:solidFill>
                <a:latin typeface="メイリオ"/>
                <a:ea typeface="メイリオ"/>
              </a:rPr>
              <a:t>P70</a:t>
            </a:r>
            <a:r>
              <a:rPr lang="ja-JP" altLang="en-US" sz="800" dirty="0">
                <a:solidFill>
                  <a:srgbClr val="0D0D0D"/>
                </a:solidFill>
                <a:latin typeface="メイリオ"/>
                <a:ea typeface="メイリオ"/>
              </a:rPr>
              <a:t>～</a:t>
            </a:r>
            <a:r>
              <a:rPr lang="en-US" altLang="ja-JP" sz="800" dirty="0">
                <a:solidFill>
                  <a:srgbClr val="0D0D0D"/>
                </a:solidFill>
                <a:latin typeface="メイリオ"/>
                <a:ea typeface="メイリオ"/>
              </a:rPr>
              <a:t>74</a:t>
            </a:r>
            <a:r>
              <a:rPr lang="ja-JP" altLang="en-US" sz="800" dirty="0">
                <a:solidFill>
                  <a:srgbClr val="0D0D0D"/>
                </a:solidFill>
                <a:latin typeface="メイリオ"/>
                <a:ea typeface="メイリオ"/>
              </a:rPr>
              <a:t>参照</a:t>
            </a:r>
          </a:p>
        </p:txBody>
      </p:sp>
      <p:pic>
        <p:nvPicPr>
          <p:cNvPr id="7" name="図 6">
            <a:extLst>
              <a:ext uri="{FF2B5EF4-FFF2-40B4-BE49-F238E27FC236}">
                <a16:creationId xmlns:a16="http://schemas.microsoft.com/office/drawing/2014/main" id="{13FABD74-0C45-3C64-C364-EC924442B2BE}"/>
              </a:ext>
            </a:extLst>
          </p:cNvPr>
          <p:cNvPicPr>
            <a:picLocks noChangeAspect="1"/>
          </p:cNvPicPr>
          <p:nvPr/>
        </p:nvPicPr>
        <p:blipFill rotWithShape="1">
          <a:blip r:embed="rId8"/>
          <a:srcRect b="29786"/>
          <a:stretch/>
        </p:blipFill>
        <p:spPr>
          <a:xfrm>
            <a:off x="623644" y="2993306"/>
            <a:ext cx="3167892" cy="2089102"/>
          </a:xfrm>
          <a:prstGeom prst="rect">
            <a:avLst/>
          </a:prstGeom>
        </p:spPr>
      </p:pic>
      <p:pic>
        <p:nvPicPr>
          <p:cNvPr id="9" name="図 8">
            <a:extLst>
              <a:ext uri="{FF2B5EF4-FFF2-40B4-BE49-F238E27FC236}">
                <a16:creationId xmlns:a16="http://schemas.microsoft.com/office/drawing/2014/main" id="{1A4EEDAA-93CA-53B2-2E05-65EF099E2066}"/>
              </a:ext>
            </a:extLst>
          </p:cNvPr>
          <p:cNvPicPr>
            <a:picLocks noChangeAspect="1"/>
          </p:cNvPicPr>
          <p:nvPr/>
        </p:nvPicPr>
        <p:blipFill rotWithShape="1">
          <a:blip r:embed="rId9"/>
          <a:srcRect b="34659"/>
          <a:stretch/>
        </p:blipFill>
        <p:spPr>
          <a:xfrm>
            <a:off x="4555108" y="2999989"/>
            <a:ext cx="3173474" cy="2075737"/>
          </a:xfrm>
          <a:prstGeom prst="rect">
            <a:avLst/>
          </a:prstGeom>
        </p:spPr>
      </p:pic>
      <p:sp>
        <p:nvSpPr>
          <p:cNvPr id="8" name="テキスト プレースホルダー 3">
            <a:extLst>
              <a:ext uri="{FF2B5EF4-FFF2-40B4-BE49-F238E27FC236}">
                <a16:creationId xmlns:a16="http://schemas.microsoft.com/office/drawing/2014/main" id="{1BCBE476-0AC9-6612-65ED-525C63A994C4}"/>
              </a:ext>
            </a:extLst>
          </p:cNvPr>
          <p:cNvSpPr txBox="1">
            <a:spLocks/>
          </p:cNvSpPr>
          <p:nvPr/>
        </p:nvSpPr>
        <p:spPr>
          <a:xfrm>
            <a:off x="1836557" y="178101"/>
            <a:ext cx="8136904" cy="335028"/>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2000" b="1" dirty="0">
                <a:solidFill>
                  <a:srgbClr val="000048"/>
                </a:solidFill>
                <a:latin typeface="+mn-ea"/>
              </a:rPr>
              <a:t>Yahoo!</a:t>
            </a:r>
            <a:r>
              <a:rPr lang="ja-JP" altLang="en-US" sz="2000" b="1" dirty="0">
                <a:solidFill>
                  <a:srgbClr val="000048"/>
                </a:solidFill>
                <a:latin typeface="+mn-ea"/>
              </a:rPr>
              <a:t>ニュース </a:t>
            </a:r>
            <a:r>
              <a:rPr lang="en-US" altLang="ja-JP" sz="2000" b="1" dirty="0">
                <a:solidFill>
                  <a:srgbClr val="000048"/>
                </a:solidFill>
                <a:latin typeface="+mn-ea"/>
              </a:rPr>
              <a:t>3</a:t>
            </a:r>
            <a:r>
              <a:rPr lang="ja-JP" altLang="en-US" sz="2000" b="1" dirty="0">
                <a:solidFill>
                  <a:srgbClr val="000048"/>
                </a:solidFill>
                <a:latin typeface="+mn-ea"/>
              </a:rPr>
              <a:t>つの特長②</a:t>
            </a:r>
            <a:endParaRPr lang="ja-JP" altLang="en-US" sz="1200" b="1" dirty="0">
              <a:solidFill>
                <a:srgbClr val="000048"/>
              </a:solidFill>
              <a:latin typeface="+mn-ea"/>
            </a:endParaRPr>
          </a:p>
        </p:txBody>
      </p:sp>
    </p:spTree>
    <p:extLst>
      <p:ext uri="{BB962C8B-B14F-4D97-AF65-F5344CB8AC3E}">
        <p14:creationId xmlns:p14="http://schemas.microsoft.com/office/powerpoint/2010/main" val="24332357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6252231-C56A-161F-A617-F3984B8F1EAE}"/>
              </a:ext>
            </a:extLst>
          </p:cNvPr>
          <p:cNvSpPr>
            <a:spLocks noGrp="1"/>
          </p:cNvSpPr>
          <p:nvPr>
            <p:ph type="body" sz="quarter" idx="12"/>
          </p:nvPr>
        </p:nvSpPr>
        <p:spPr>
          <a:xfrm>
            <a:off x="623644" y="75225"/>
            <a:ext cx="866756" cy="410840"/>
          </a:xfrm>
        </p:spPr>
        <p:txBody>
          <a:bodyPr/>
          <a:lstStyle/>
          <a:p>
            <a:pPr marL="0" indent="0">
              <a:buNone/>
            </a:pPr>
            <a:r>
              <a:rPr lang="en-US" altLang="ja-JP" dirty="0">
                <a:latin typeface="+mj-ea"/>
                <a:ea typeface="+mj-ea"/>
              </a:rPr>
              <a:t>Yahoo!</a:t>
            </a:r>
            <a:r>
              <a:rPr lang="en-US" altLang="ja-JP" dirty="0"/>
              <a:t>!</a:t>
            </a:r>
            <a:r>
              <a:rPr lang="ja-JP" altLang="en-US" dirty="0"/>
              <a:t>ニュース</a:t>
            </a:r>
            <a:br>
              <a:rPr lang="en-US" altLang="ja-JP" dirty="0"/>
            </a:br>
            <a:r>
              <a:rPr lang="ja-JP" altLang="en-US" dirty="0"/>
              <a:t>の特長</a:t>
            </a:r>
            <a:endParaRPr lang="en-US" altLang="ja-JP" dirty="0"/>
          </a:p>
        </p:txBody>
      </p:sp>
      <p:pic>
        <p:nvPicPr>
          <p:cNvPr id="6" name="図プレースホルダー 8" descr="アイコン&#10;&#10;自動的に生成された説明">
            <a:extLst>
              <a:ext uri="{FF2B5EF4-FFF2-40B4-BE49-F238E27FC236}">
                <a16:creationId xmlns:a16="http://schemas.microsoft.com/office/drawing/2014/main" id="{868114DF-9B5C-9BB3-3B2A-6DC15807AF89}"/>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角丸四角形 33">
            <a:extLst>
              <a:ext uri="{FF2B5EF4-FFF2-40B4-BE49-F238E27FC236}">
                <a16:creationId xmlns:a16="http://schemas.microsoft.com/office/drawing/2014/main" id="{B9AD8EA0-9838-354A-74BE-F4BEAA72B392}"/>
              </a:ext>
            </a:extLst>
          </p:cNvPr>
          <p:cNvSpPr/>
          <p:nvPr/>
        </p:nvSpPr>
        <p:spPr>
          <a:xfrm>
            <a:off x="620928" y="2344057"/>
            <a:ext cx="2782554" cy="1056345"/>
          </a:xfrm>
          <a:prstGeom prst="roundRect">
            <a:avLst/>
          </a:prstGeom>
          <a:solidFill>
            <a:srgbClr val="FFFFFF">
              <a:lumMod val="9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545454"/>
              </a:solidFill>
              <a:effectLst/>
              <a:uLnTx/>
              <a:uFillTx/>
              <a:latin typeface="+mn-ea"/>
              <a:ea typeface="+mn-ea"/>
              <a:cs typeface="+mn-cs"/>
            </a:endParaRPr>
          </a:p>
        </p:txBody>
      </p:sp>
      <p:pic>
        <p:nvPicPr>
          <p:cNvPr id="8" name="図 7">
            <a:extLst>
              <a:ext uri="{FF2B5EF4-FFF2-40B4-BE49-F238E27FC236}">
                <a16:creationId xmlns:a16="http://schemas.microsoft.com/office/drawing/2014/main" id="{90F8C640-E16F-FE1D-F716-5C28D7B93C2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78005" y="2302496"/>
            <a:ext cx="1905406" cy="1048404"/>
          </a:xfrm>
          <a:prstGeom prst="rect">
            <a:avLst/>
          </a:prstGeom>
        </p:spPr>
      </p:pic>
      <p:sp>
        <p:nvSpPr>
          <p:cNvPr id="9" name="フッター プレースホルダー 5">
            <a:extLst>
              <a:ext uri="{FF2B5EF4-FFF2-40B4-BE49-F238E27FC236}">
                <a16:creationId xmlns:a16="http://schemas.microsoft.com/office/drawing/2014/main" id="{B881FB26-2BE0-0877-D57E-296BF382E5BC}"/>
              </a:ext>
            </a:extLst>
          </p:cNvPr>
          <p:cNvSpPr txBox="1">
            <a:spLocks/>
          </p:cNvSpPr>
          <p:nvPr/>
        </p:nvSpPr>
        <p:spPr>
          <a:xfrm>
            <a:off x="604235" y="2352333"/>
            <a:ext cx="2912130" cy="1025805"/>
          </a:xfrm>
          <a:prstGeom prst="rect">
            <a:avLst/>
          </a:prstGeom>
        </p:spPr>
        <p:txBody>
          <a:bodyPr vert="horz" lIns="91440" tIns="45720" rIns="91440" bIns="45720" rtlCol="0" anchor="ctr"/>
          <a:lstStyle>
            <a:defPPr>
              <a:defRPr lang="ja-JP"/>
            </a:defPPr>
            <a:lvl1pPr marL="0" algn="ctr" defTabSz="914400" rtl="0" eaLnBrk="1" latinLnBrk="0" hangingPunct="1">
              <a:defRPr kumimoji="1" lang="en-US" altLang="ja-JP" sz="800" b="0" i="0" kern="1200" baseline="0">
                <a:solidFill>
                  <a:schemeClr val="accent3"/>
                </a:solidFill>
                <a:effectLst/>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「コメント」は、ニュースや世の中のできごとに関する多様な考え、感想が集まる場所です。</a:t>
            </a:r>
            <a:r>
              <a:rPr kumimoji="1" lang="ja-JP" altLang="en-US" sz="1200" b="0" i="0" u="none" strike="noStrike" kern="1200" cap="none" spc="0" normalizeH="0" baseline="0" noProof="0" dirty="0">
                <a:ln>
                  <a:noFill/>
                </a:ln>
                <a:solidFill>
                  <a:srgbClr val="002AFF"/>
                </a:solidFill>
                <a:effectLst/>
                <a:uLnTx/>
                <a:uFillTx/>
                <a:latin typeface="+mn-ea"/>
                <a:ea typeface="+mn-ea"/>
                <a:cs typeface="+mn-cs"/>
              </a:rPr>
              <a:t>他の人の意見や考えに触れることで、ニュースをより深く理解するきっかけ</a:t>
            </a: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を作ります。</a:t>
            </a:r>
          </a:p>
        </p:txBody>
      </p:sp>
      <p:sp>
        <p:nvSpPr>
          <p:cNvPr id="10" name="正方形/長方形 9">
            <a:extLst>
              <a:ext uri="{FF2B5EF4-FFF2-40B4-BE49-F238E27FC236}">
                <a16:creationId xmlns:a16="http://schemas.microsoft.com/office/drawing/2014/main" id="{DF900633-5242-2D61-0C21-25D1E0398DD4}"/>
              </a:ext>
            </a:extLst>
          </p:cNvPr>
          <p:cNvSpPr/>
          <p:nvPr/>
        </p:nvSpPr>
        <p:spPr>
          <a:xfrm>
            <a:off x="595670" y="1708554"/>
            <a:ext cx="4803643" cy="436042"/>
          </a:xfrm>
          <a:prstGeom prst="rect">
            <a:avLst/>
          </a:prstGeom>
          <a:solidFill>
            <a:srgbClr val="00003E"/>
          </a:solidFill>
          <a:ln w="25400" cap="flat" cmpd="sng" algn="ctr">
            <a:noFill/>
            <a:prstDash val="solid"/>
          </a:ln>
          <a:effectLst/>
        </p:spPr>
        <p:txBody>
          <a:bodyPr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rgbClr val="FFFFFF"/>
                </a:solidFill>
                <a:effectLst/>
                <a:uLnTx/>
                <a:uFillTx/>
                <a:latin typeface="+mn-ea"/>
                <a:ea typeface="+mn-ea"/>
                <a:cs typeface="+mn-cs"/>
              </a:rPr>
              <a:t>コメント</a:t>
            </a:r>
          </a:p>
        </p:txBody>
      </p:sp>
      <p:sp>
        <p:nvSpPr>
          <p:cNvPr id="11" name="正方形/長方形 10">
            <a:extLst>
              <a:ext uri="{FF2B5EF4-FFF2-40B4-BE49-F238E27FC236}">
                <a16:creationId xmlns:a16="http://schemas.microsoft.com/office/drawing/2014/main" id="{BF6F3706-FFF6-DBAE-6070-7B430251AB67}"/>
              </a:ext>
            </a:extLst>
          </p:cNvPr>
          <p:cNvSpPr/>
          <p:nvPr/>
        </p:nvSpPr>
        <p:spPr>
          <a:xfrm>
            <a:off x="5643155" y="1692423"/>
            <a:ext cx="5953176" cy="436042"/>
          </a:xfrm>
          <a:prstGeom prst="rect">
            <a:avLst/>
          </a:prstGeom>
          <a:solidFill>
            <a:srgbClr val="00003E"/>
          </a:solidFill>
          <a:ln w="25400" cap="flat" cmpd="sng" algn="ctr">
            <a:noFill/>
            <a:prstDash val="solid"/>
          </a:ln>
          <a:effectLst/>
        </p:spPr>
        <p:txBody>
          <a:bodyPr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rgbClr val="FFFFFF"/>
                </a:solidFill>
                <a:effectLst/>
                <a:uLnTx/>
                <a:uFillTx/>
                <a:latin typeface="+mn-ea"/>
                <a:ea typeface="+mn-ea"/>
                <a:cs typeface="+mn-cs"/>
              </a:rPr>
              <a:t>みんなの意見</a:t>
            </a:r>
          </a:p>
        </p:txBody>
      </p:sp>
      <p:sp>
        <p:nvSpPr>
          <p:cNvPr id="14" name="正方形/長方形 13">
            <a:extLst>
              <a:ext uri="{FF2B5EF4-FFF2-40B4-BE49-F238E27FC236}">
                <a16:creationId xmlns:a16="http://schemas.microsoft.com/office/drawing/2014/main" id="{DF036DAC-9236-B01F-E60D-DA7BFBD5BDBB}"/>
              </a:ext>
            </a:extLst>
          </p:cNvPr>
          <p:cNvSpPr/>
          <p:nvPr/>
        </p:nvSpPr>
        <p:spPr>
          <a:xfrm>
            <a:off x="8807106" y="3284768"/>
            <a:ext cx="2704211" cy="984885"/>
          </a:xfrm>
          <a:prstGeom prst="rect">
            <a:avLst/>
          </a:prstGeom>
        </p:spPr>
        <p:txBody>
          <a:bodyPr wrap="square">
            <a:spAutoFit/>
          </a:bodyPr>
          <a:lstStyle/>
          <a:p>
            <a:pPr eaLnBrk="1" fontAlgn="auto" hangingPunct="1">
              <a:spcBef>
                <a:spcPts val="0"/>
              </a:spcBef>
              <a:spcAft>
                <a:spcPts val="0"/>
              </a:spcAft>
            </a:pPr>
            <a:r>
              <a:rPr lang="ja-JP" altLang="en-US" sz="1200" dirty="0">
                <a:solidFill>
                  <a:srgbClr val="0D0D0D"/>
                </a:solidFill>
                <a:latin typeface="+mn-ea"/>
                <a:ea typeface="+mn-ea"/>
              </a:rPr>
              <a:t>話題になっているニュースやテーマに関して、世の中の人がどう思っているのか、クリックだけで投票や賛否の声が見られる場所です。</a:t>
            </a:r>
            <a:endParaRPr lang="en-US" altLang="ja-JP" sz="1200" dirty="0">
              <a:solidFill>
                <a:srgbClr val="0D0D0D"/>
              </a:solidFill>
              <a:latin typeface="+mn-ea"/>
              <a:ea typeface="+mn-ea"/>
            </a:endParaRPr>
          </a:p>
          <a:p>
            <a:pPr eaLnBrk="1" fontAlgn="auto" hangingPunct="1">
              <a:spcBef>
                <a:spcPts val="0"/>
              </a:spcBef>
              <a:spcAft>
                <a:spcPts val="0"/>
              </a:spcAft>
            </a:pPr>
            <a:r>
              <a:rPr lang="en-US" altLang="ja-JP" sz="1000" dirty="0">
                <a:solidFill>
                  <a:srgbClr val="545454"/>
                </a:solidFill>
                <a:latin typeface="+mn-ea"/>
                <a:ea typeface="+mn-ea"/>
                <a:hlinkClick r:id="rId4"/>
              </a:rPr>
              <a:t>https://news.yahoo.co.jp/polls</a:t>
            </a:r>
            <a:endParaRPr lang="en-US" altLang="ja-JP" sz="1000" dirty="0">
              <a:solidFill>
                <a:srgbClr val="545454"/>
              </a:solidFill>
              <a:latin typeface="+mn-ea"/>
              <a:ea typeface="+mn-ea"/>
            </a:endParaRPr>
          </a:p>
        </p:txBody>
      </p:sp>
      <p:sp>
        <p:nvSpPr>
          <p:cNvPr id="15" name="角丸四角形 33">
            <a:extLst>
              <a:ext uri="{FF2B5EF4-FFF2-40B4-BE49-F238E27FC236}">
                <a16:creationId xmlns:a16="http://schemas.microsoft.com/office/drawing/2014/main" id="{4DFF37A8-7C8D-5291-582F-198FB83595F1}"/>
              </a:ext>
            </a:extLst>
          </p:cNvPr>
          <p:cNvSpPr/>
          <p:nvPr/>
        </p:nvSpPr>
        <p:spPr>
          <a:xfrm>
            <a:off x="5810192" y="2344057"/>
            <a:ext cx="5632877" cy="436043"/>
          </a:xfrm>
          <a:prstGeom prst="roundRect">
            <a:avLst/>
          </a:prstGeom>
          <a:solidFill>
            <a:srgbClr val="FFFFFF">
              <a:lumMod val="9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545454"/>
              </a:solidFill>
              <a:effectLst/>
              <a:uLnTx/>
              <a:uFillTx/>
              <a:latin typeface="+mn-ea"/>
              <a:ea typeface="+mn-ea"/>
              <a:cs typeface="+mn-cs"/>
            </a:endParaRPr>
          </a:p>
        </p:txBody>
      </p:sp>
      <p:sp>
        <p:nvSpPr>
          <p:cNvPr id="16" name="テキスト ボックス 15">
            <a:extLst>
              <a:ext uri="{FF2B5EF4-FFF2-40B4-BE49-F238E27FC236}">
                <a16:creationId xmlns:a16="http://schemas.microsoft.com/office/drawing/2014/main" id="{841DE383-AD7C-2A51-8BEB-ABAC0C5273FC}"/>
              </a:ext>
            </a:extLst>
          </p:cNvPr>
          <p:cNvSpPr txBox="1"/>
          <p:nvPr/>
        </p:nvSpPr>
        <p:spPr>
          <a:xfrm>
            <a:off x="6487006" y="2423578"/>
            <a:ext cx="4245527" cy="276999"/>
          </a:xfrm>
          <a:prstGeom prst="rect">
            <a:avLst/>
          </a:prstGeom>
          <a:noFill/>
        </p:spPr>
        <p:txBody>
          <a:bodyPr wrap="square" rtlCol="0">
            <a:spAutoFit/>
          </a:bodyPr>
          <a:lstStyle/>
          <a:p>
            <a:pPr eaLnBrk="1" fontAlgn="auto" hangingPunct="1">
              <a:spcBef>
                <a:spcPts val="0"/>
              </a:spcBef>
              <a:spcAft>
                <a:spcPts val="0"/>
              </a:spcAft>
            </a:pPr>
            <a:r>
              <a:rPr lang="ja-JP" altLang="en-US" sz="1200" dirty="0">
                <a:solidFill>
                  <a:srgbClr val="0D0D0D"/>
                </a:solidFill>
                <a:latin typeface="+mn-ea"/>
                <a:ea typeface="+mn-ea"/>
              </a:rPr>
              <a:t>世の中の意識が、</a:t>
            </a:r>
            <a:r>
              <a:rPr lang="ja-JP" altLang="en-US" sz="1200" dirty="0">
                <a:solidFill>
                  <a:srgbClr val="002AFF"/>
                </a:solidFill>
                <a:latin typeface="+mn-ea"/>
                <a:ea typeface="+mn-ea"/>
              </a:rPr>
              <a:t>投票や賛否の意見を通じて見えてきます。</a:t>
            </a:r>
          </a:p>
        </p:txBody>
      </p:sp>
      <p:sp>
        <p:nvSpPr>
          <p:cNvPr id="17" name="テキスト ボックス 16">
            <a:extLst>
              <a:ext uri="{FF2B5EF4-FFF2-40B4-BE49-F238E27FC236}">
                <a16:creationId xmlns:a16="http://schemas.microsoft.com/office/drawing/2014/main" id="{770954FC-7A2F-566A-92CD-A8C1CB65F4DA}"/>
              </a:ext>
            </a:extLst>
          </p:cNvPr>
          <p:cNvSpPr txBox="1"/>
          <p:nvPr/>
        </p:nvSpPr>
        <p:spPr>
          <a:xfrm>
            <a:off x="470185" y="3631659"/>
            <a:ext cx="5019600" cy="261610"/>
          </a:xfrm>
          <a:prstGeom prst="rect">
            <a:avLst/>
          </a:prstGeom>
          <a:noFill/>
        </p:spPr>
        <p:txBody>
          <a:bodyPr wrap="square" rtlCol="0">
            <a:spAutoFit/>
          </a:bodyPr>
          <a:lstStyle/>
          <a:p>
            <a:pPr eaLnBrk="1" fontAlgn="auto" hangingPunct="1">
              <a:spcBef>
                <a:spcPts val="0"/>
              </a:spcBef>
              <a:spcAft>
                <a:spcPts val="0"/>
              </a:spcAft>
            </a:pPr>
            <a:r>
              <a:rPr lang="ja-JP" altLang="en-US" sz="1100" dirty="0">
                <a:solidFill>
                  <a:srgbClr val="0D0D0D"/>
                </a:solidFill>
                <a:latin typeface="+mn-ea"/>
                <a:ea typeface="+mn-ea"/>
              </a:rPr>
              <a:t>安心してご利用いただくため、言論空間としての健全化に取り組んでいます</a:t>
            </a:r>
          </a:p>
        </p:txBody>
      </p:sp>
      <p:pic>
        <p:nvPicPr>
          <p:cNvPr id="18" name="図 17">
            <a:extLst>
              <a:ext uri="{FF2B5EF4-FFF2-40B4-BE49-F238E27FC236}">
                <a16:creationId xmlns:a16="http://schemas.microsoft.com/office/drawing/2014/main" id="{AA26FA58-7F47-1109-6000-12362312A3EC}"/>
              </a:ext>
            </a:extLst>
          </p:cNvPr>
          <p:cNvPicPr>
            <a:picLocks noChangeAspect="1"/>
          </p:cNvPicPr>
          <p:nvPr/>
        </p:nvPicPr>
        <p:blipFill rotWithShape="1">
          <a:blip r:embed="rId5"/>
          <a:srcRect l="56930" r="1665" b="45682"/>
          <a:stretch/>
        </p:blipFill>
        <p:spPr>
          <a:xfrm>
            <a:off x="660705" y="4350208"/>
            <a:ext cx="1124552" cy="834810"/>
          </a:xfrm>
          <a:prstGeom prst="rect">
            <a:avLst/>
          </a:prstGeom>
        </p:spPr>
      </p:pic>
      <p:sp>
        <p:nvSpPr>
          <p:cNvPr id="19" name="テキスト ボックス 18">
            <a:extLst>
              <a:ext uri="{FF2B5EF4-FFF2-40B4-BE49-F238E27FC236}">
                <a16:creationId xmlns:a16="http://schemas.microsoft.com/office/drawing/2014/main" id="{17E4AB18-C9DA-73CB-C1EE-20FE17C49A9D}"/>
              </a:ext>
            </a:extLst>
          </p:cNvPr>
          <p:cNvSpPr txBox="1"/>
          <p:nvPr/>
        </p:nvSpPr>
        <p:spPr>
          <a:xfrm>
            <a:off x="595671" y="4014813"/>
            <a:ext cx="2594556" cy="307777"/>
          </a:xfrm>
          <a:prstGeom prst="rect">
            <a:avLst/>
          </a:prstGeom>
          <a:noFill/>
        </p:spPr>
        <p:txBody>
          <a:bodyPr wrap="square" rtlCol="0">
            <a:spAutoFit/>
          </a:bodyPr>
          <a:lstStyle/>
          <a:p>
            <a:pPr eaLnBrk="1" fontAlgn="auto" hangingPunct="1">
              <a:spcBef>
                <a:spcPts val="0"/>
              </a:spcBef>
              <a:spcAft>
                <a:spcPts val="0"/>
              </a:spcAft>
            </a:pPr>
            <a:r>
              <a:rPr lang="ja-JP" altLang="en-US" sz="1400" dirty="0">
                <a:solidFill>
                  <a:srgbClr val="0D0D0D"/>
                </a:solidFill>
                <a:highlight>
                  <a:srgbClr val="FCEDED"/>
                </a:highlight>
                <a:latin typeface="+mn-ea"/>
                <a:ea typeface="+mn-ea"/>
              </a:rPr>
              <a:t>携帯電話番号の設定の必須化</a:t>
            </a:r>
          </a:p>
        </p:txBody>
      </p:sp>
      <p:sp>
        <p:nvSpPr>
          <p:cNvPr id="20" name="テキスト ボックス 19">
            <a:extLst>
              <a:ext uri="{FF2B5EF4-FFF2-40B4-BE49-F238E27FC236}">
                <a16:creationId xmlns:a16="http://schemas.microsoft.com/office/drawing/2014/main" id="{5F4FCF9C-DE5C-1624-3D66-BF0AE6E6C23A}"/>
              </a:ext>
            </a:extLst>
          </p:cNvPr>
          <p:cNvSpPr txBox="1"/>
          <p:nvPr/>
        </p:nvSpPr>
        <p:spPr>
          <a:xfrm>
            <a:off x="2001734" y="4478773"/>
            <a:ext cx="3275197" cy="600164"/>
          </a:xfrm>
          <a:prstGeom prst="rect">
            <a:avLst/>
          </a:prstGeom>
          <a:noFill/>
        </p:spPr>
        <p:txBody>
          <a:bodyPr wrap="square" rtlCol="0">
            <a:spAutoFit/>
          </a:bodyPr>
          <a:lstStyle/>
          <a:p>
            <a:pPr eaLnBrk="1" fontAlgn="auto" hangingPunct="1">
              <a:spcBef>
                <a:spcPts val="0"/>
              </a:spcBef>
              <a:spcAft>
                <a:spcPts val="0"/>
              </a:spcAft>
            </a:pPr>
            <a:r>
              <a:rPr lang="ja-JP" altLang="en-US" sz="1100" dirty="0">
                <a:solidFill>
                  <a:srgbClr val="0D0D0D"/>
                </a:solidFill>
                <a:latin typeface="+mn-ea"/>
                <a:ea typeface="+mn-ea"/>
              </a:rPr>
              <a:t>コメント時の</a:t>
            </a:r>
            <a:r>
              <a:rPr lang="en-US" altLang="ja-JP" sz="1100" dirty="0">
                <a:solidFill>
                  <a:srgbClr val="0D0D0D"/>
                </a:solidFill>
                <a:latin typeface="+mn-ea"/>
                <a:ea typeface="+mn-ea"/>
              </a:rPr>
              <a:t>Yahoo! JAPAN</a:t>
            </a:r>
            <a:r>
              <a:rPr lang="ja-JP" altLang="en-US" sz="1100" dirty="0">
                <a:solidFill>
                  <a:srgbClr val="0D0D0D"/>
                </a:solidFill>
                <a:latin typeface="+mn-ea"/>
                <a:ea typeface="+mn-ea"/>
              </a:rPr>
              <a:t> </a:t>
            </a:r>
            <a:r>
              <a:rPr lang="en-US" altLang="ja-JP" sz="1100" dirty="0">
                <a:solidFill>
                  <a:srgbClr val="0D0D0D"/>
                </a:solidFill>
                <a:latin typeface="+mn-ea"/>
                <a:ea typeface="+mn-ea"/>
              </a:rPr>
              <a:t>ID</a:t>
            </a:r>
            <a:r>
              <a:rPr lang="ja-JP" altLang="en-US" sz="1100" dirty="0">
                <a:solidFill>
                  <a:srgbClr val="0D0D0D"/>
                </a:solidFill>
                <a:latin typeface="+mn-ea"/>
                <a:ea typeface="+mn-ea"/>
              </a:rPr>
              <a:t>について、携帯電話での</a:t>
            </a:r>
            <a:r>
              <a:rPr lang="en-US" altLang="ja-JP" sz="1100" dirty="0">
                <a:solidFill>
                  <a:srgbClr val="0D0D0D"/>
                </a:solidFill>
                <a:latin typeface="+mn-ea"/>
                <a:ea typeface="+mn-ea"/>
              </a:rPr>
              <a:t>SMS</a:t>
            </a:r>
            <a:r>
              <a:rPr lang="ja-JP" altLang="en-US" sz="1100" dirty="0">
                <a:solidFill>
                  <a:srgbClr val="0D0D0D"/>
                </a:solidFill>
                <a:latin typeface="+mn-ea"/>
                <a:ea typeface="+mn-ea"/>
              </a:rPr>
              <a:t>または生体認証を必須化することで、</a:t>
            </a:r>
            <a:endParaRPr lang="en-US" altLang="ja-JP" sz="1100" dirty="0">
              <a:solidFill>
                <a:srgbClr val="0D0D0D"/>
              </a:solidFill>
              <a:latin typeface="+mn-ea"/>
              <a:ea typeface="+mn-ea"/>
            </a:endParaRPr>
          </a:p>
          <a:p>
            <a:pPr eaLnBrk="1" fontAlgn="auto" hangingPunct="1">
              <a:spcBef>
                <a:spcPts val="0"/>
              </a:spcBef>
              <a:spcAft>
                <a:spcPts val="0"/>
              </a:spcAft>
            </a:pPr>
            <a:r>
              <a:rPr lang="ja-JP" altLang="en-US" sz="1100" dirty="0">
                <a:solidFill>
                  <a:srgbClr val="0D0D0D"/>
                </a:solidFill>
                <a:latin typeface="+mn-ea"/>
                <a:ea typeface="+mn-ea"/>
              </a:rPr>
              <a:t>不適切なコメント投稿を抑止。</a:t>
            </a:r>
          </a:p>
        </p:txBody>
      </p:sp>
      <p:sp>
        <p:nvSpPr>
          <p:cNvPr id="21" name="テキスト ボックス 20">
            <a:extLst>
              <a:ext uri="{FF2B5EF4-FFF2-40B4-BE49-F238E27FC236}">
                <a16:creationId xmlns:a16="http://schemas.microsoft.com/office/drawing/2014/main" id="{081F062D-3C15-4DCC-54D7-A2FA8B389FB8}"/>
              </a:ext>
            </a:extLst>
          </p:cNvPr>
          <p:cNvSpPr txBox="1"/>
          <p:nvPr/>
        </p:nvSpPr>
        <p:spPr>
          <a:xfrm>
            <a:off x="2040118" y="5732553"/>
            <a:ext cx="3275197" cy="600164"/>
          </a:xfrm>
          <a:prstGeom prst="rect">
            <a:avLst/>
          </a:prstGeom>
          <a:noFill/>
        </p:spPr>
        <p:txBody>
          <a:bodyPr wrap="square" rtlCol="0">
            <a:spAutoFit/>
          </a:bodyPr>
          <a:lstStyle/>
          <a:p>
            <a:pPr eaLnBrk="1" fontAlgn="auto" hangingPunct="1">
              <a:spcBef>
                <a:spcPts val="0"/>
              </a:spcBef>
              <a:spcAft>
                <a:spcPts val="0"/>
              </a:spcAft>
            </a:pPr>
            <a:r>
              <a:rPr lang="en-US" altLang="ja-JP" sz="1100" dirty="0">
                <a:solidFill>
                  <a:srgbClr val="0D0D0D"/>
                </a:solidFill>
                <a:latin typeface="+mn-ea"/>
                <a:ea typeface="+mn-ea"/>
              </a:rPr>
              <a:t>Yahoo!</a:t>
            </a:r>
            <a:r>
              <a:rPr lang="ja-JP" altLang="en-US" sz="1100" dirty="0">
                <a:solidFill>
                  <a:srgbClr val="0D0D0D"/>
                </a:solidFill>
                <a:latin typeface="+mn-ea"/>
                <a:ea typeface="+mn-ea"/>
              </a:rPr>
              <a:t>ニュースの公式コメンテーターとして認定ラベルを付与された専門家が、精通する分野の</a:t>
            </a:r>
            <a:endParaRPr lang="en-US" altLang="ja-JP" sz="1100" dirty="0">
              <a:solidFill>
                <a:srgbClr val="0D0D0D"/>
              </a:solidFill>
              <a:latin typeface="+mn-ea"/>
              <a:ea typeface="+mn-ea"/>
            </a:endParaRPr>
          </a:p>
          <a:p>
            <a:pPr eaLnBrk="1" fontAlgn="auto" hangingPunct="1">
              <a:spcBef>
                <a:spcPts val="0"/>
              </a:spcBef>
              <a:spcAft>
                <a:spcPts val="0"/>
              </a:spcAft>
            </a:pPr>
            <a:r>
              <a:rPr lang="ja-JP" altLang="en-US" sz="1100" dirty="0">
                <a:solidFill>
                  <a:srgbClr val="0D0D0D"/>
                </a:solidFill>
                <a:latin typeface="+mn-ea"/>
                <a:ea typeface="+mn-ea"/>
              </a:rPr>
              <a:t>記事にコメントを投稿。</a:t>
            </a:r>
          </a:p>
        </p:txBody>
      </p:sp>
      <p:pic>
        <p:nvPicPr>
          <p:cNvPr id="22" name="図 21">
            <a:extLst>
              <a:ext uri="{FF2B5EF4-FFF2-40B4-BE49-F238E27FC236}">
                <a16:creationId xmlns:a16="http://schemas.microsoft.com/office/drawing/2014/main" id="{B467C4BF-28F8-EF16-0917-85D1E20B2D10}"/>
              </a:ext>
            </a:extLst>
          </p:cNvPr>
          <p:cNvPicPr>
            <a:picLocks noChangeAspect="1"/>
          </p:cNvPicPr>
          <p:nvPr/>
        </p:nvPicPr>
        <p:blipFill>
          <a:blip r:embed="rId6">
            <a:extLst>
              <a:ext uri="{BEBA8EAE-BF5A-486C-A8C5-ECC9F3942E4B}">
                <a14:imgProps xmlns:a14="http://schemas.microsoft.com/office/drawing/2010/main">
                  <a14:imgLayer r:embed="rId7">
                    <a14:imgEffect>
                      <a14:artisticMarker/>
                    </a14:imgEffect>
                  </a14:imgLayer>
                </a14:imgProps>
              </a:ext>
            </a:extLst>
          </a:blip>
          <a:stretch>
            <a:fillRect/>
          </a:stretch>
        </p:blipFill>
        <p:spPr>
          <a:xfrm>
            <a:off x="660705" y="5659435"/>
            <a:ext cx="1343260" cy="749301"/>
          </a:xfrm>
          <a:prstGeom prst="rect">
            <a:avLst/>
          </a:prstGeom>
        </p:spPr>
      </p:pic>
      <p:sp>
        <p:nvSpPr>
          <p:cNvPr id="35" name="テキスト プレースホルダー 3">
            <a:extLst>
              <a:ext uri="{FF2B5EF4-FFF2-40B4-BE49-F238E27FC236}">
                <a16:creationId xmlns:a16="http://schemas.microsoft.com/office/drawing/2014/main" id="{05D33813-6DAE-FD37-34E1-F5B6C7A2BFFD}"/>
              </a:ext>
            </a:extLst>
          </p:cNvPr>
          <p:cNvSpPr txBox="1">
            <a:spLocks/>
          </p:cNvSpPr>
          <p:nvPr/>
        </p:nvSpPr>
        <p:spPr>
          <a:xfrm>
            <a:off x="840051" y="936624"/>
            <a:ext cx="4497206" cy="307777"/>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D0D0D"/>
                </a:solidFill>
                <a:effectLst/>
                <a:uLnTx/>
                <a:uFillTx/>
                <a:latin typeface="+mn-ea"/>
                <a:ea typeface="+mn-ea"/>
                <a:cs typeface="+mn-cs"/>
              </a:rPr>
              <a:t>ユーザーの声を集める、伝える</a:t>
            </a:r>
          </a:p>
        </p:txBody>
      </p:sp>
      <p:sp>
        <p:nvSpPr>
          <p:cNvPr id="36" name="テキスト プレースホルダー 3">
            <a:extLst>
              <a:ext uri="{FF2B5EF4-FFF2-40B4-BE49-F238E27FC236}">
                <a16:creationId xmlns:a16="http://schemas.microsoft.com/office/drawing/2014/main" id="{EFCC0341-7614-D34C-2DE4-D5D6FE9D65F5}"/>
              </a:ext>
            </a:extLst>
          </p:cNvPr>
          <p:cNvSpPr txBox="1">
            <a:spLocks/>
          </p:cNvSpPr>
          <p:nvPr/>
        </p:nvSpPr>
        <p:spPr>
          <a:xfrm>
            <a:off x="4559993" y="962751"/>
            <a:ext cx="6799561" cy="21544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400" b="1" i="0" u="none" strike="noStrike" kern="1200" cap="none" spc="0" normalizeH="0" baseline="0" noProof="0" dirty="0">
                <a:ln>
                  <a:noFill/>
                </a:ln>
                <a:solidFill>
                  <a:srgbClr val="545454"/>
                </a:solidFill>
                <a:effectLst/>
                <a:uLnTx/>
                <a:uFillTx/>
                <a:latin typeface="+mn-ea"/>
                <a:ea typeface="+mn-ea"/>
                <a:cs typeface="+mn-cs"/>
              </a:rPr>
              <a:t>…</a:t>
            </a:r>
            <a:r>
              <a:rPr kumimoji="1" lang="ja-JP" altLang="en-US" sz="1400" b="1" i="0" u="none" strike="noStrike" kern="1200" cap="none" spc="0" normalizeH="0" baseline="0" noProof="0" dirty="0">
                <a:ln>
                  <a:noFill/>
                </a:ln>
                <a:solidFill>
                  <a:srgbClr val="545454"/>
                </a:solidFill>
                <a:effectLst/>
                <a:uLnTx/>
                <a:uFillTx/>
                <a:latin typeface="+mn-ea"/>
                <a:ea typeface="+mn-ea"/>
                <a:cs typeface="+mn-cs"/>
              </a:rPr>
              <a:t>記事への意見、感想を発信、共有し合うことで、ニュースへの理解を深化</a:t>
            </a:r>
          </a:p>
        </p:txBody>
      </p:sp>
      <p:sp>
        <p:nvSpPr>
          <p:cNvPr id="37" name="正方形/長方形 36">
            <a:extLst>
              <a:ext uri="{FF2B5EF4-FFF2-40B4-BE49-F238E27FC236}">
                <a16:creationId xmlns:a16="http://schemas.microsoft.com/office/drawing/2014/main" id="{F1E8CB5B-4D81-B9C9-9BA1-8FC98302DE80}"/>
              </a:ext>
            </a:extLst>
          </p:cNvPr>
          <p:cNvSpPr/>
          <p:nvPr/>
        </p:nvSpPr>
        <p:spPr>
          <a:xfrm>
            <a:off x="595670" y="933472"/>
            <a:ext cx="151419" cy="235450"/>
          </a:xfrm>
          <a:prstGeom prst="rect">
            <a:avLst/>
          </a:prstGeom>
          <a:solidFill>
            <a:srgbClr val="000000"/>
          </a:solidFill>
          <a:ln w="9525" cap="flat" cmpd="sng" algn="ctr">
            <a:solidFill>
              <a:srgbClr val="0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cxnSp>
        <p:nvCxnSpPr>
          <p:cNvPr id="38" name="直線コネクタ 37">
            <a:extLst>
              <a:ext uri="{FF2B5EF4-FFF2-40B4-BE49-F238E27FC236}">
                <a16:creationId xmlns:a16="http://schemas.microsoft.com/office/drawing/2014/main" id="{D91D419D-E086-ABF8-720D-9022A90602C0}"/>
              </a:ext>
            </a:extLst>
          </p:cNvPr>
          <p:cNvCxnSpPr>
            <a:cxnSpLocks/>
          </p:cNvCxnSpPr>
          <p:nvPr/>
        </p:nvCxnSpPr>
        <p:spPr>
          <a:xfrm>
            <a:off x="509286" y="3597979"/>
            <a:ext cx="4890028" cy="0"/>
          </a:xfrm>
          <a:prstGeom prst="line">
            <a:avLst/>
          </a:prstGeom>
          <a:noFill/>
          <a:ln w="9525" cap="flat" cmpd="sng" algn="ctr">
            <a:solidFill>
              <a:srgbClr val="FFFFFF">
                <a:lumMod val="50000"/>
              </a:srgbClr>
            </a:solidFill>
            <a:prstDash val="solid"/>
          </a:ln>
          <a:effectLst/>
        </p:spPr>
      </p:cxnSp>
      <p:sp>
        <p:nvSpPr>
          <p:cNvPr id="39" name="テキスト ボックス 38">
            <a:extLst>
              <a:ext uri="{FF2B5EF4-FFF2-40B4-BE49-F238E27FC236}">
                <a16:creationId xmlns:a16="http://schemas.microsoft.com/office/drawing/2014/main" id="{DD14A16E-F6FD-59D7-6D06-2A2D0B0134C6}"/>
              </a:ext>
            </a:extLst>
          </p:cNvPr>
          <p:cNvSpPr txBox="1"/>
          <p:nvPr/>
        </p:nvSpPr>
        <p:spPr>
          <a:xfrm>
            <a:off x="595671" y="5310194"/>
            <a:ext cx="2775854" cy="307777"/>
          </a:xfrm>
          <a:prstGeom prst="rect">
            <a:avLst/>
          </a:prstGeom>
          <a:noFill/>
        </p:spPr>
        <p:txBody>
          <a:bodyPr wrap="square" rtlCol="0">
            <a:spAutoFit/>
          </a:bodyPr>
          <a:lstStyle/>
          <a:p>
            <a:pPr eaLnBrk="1" fontAlgn="auto" hangingPunct="1">
              <a:spcBef>
                <a:spcPts val="0"/>
              </a:spcBef>
              <a:spcAft>
                <a:spcPts val="0"/>
              </a:spcAft>
            </a:pPr>
            <a:r>
              <a:rPr lang="ja-JP" altLang="en-US" sz="1400" dirty="0">
                <a:solidFill>
                  <a:srgbClr val="0D0D0D"/>
                </a:solidFill>
                <a:highlight>
                  <a:srgbClr val="FCEDED"/>
                </a:highlight>
                <a:latin typeface="+mn-ea"/>
                <a:ea typeface="+mn-ea"/>
              </a:rPr>
              <a:t>専門家による解説を上位に掲載</a:t>
            </a:r>
          </a:p>
        </p:txBody>
      </p:sp>
      <p:cxnSp>
        <p:nvCxnSpPr>
          <p:cNvPr id="40" name="直線コネクタ 39">
            <a:extLst>
              <a:ext uri="{FF2B5EF4-FFF2-40B4-BE49-F238E27FC236}">
                <a16:creationId xmlns:a16="http://schemas.microsoft.com/office/drawing/2014/main" id="{1B451726-D091-1614-6E9C-60286FE9C71E}"/>
              </a:ext>
            </a:extLst>
          </p:cNvPr>
          <p:cNvCxnSpPr>
            <a:cxnSpLocks/>
          </p:cNvCxnSpPr>
          <p:nvPr/>
        </p:nvCxnSpPr>
        <p:spPr>
          <a:xfrm>
            <a:off x="509286" y="3925089"/>
            <a:ext cx="4890028" cy="0"/>
          </a:xfrm>
          <a:prstGeom prst="line">
            <a:avLst/>
          </a:prstGeom>
          <a:noFill/>
          <a:ln w="9525" cap="flat" cmpd="sng" algn="ctr">
            <a:solidFill>
              <a:srgbClr val="FFFFFF">
                <a:lumMod val="50000"/>
              </a:srgbClr>
            </a:solidFill>
            <a:prstDash val="solid"/>
          </a:ln>
          <a:effectLst/>
        </p:spPr>
      </p:cxnSp>
      <p:grpSp>
        <p:nvGrpSpPr>
          <p:cNvPr id="41" name="グループ化 40">
            <a:extLst>
              <a:ext uri="{FF2B5EF4-FFF2-40B4-BE49-F238E27FC236}">
                <a16:creationId xmlns:a16="http://schemas.microsoft.com/office/drawing/2014/main" id="{1F793C34-6F38-854D-6775-040C15D31D5B}"/>
              </a:ext>
            </a:extLst>
          </p:cNvPr>
          <p:cNvGrpSpPr/>
          <p:nvPr/>
        </p:nvGrpSpPr>
        <p:grpSpPr>
          <a:xfrm>
            <a:off x="6096000" y="3203710"/>
            <a:ext cx="2376931" cy="2550125"/>
            <a:chOff x="6514010" y="2730588"/>
            <a:chExt cx="3944984" cy="4232433"/>
          </a:xfrm>
        </p:grpSpPr>
        <p:grpSp>
          <p:nvGrpSpPr>
            <p:cNvPr id="42" name="グループ化 41">
              <a:extLst>
                <a:ext uri="{FF2B5EF4-FFF2-40B4-BE49-F238E27FC236}">
                  <a16:creationId xmlns:a16="http://schemas.microsoft.com/office/drawing/2014/main" id="{DDE3DCAE-7FF7-1004-CF46-B298A36EAE8D}"/>
                </a:ext>
              </a:extLst>
            </p:cNvPr>
            <p:cNvGrpSpPr/>
            <p:nvPr/>
          </p:nvGrpSpPr>
          <p:grpSpPr>
            <a:xfrm>
              <a:off x="6514010" y="2730588"/>
              <a:ext cx="3944984" cy="4232433"/>
              <a:chOff x="6023992" y="2204864"/>
              <a:chExt cx="2745964" cy="2946047"/>
            </a:xfrm>
          </p:grpSpPr>
          <p:pic>
            <p:nvPicPr>
              <p:cNvPr id="44" name="図 43">
                <a:extLst>
                  <a:ext uri="{FF2B5EF4-FFF2-40B4-BE49-F238E27FC236}">
                    <a16:creationId xmlns:a16="http://schemas.microsoft.com/office/drawing/2014/main" id="{57740461-F2E5-9FD0-79B1-B0E4C4552B4C}"/>
                  </a:ext>
                </a:extLst>
              </p:cNvPr>
              <p:cNvPicPr>
                <a:picLocks noChangeAspect="1"/>
              </p:cNvPicPr>
              <p:nvPr/>
            </p:nvPicPr>
            <p:blipFill>
              <a:blip r:embed="rId8"/>
              <a:stretch>
                <a:fillRect/>
              </a:stretch>
            </p:blipFill>
            <p:spPr>
              <a:xfrm>
                <a:off x="6023992" y="2204864"/>
                <a:ext cx="2745964" cy="2946047"/>
              </a:xfrm>
              <a:prstGeom prst="rect">
                <a:avLst/>
              </a:prstGeom>
            </p:spPr>
          </p:pic>
          <p:sp>
            <p:nvSpPr>
              <p:cNvPr id="45" name="正方形/長方形 44">
                <a:extLst>
                  <a:ext uri="{FF2B5EF4-FFF2-40B4-BE49-F238E27FC236}">
                    <a16:creationId xmlns:a16="http://schemas.microsoft.com/office/drawing/2014/main" id="{C9D3ACB2-13CA-B685-1B0B-A77C31B514A2}"/>
                  </a:ext>
                </a:extLst>
              </p:cNvPr>
              <p:cNvSpPr/>
              <p:nvPr/>
            </p:nvSpPr>
            <p:spPr>
              <a:xfrm>
                <a:off x="7931610" y="2624169"/>
                <a:ext cx="813690" cy="1652037"/>
              </a:xfrm>
              <a:prstGeom prst="rect">
                <a:avLst/>
              </a:prstGeom>
              <a:solidFill>
                <a:srgbClr val="FFFFFF">
                  <a:lumMod val="95000"/>
                </a:srgbClr>
              </a:solidFill>
              <a:ln w="25400" cap="flat" cmpd="sng" algn="ctr">
                <a:solidFill>
                  <a:srgbClr val="FFFFFF">
                    <a:lumMod val="9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dirty="0">
                  <a:ln>
                    <a:noFill/>
                  </a:ln>
                  <a:solidFill>
                    <a:srgbClr val="FFFFFF"/>
                  </a:solidFill>
                  <a:effectLst/>
                  <a:uLnTx/>
                  <a:uFillTx/>
                  <a:latin typeface="+mn-ea"/>
                  <a:ea typeface="+mn-ea"/>
                  <a:cs typeface="+mn-cs"/>
                </a:endParaRPr>
              </a:p>
            </p:txBody>
          </p:sp>
        </p:grpSp>
        <p:sp>
          <p:nvSpPr>
            <p:cNvPr id="43" name="正方形/長方形 42">
              <a:extLst>
                <a:ext uri="{FF2B5EF4-FFF2-40B4-BE49-F238E27FC236}">
                  <a16:creationId xmlns:a16="http://schemas.microsoft.com/office/drawing/2014/main" id="{E2B4DEA3-ED46-F952-D161-864095A5793F}"/>
                </a:ext>
              </a:extLst>
            </p:cNvPr>
            <p:cNvSpPr/>
            <p:nvPr/>
          </p:nvSpPr>
          <p:spPr>
            <a:xfrm>
              <a:off x="7628709" y="2795094"/>
              <a:ext cx="418081" cy="70026"/>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sp>
        <p:nvSpPr>
          <p:cNvPr id="4" name="テキスト プレースホルダー 3">
            <a:extLst>
              <a:ext uri="{FF2B5EF4-FFF2-40B4-BE49-F238E27FC236}">
                <a16:creationId xmlns:a16="http://schemas.microsoft.com/office/drawing/2014/main" id="{6D39C095-1E7A-A66A-DBC5-717E6F184E9C}"/>
              </a:ext>
            </a:extLst>
          </p:cNvPr>
          <p:cNvSpPr txBox="1">
            <a:spLocks/>
          </p:cNvSpPr>
          <p:nvPr/>
        </p:nvSpPr>
        <p:spPr>
          <a:xfrm>
            <a:off x="1836557" y="178101"/>
            <a:ext cx="8136904" cy="335028"/>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2000" b="1" dirty="0">
                <a:solidFill>
                  <a:srgbClr val="000048"/>
                </a:solidFill>
                <a:latin typeface="+mn-ea"/>
              </a:rPr>
              <a:t>Yahoo!</a:t>
            </a:r>
            <a:r>
              <a:rPr lang="ja-JP" altLang="en-US" sz="2000" b="1" dirty="0">
                <a:solidFill>
                  <a:srgbClr val="000048"/>
                </a:solidFill>
                <a:latin typeface="+mn-ea"/>
              </a:rPr>
              <a:t>ニュース </a:t>
            </a:r>
            <a:r>
              <a:rPr lang="en-US" altLang="ja-JP" sz="2000" b="1" dirty="0">
                <a:solidFill>
                  <a:srgbClr val="000048"/>
                </a:solidFill>
                <a:latin typeface="+mn-ea"/>
              </a:rPr>
              <a:t>3</a:t>
            </a:r>
            <a:r>
              <a:rPr lang="ja-JP" altLang="en-US" sz="2000" b="1" dirty="0">
                <a:solidFill>
                  <a:srgbClr val="000048"/>
                </a:solidFill>
                <a:latin typeface="+mn-ea"/>
              </a:rPr>
              <a:t>つの特長③</a:t>
            </a:r>
            <a:endParaRPr lang="ja-JP" altLang="en-US" sz="1200" b="1" dirty="0">
              <a:solidFill>
                <a:srgbClr val="000048"/>
              </a:solidFill>
              <a:latin typeface="+mn-ea"/>
            </a:endParaRPr>
          </a:p>
        </p:txBody>
      </p:sp>
    </p:spTree>
    <p:extLst>
      <p:ext uri="{BB962C8B-B14F-4D97-AF65-F5344CB8AC3E}">
        <p14:creationId xmlns:p14="http://schemas.microsoft.com/office/powerpoint/2010/main" val="18331130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131584" y="4786187"/>
            <a:ext cx="5943600" cy="543702"/>
          </a:xfrm>
        </p:spPr>
        <p:txBody>
          <a:bodyPr/>
          <a:lstStyle/>
          <a:p>
            <a:r>
              <a:rPr kumimoji="1" lang="en-US" altLang="ja-JP" dirty="0">
                <a:solidFill>
                  <a:srgbClr val="000048"/>
                </a:solidFill>
              </a:rPr>
              <a:t>Yahoo!</a:t>
            </a:r>
            <a:r>
              <a:rPr kumimoji="1" lang="ja-JP" altLang="en-US" dirty="0">
                <a:solidFill>
                  <a:srgbClr val="000048"/>
                </a:solidFill>
              </a:rPr>
              <a:t>ニュース タイアップの</a:t>
            </a:r>
            <a:endParaRPr kumimoji="1" lang="en-US" altLang="ja-JP" dirty="0">
              <a:solidFill>
                <a:srgbClr val="000048"/>
              </a:solidFill>
            </a:endParaRPr>
          </a:p>
          <a:p>
            <a:r>
              <a:rPr kumimoji="1" lang="ja-JP" altLang="en-US" dirty="0">
                <a:solidFill>
                  <a:srgbClr val="000048"/>
                </a:solidFill>
              </a:rPr>
              <a:t>商品スペック</a:t>
            </a:r>
          </a:p>
          <a:p>
            <a:endParaRPr kumimoji="1" lang="ja-JP" altLang="en-US" dirty="0">
              <a:solidFill>
                <a:srgbClr val="000048"/>
              </a:solidFill>
            </a:endParaRPr>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421988" y="1267880"/>
            <a:ext cx="1368152" cy="1057321"/>
          </a:xfrm>
        </p:spPr>
        <p:txBody>
          <a:bodyPr/>
          <a:lstStyle/>
          <a:p>
            <a:r>
              <a:rPr kumimoji="1" lang="en-US" altLang="ja-JP" dirty="0">
                <a:solidFill>
                  <a:srgbClr val="000048"/>
                </a:solidFill>
              </a:rPr>
              <a:t>04</a:t>
            </a:r>
            <a:endParaRPr kumimoji="1" lang="ja-JP" altLang="en-US" dirty="0">
              <a:solidFill>
                <a:srgbClr val="000048"/>
              </a:solidFill>
            </a:endParaRPr>
          </a:p>
        </p:txBody>
      </p:sp>
      <p:pic>
        <p:nvPicPr>
          <p:cNvPr id="2" name="図プレースホルダー 9" descr="アイコン&#10;&#10;自動的に生成された説明">
            <a:extLst>
              <a:ext uri="{FF2B5EF4-FFF2-40B4-BE49-F238E27FC236}">
                <a16:creationId xmlns:a16="http://schemas.microsoft.com/office/drawing/2014/main" id="{C9490F88-9DF2-87AB-E4D8-FC2C8EC89851}"/>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14981" y="3068316"/>
            <a:ext cx="1586282" cy="1464484"/>
          </a:xfrm>
        </p:spPr>
      </p:pic>
    </p:spTree>
    <p:extLst>
      <p:ext uri="{BB962C8B-B14F-4D97-AF65-F5344CB8AC3E}">
        <p14:creationId xmlns:p14="http://schemas.microsoft.com/office/powerpoint/2010/main" val="40799411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BA4E44-FA07-CFA0-0E62-40502420EBF8}"/>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0B429674-AAAC-BA1D-167E-E3447AFAE28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7" name="テキスト プレースホルダー 3">
            <a:extLst>
              <a:ext uri="{FF2B5EF4-FFF2-40B4-BE49-F238E27FC236}">
                <a16:creationId xmlns:a16="http://schemas.microsoft.com/office/drawing/2014/main" id="{D2CEFB5E-4CB6-71C7-322D-22CE5E303FE2}"/>
              </a:ext>
            </a:extLst>
          </p:cNvPr>
          <p:cNvSpPr txBox="1">
            <a:spLocks/>
          </p:cNvSpPr>
          <p:nvPr/>
        </p:nvSpPr>
        <p:spPr>
          <a:xfrm>
            <a:off x="1943141"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48"/>
                </a:solidFill>
                <a:effectLst/>
                <a:uLnTx/>
                <a:uFillTx/>
                <a:latin typeface="+mn-ea"/>
                <a:ea typeface="+mn-ea"/>
                <a:cs typeface="+mn-cs"/>
              </a:rPr>
              <a:t>Yahoo!</a:t>
            </a:r>
            <a:r>
              <a:rPr kumimoji="1" lang="ja-JP" altLang="en-US" b="1" i="0" u="none" strike="noStrike" kern="1200" cap="none" spc="0" normalizeH="0" baseline="0" noProof="0" dirty="0">
                <a:ln>
                  <a:noFill/>
                </a:ln>
                <a:solidFill>
                  <a:srgbClr val="000048"/>
                </a:solidFill>
                <a:effectLst/>
                <a:uLnTx/>
                <a:uFillTx/>
                <a:latin typeface="+mn-ea"/>
                <a:ea typeface="+mn-ea"/>
                <a:cs typeface="+mn-cs"/>
              </a:rPr>
              <a:t>ニュース タイアップの特長</a:t>
            </a:r>
            <a:endParaRPr kumimoji="1" lang="ja-JP" altLang="en-US" sz="1600" b="1" i="0" u="none" strike="noStrike" kern="1200" cap="none" spc="0" normalizeH="0" baseline="0" noProof="0" dirty="0">
              <a:ln>
                <a:noFill/>
              </a:ln>
              <a:solidFill>
                <a:srgbClr val="000048"/>
              </a:solidFill>
              <a:effectLst/>
              <a:uLnTx/>
              <a:uFillTx/>
              <a:latin typeface="+mn-ea"/>
              <a:ea typeface="+mn-ea"/>
              <a:cs typeface="+mn-cs"/>
            </a:endParaRPr>
          </a:p>
        </p:txBody>
      </p:sp>
      <p:sp>
        <p:nvSpPr>
          <p:cNvPr id="35" name="矢印: 五方向 34">
            <a:extLst>
              <a:ext uri="{FF2B5EF4-FFF2-40B4-BE49-F238E27FC236}">
                <a16:creationId xmlns:a16="http://schemas.microsoft.com/office/drawing/2014/main" id="{B4CFFFB0-3F1A-F547-F681-48760A266367}"/>
              </a:ext>
            </a:extLst>
          </p:cNvPr>
          <p:cNvSpPr/>
          <p:nvPr/>
        </p:nvSpPr>
        <p:spPr>
          <a:xfrm>
            <a:off x="590550" y="1268413"/>
            <a:ext cx="3952875" cy="1028700"/>
          </a:xfrm>
          <a:prstGeom prst="homePlate">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36" name="矢印: 五方向 35">
            <a:extLst>
              <a:ext uri="{FF2B5EF4-FFF2-40B4-BE49-F238E27FC236}">
                <a16:creationId xmlns:a16="http://schemas.microsoft.com/office/drawing/2014/main" id="{718C3320-D082-C3E3-6C49-47AE5996FF11}"/>
              </a:ext>
            </a:extLst>
          </p:cNvPr>
          <p:cNvSpPr/>
          <p:nvPr/>
        </p:nvSpPr>
        <p:spPr>
          <a:xfrm>
            <a:off x="4314825" y="1268413"/>
            <a:ext cx="3952875" cy="1028700"/>
          </a:xfrm>
          <a:prstGeom prst="homePlate">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37" name="矢印: 五方向 36">
            <a:extLst>
              <a:ext uri="{FF2B5EF4-FFF2-40B4-BE49-F238E27FC236}">
                <a16:creationId xmlns:a16="http://schemas.microsoft.com/office/drawing/2014/main" id="{D6E063FB-975F-F5D7-58C4-C6A3C9380F12}"/>
              </a:ext>
            </a:extLst>
          </p:cNvPr>
          <p:cNvSpPr/>
          <p:nvPr/>
        </p:nvSpPr>
        <p:spPr>
          <a:xfrm>
            <a:off x="8077201" y="1268413"/>
            <a:ext cx="3486150" cy="1028700"/>
          </a:xfrm>
          <a:prstGeom prst="homePlate">
            <a:avLst>
              <a:gd name="adj" fmla="val 0"/>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3" name="正方形/長方形 12">
            <a:extLst>
              <a:ext uri="{FF2B5EF4-FFF2-40B4-BE49-F238E27FC236}">
                <a16:creationId xmlns:a16="http://schemas.microsoft.com/office/drawing/2014/main" id="{946ED463-E719-750C-AC0A-E41BF95B0D2C}"/>
              </a:ext>
            </a:extLst>
          </p:cNvPr>
          <p:cNvSpPr/>
          <p:nvPr/>
        </p:nvSpPr>
        <p:spPr>
          <a:xfrm>
            <a:off x="8105186" y="2447573"/>
            <a:ext cx="3450524" cy="3934177"/>
          </a:xfrm>
          <a:prstGeom prst="rect">
            <a:avLst/>
          </a:prstGeom>
          <a:noFill/>
          <a:ln w="57150"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9" name="テキスト プレースホルダー 3">
            <a:extLst>
              <a:ext uri="{FF2B5EF4-FFF2-40B4-BE49-F238E27FC236}">
                <a16:creationId xmlns:a16="http://schemas.microsoft.com/office/drawing/2014/main" id="{D50A9FBB-9BB0-235A-87DD-0E34116ABD51}"/>
              </a:ext>
            </a:extLst>
          </p:cNvPr>
          <p:cNvSpPr txBox="1">
            <a:spLocks/>
          </p:cNvSpPr>
          <p:nvPr/>
        </p:nvSpPr>
        <p:spPr>
          <a:xfrm>
            <a:off x="1530214" y="1427291"/>
            <a:ext cx="2747015" cy="812530"/>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400" b="1" i="0" u="none" strike="noStrike" kern="1200" cap="none" spc="0" normalizeH="0" baseline="0" noProof="0" dirty="0">
                <a:ln>
                  <a:noFill/>
                </a:ln>
                <a:solidFill>
                  <a:srgbClr val="FFFFFF"/>
                </a:solidFill>
                <a:effectLst/>
                <a:uLnTx/>
                <a:uFillTx/>
                <a:latin typeface="+mn-ea"/>
                <a:ea typeface="+mn-ea"/>
                <a:cs typeface="+mn-cs"/>
              </a:rPr>
              <a:t>圧倒的な</a:t>
            </a:r>
            <a:endParaRPr kumimoji="1" lang="en-US" altLang="ja-JP" sz="2400" b="1" i="0" u="none" strike="noStrike" kern="1200" cap="none" spc="0" normalizeH="0" baseline="0" noProof="0" dirty="0">
              <a:ln>
                <a:noFill/>
              </a:ln>
              <a:solidFill>
                <a:srgbClr val="FFFFFF"/>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400" b="1" i="0" u="none" strike="noStrike" kern="1200" cap="none" spc="0" normalizeH="0" baseline="0" noProof="0" dirty="0">
                <a:ln>
                  <a:noFill/>
                </a:ln>
                <a:solidFill>
                  <a:srgbClr val="FFFFFF"/>
                </a:solidFill>
                <a:effectLst/>
                <a:uLnTx/>
                <a:uFillTx/>
                <a:latin typeface="+mn-ea"/>
                <a:ea typeface="+mn-ea"/>
                <a:cs typeface="+mn-cs"/>
              </a:rPr>
              <a:t>集客量・効率</a:t>
            </a:r>
          </a:p>
        </p:txBody>
      </p:sp>
      <p:sp>
        <p:nvSpPr>
          <p:cNvPr id="20" name="テキスト プレースホルダー 3">
            <a:extLst>
              <a:ext uri="{FF2B5EF4-FFF2-40B4-BE49-F238E27FC236}">
                <a16:creationId xmlns:a16="http://schemas.microsoft.com/office/drawing/2014/main" id="{BFD755DB-FB29-3CE5-60A4-9D34F70D7E2B}"/>
              </a:ext>
            </a:extLst>
          </p:cNvPr>
          <p:cNvSpPr txBox="1">
            <a:spLocks/>
          </p:cNvSpPr>
          <p:nvPr/>
        </p:nvSpPr>
        <p:spPr>
          <a:xfrm>
            <a:off x="855875" y="5574546"/>
            <a:ext cx="3202320" cy="566309"/>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800" b="0" i="0" u="none" strike="noStrike" kern="1200" cap="none" spc="0" normalizeH="0" baseline="0" noProof="0" dirty="0">
                <a:ln>
                  <a:noFill/>
                </a:ln>
                <a:solidFill>
                  <a:srgbClr val="0D0D0D"/>
                </a:solidFill>
                <a:effectLst/>
                <a:uLnTx/>
                <a:uFillTx/>
                <a:latin typeface="メイリオ"/>
                <a:ea typeface="メイリオ"/>
              </a:rPr>
              <a:t>※1.</a:t>
            </a:r>
            <a:r>
              <a:rPr kumimoji="1" lang="ja-JP" altLang="en-US" sz="800" b="0" i="0" u="none" strike="noStrike" kern="1200" cap="none" spc="0" normalizeH="0" baseline="0" noProof="0" dirty="0">
                <a:ln>
                  <a:noFill/>
                </a:ln>
                <a:solidFill>
                  <a:srgbClr val="0D0D0D"/>
                </a:solidFill>
                <a:effectLst/>
                <a:uLnTx/>
                <a:uFillTx/>
                <a:latin typeface="メイリオ"/>
                <a:ea typeface="メイリオ"/>
              </a:rPr>
              <a:t>推奨プラン（</a:t>
            </a:r>
            <a:r>
              <a:rPr lang="en-US" altLang="ja-JP" sz="800" b="0" dirty="0">
                <a:solidFill>
                  <a:srgbClr val="0D0D0D"/>
                </a:solidFill>
                <a:latin typeface="メイリオ"/>
                <a:ea typeface="メイリオ"/>
              </a:rPr>
              <a:t>P48</a:t>
            </a:r>
            <a:r>
              <a:rPr kumimoji="1" lang="ja-JP" altLang="en-US" sz="800" b="0" i="0" u="none" strike="noStrike" kern="1200" cap="none" spc="0" normalizeH="0" baseline="0" noProof="0" dirty="0">
                <a:ln>
                  <a:noFill/>
                </a:ln>
                <a:solidFill>
                  <a:srgbClr val="0D0D0D"/>
                </a:solidFill>
                <a:effectLst/>
                <a:uLnTx/>
                <a:uFillTx/>
                <a:latin typeface="メイリオ"/>
                <a:ea typeface="メイリオ"/>
              </a:rPr>
              <a:t>～</a:t>
            </a:r>
            <a:r>
              <a:rPr kumimoji="1" lang="en-US" altLang="ja-JP" sz="800" b="0" i="0" u="none" strike="noStrike" kern="1200" cap="none" spc="0" normalizeH="0" baseline="0" noProof="0" dirty="0">
                <a:ln>
                  <a:noFill/>
                </a:ln>
                <a:solidFill>
                  <a:srgbClr val="0D0D0D"/>
                </a:solidFill>
                <a:effectLst/>
                <a:uLnTx/>
                <a:uFillTx/>
                <a:latin typeface="メイリオ"/>
                <a:ea typeface="メイリオ"/>
              </a:rPr>
              <a:t>50</a:t>
            </a:r>
            <a:r>
              <a:rPr kumimoji="1" lang="ja-JP" altLang="en-US" sz="800" b="0" i="0" u="none" strike="noStrike" kern="1200" cap="none" spc="0" normalizeH="0" baseline="0" noProof="0" dirty="0">
                <a:ln>
                  <a:noFill/>
                </a:ln>
                <a:solidFill>
                  <a:srgbClr val="0D0D0D"/>
                </a:solidFill>
                <a:effectLst/>
                <a:uLnTx/>
                <a:uFillTx/>
                <a:latin typeface="メイリオ"/>
                <a:ea typeface="メイリオ"/>
              </a:rPr>
              <a:t>）の広告商品から誘導した場合の参考値</a:t>
            </a:r>
            <a:endParaRPr kumimoji="1" lang="en-US" altLang="ja-JP" sz="800" b="0" i="0" u="none" strike="noStrike" kern="1200" cap="none" spc="0" normalizeH="0" baseline="0" noProof="0" dirty="0">
              <a:ln>
                <a:noFill/>
              </a:ln>
              <a:solidFill>
                <a:srgbClr val="0D0D0D"/>
              </a:solidFill>
              <a:effectLst/>
              <a:uLnTx/>
              <a:uFillTx/>
              <a:latin typeface="メイリオ"/>
              <a:ea typeface="メイリオ"/>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800" b="0" i="0" u="none" strike="noStrike" kern="1200" cap="none" spc="0" normalizeH="0" baseline="0" noProof="0" dirty="0">
                <a:ln>
                  <a:noFill/>
                </a:ln>
                <a:solidFill>
                  <a:srgbClr val="0D0D0D"/>
                </a:solidFill>
                <a:effectLst/>
                <a:uLnTx/>
                <a:uFillTx/>
                <a:latin typeface="メイリオ"/>
                <a:ea typeface="メイリオ"/>
              </a:rPr>
              <a:t>　（算出方法は</a:t>
            </a:r>
            <a:r>
              <a:rPr lang="en-US" altLang="ja-JP" sz="800" b="0" dirty="0">
                <a:solidFill>
                  <a:srgbClr val="0D0D0D"/>
                </a:solidFill>
                <a:latin typeface="メイリオ"/>
                <a:ea typeface="メイリオ"/>
              </a:rPr>
              <a:t>P48</a:t>
            </a:r>
            <a:r>
              <a:rPr kumimoji="1" lang="ja-JP" altLang="en-US" sz="800" b="0" i="0" u="none" strike="noStrike" kern="1200" cap="none" spc="0" normalizeH="0" baseline="0" noProof="0" dirty="0">
                <a:ln>
                  <a:noFill/>
                </a:ln>
                <a:solidFill>
                  <a:srgbClr val="0D0D0D"/>
                </a:solidFill>
                <a:effectLst/>
                <a:uLnTx/>
                <a:uFillTx/>
                <a:latin typeface="メイリオ"/>
                <a:ea typeface="メイリオ"/>
              </a:rPr>
              <a:t>～</a:t>
            </a:r>
            <a:r>
              <a:rPr kumimoji="1" lang="en-US" altLang="ja-JP" sz="800" b="0" i="0" u="none" strike="noStrike" kern="1200" cap="none" spc="0" normalizeH="0" baseline="0" noProof="0" dirty="0">
                <a:ln>
                  <a:noFill/>
                </a:ln>
                <a:solidFill>
                  <a:srgbClr val="0D0D0D"/>
                </a:solidFill>
                <a:effectLst/>
                <a:uLnTx/>
                <a:uFillTx/>
                <a:latin typeface="メイリオ"/>
                <a:ea typeface="メイリオ"/>
              </a:rPr>
              <a:t>50</a:t>
            </a:r>
            <a:r>
              <a:rPr kumimoji="1" lang="ja-JP" altLang="en-US" sz="800" b="0" i="0" u="none" strike="noStrike" kern="1200" cap="none" spc="0" normalizeH="0" baseline="0" noProof="0" dirty="0">
                <a:ln>
                  <a:noFill/>
                </a:ln>
                <a:solidFill>
                  <a:srgbClr val="0D0D0D"/>
                </a:solidFill>
                <a:effectLst/>
                <a:uLnTx/>
                <a:uFillTx/>
                <a:latin typeface="メイリオ"/>
                <a:ea typeface="メイリオ"/>
              </a:rPr>
              <a:t>参照）で、保証するものではありません。</a:t>
            </a:r>
            <a:endParaRPr kumimoji="1" lang="en-US" altLang="ja-JP" sz="800" b="0" i="0" u="none" strike="noStrike" kern="1200" cap="none" spc="0" normalizeH="0" baseline="0" noProof="0" dirty="0">
              <a:ln>
                <a:noFill/>
              </a:ln>
              <a:solidFill>
                <a:srgbClr val="0D0D0D"/>
              </a:solidFill>
              <a:effectLst/>
              <a:uLnTx/>
              <a:uFillTx/>
              <a:latin typeface="メイリオ"/>
              <a:ea typeface="メイリオ"/>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800" b="0" i="0" u="none" strike="noStrike" kern="1200" cap="none" spc="0" normalizeH="0" baseline="0" noProof="0" dirty="0">
                <a:ln>
                  <a:noFill/>
                </a:ln>
                <a:solidFill>
                  <a:srgbClr val="0D0D0D"/>
                </a:solidFill>
                <a:effectLst/>
                <a:uLnTx/>
                <a:uFillTx/>
                <a:latin typeface="+mn-ea"/>
                <a:ea typeface="+mn-ea"/>
                <a:cs typeface="+mn-cs"/>
              </a:rPr>
              <a:t>　</a:t>
            </a:r>
            <a:r>
              <a:rPr lang="ja-JP" altLang="en-US" sz="800" b="0" dirty="0">
                <a:solidFill>
                  <a:srgbClr val="0D0D0D"/>
                </a:solidFill>
                <a:latin typeface="+mn-ea"/>
                <a:ea typeface="+mn-ea"/>
              </a:rPr>
              <a:t>　また、</a:t>
            </a:r>
            <a:r>
              <a:rPr kumimoji="1" lang="ja-JP" altLang="en-US" sz="800" b="0" i="0" u="none" strike="noStrike" kern="1200" cap="none" spc="0" normalizeH="0" baseline="0" noProof="0" dirty="0">
                <a:ln>
                  <a:noFill/>
                </a:ln>
                <a:solidFill>
                  <a:srgbClr val="0D0D0D"/>
                </a:solidFill>
                <a:effectLst/>
                <a:uLnTx/>
                <a:uFillTx/>
                <a:latin typeface="+mn-ea"/>
                <a:ea typeface="+mn-ea"/>
                <a:cs typeface="+mn-cs"/>
              </a:rPr>
              <a:t>プロモーション内容・商材により変動します。</a:t>
            </a:r>
            <a:endParaRPr kumimoji="1" lang="en-US" altLang="ja-JP" sz="800" b="0"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en-US" altLang="ja-JP" sz="800" b="0" dirty="0">
                <a:solidFill>
                  <a:srgbClr val="0D0D0D"/>
                </a:solidFill>
                <a:latin typeface="+mn-ea"/>
                <a:ea typeface="+mn-ea"/>
              </a:rPr>
              <a:t>※2.</a:t>
            </a:r>
            <a:r>
              <a:rPr lang="ja-JP" altLang="en-US" sz="800" b="0" dirty="0">
                <a:solidFill>
                  <a:srgbClr val="0D0D0D"/>
                </a:solidFill>
                <a:latin typeface="+mn-ea"/>
                <a:ea typeface="+mn-ea"/>
              </a:rPr>
              <a:t>付与条件があります（</a:t>
            </a:r>
            <a:r>
              <a:rPr lang="en-US" altLang="ja-JP" sz="800" b="0" dirty="0">
                <a:solidFill>
                  <a:srgbClr val="0D0D0D"/>
                </a:solidFill>
                <a:latin typeface="+mn-ea"/>
                <a:ea typeface="+mn-ea"/>
              </a:rPr>
              <a:t>P31</a:t>
            </a:r>
            <a:r>
              <a:rPr lang="ja-JP" altLang="en-US" sz="800" b="0" dirty="0">
                <a:solidFill>
                  <a:srgbClr val="0D0D0D"/>
                </a:solidFill>
                <a:latin typeface="+mn-ea"/>
                <a:ea typeface="+mn-ea"/>
              </a:rPr>
              <a:t>、</a:t>
            </a:r>
            <a:r>
              <a:rPr lang="en-US" altLang="ja-JP" sz="800" b="0" dirty="0">
                <a:solidFill>
                  <a:srgbClr val="0D0D0D"/>
                </a:solidFill>
                <a:latin typeface="+mn-ea"/>
                <a:ea typeface="+mn-ea"/>
              </a:rPr>
              <a:t>32</a:t>
            </a:r>
            <a:r>
              <a:rPr lang="ja-JP" altLang="en-US" sz="800" b="0" dirty="0">
                <a:solidFill>
                  <a:srgbClr val="0D0D0D"/>
                </a:solidFill>
                <a:latin typeface="+mn-ea"/>
                <a:ea typeface="+mn-ea"/>
              </a:rPr>
              <a:t>参照）</a:t>
            </a:r>
            <a:endParaRPr kumimoji="1" lang="en-US" altLang="ja-JP" sz="800" b="0" i="0" u="none" strike="noStrike" kern="1200" cap="none" spc="0" normalizeH="0" baseline="0" noProof="0" dirty="0">
              <a:ln>
                <a:noFill/>
              </a:ln>
              <a:solidFill>
                <a:srgbClr val="0D0D0D"/>
              </a:solidFill>
              <a:effectLst/>
              <a:uLnTx/>
              <a:uFillTx/>
              <a:latin typeface="+mn-ea"/>
              <a:ea typeface="+mn-ea"/>
              <a:cs typeface="+mn-cs"/>
            </a:endParaRPr>
          </a:p>
        </p:txBody>
      </p:sp>
      <p:sp>
        <p:nvSpPr>
          <p:cNvPr id="25" name="テキスト プレースホルダー 3">
            <a:extLst>
              <a:ext uri="{FF2B5EF4-FFF2-40B4-BE49-F238E27FC236}">
                <a16:creationId xmlns:a16="http://schemas.microsoft.com/office/drawing/2014/main" id="{8426DDFD-F59C-4E0D-D665-63E32702D664}"/>
              </a:ext>
            </a:extLst>
          </p:cNvPr>
          <p:cNvSpPr txBox="1">
            <a:spLocks/>
          </p:cNvSpPr>
          <p:nvPr/>
        </p:nvSpPr>
        <p:spPr>
          <a:xfrm>
            <a:off x="775117" y="1466038"/>
            <a:ext cx="780368" cy="73866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4800" b="1" i="0" u="none" strike="noStrike" kern="1200" cap="none" spc="0" normalizeH="0" baseline="0" noProof="0" dirty="0">
                <a:ln>
                  <a:noFill/>
                </a:ln>
                <a:solidFill>
                  <a:srgbClr val="FFFFFF"/>
                </a:solidFill>
                <a:effectLst/>
                <a:uLnTx/>
                <a:uFillTx/>
                <a:latin typeface="+mn-ea"/>
                <a:ea typeface="+mn-ea"/>
                <a:cs typeface="+mn-cs"/>
              </a:rPr>
              <a:t>①</a:t>
            </a:r>
          </a:p>
        </p:txBody>
      </p:sp>
      <p:sp>
        <p:nvSpPr>
          <p:cNvPr id="26" name="テキスト プレースホルダー 3">
            <a:extLst>
              <a:ext uri="{FF2B5EF4-FFF2-40B4-BE49-F238E27FC236}">
                <a16:creationId xmlns:a16="http://schemas.microsoft.com/office/drawing/2014/main" id="{903E2AA7-0C41-5925-1957-2C959730151D}"/>
              </a:ext>
            </a:extLst>
          </p:cNvPr>
          <p:cNvSpPr txBox="1">
            <a:spLocks/>
          </p:cNvSpPr>
          <p:nvPr/>
        </p:nvSpPr>
        <p:spPr>
          <a:xfrm>
            <a:off x="4463557" y="1483984"/>
            <a:ext cx="780368" cy="73866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4800" b="1" i="0" u="none" strike="noStrike" kern="1200" cap="none" spc="0" normalizeH="0" baseline="0" noProof="0" dirty="0">
                <a:ln>
                  <a:noFill/>
                </a:ln>
                <a:solidFill>
                  <a:srgbClr val="FFFFFF"/>
                </a:solidFill>
                <a:effectLst/>
                <a:uLnTx/>
                <a:uFillTx/>
                <a:latin typeface="+mn-ea"/>
                <a:ea typeface="+mn-ea"/>
                <a:cs typeface="+mn-cs"/>
              </a:rPr>
              <a:t>②</a:t>
            </a:r>
          </a:p>
        </p:txBody>
      </p:sp>
      <p:sp>
        <p:nvSpPr>
          <p:cNvPr id="27" name="テキスト プレースホルダー 3">
            <a:extLst>
              <a:ext uri="{FF2B5EF4-FFF2-40B4-BE49-F238E27FC236}">
                <a16:creationId xmlns:a16="http://schemas.microsoft.com/office/drawing/2014/main" id="{6C06B73C-B2E0-E790-DC83-3256946BBCD0}"/>
              </a:ext>
            </a:extLst>
          </p:cNvPr>
          <p:cNvSpPr txBox="1">
            <a:spLocks/>
          </p:cNvSpPr>
          <p:nvPr/>
        </p:nvSpPr>
        <p:spPr>
          <a:xfrm>
            <a:off x="8262153" y="1483984"/>
            <a:ext cx="780368" cy="73866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4800" b="1" i="0" u="none" strike="noStrike" kern="1200" cap="none" spc="0" normalizeH="0" baseline="0" noProof="0" dirty="0">
                <a:ln>
                  <a:noFill/>
                </a:ln>
                <a:solidFill>
                  <a:srgbClr val="FFFFFF"/>
                </a:solidFill>
                <a:effectLst/>
                <a:uLnTx/>
                <a:uFillTx/>
                <a:latin typeface="+mn-ea"/>
                <a:ea typeface="+mn-ea"/>
                <a:cs typeface="+mn-cs"/>
              </a:rPr>
              <a:t>③</a:t>
            </a:r>
          </a:p>
        </p:txBody>
      </p:sp>
      <p:sp>
        <p:nvSpPr>
          <p:cNvPr id="33" name="正方形/長方形 32">
            <a:extLst>
              <a:ext uri="{FF2B5EF4-FFF2-40B4-BE49-F238E27FC236}">
                <a16:creationId xmlns:a16="http://schemas.microsoft.com/office/drawing/2014/main" id="{D4A400EB-8169-782D-343D-31E130780A57}"/>
              </a:ext>
            </a:extLst>
          </p:cNvPr>
          <p:cNvSpPr/>
          <p:nvPr/>
        </p:nvSpPr>
        <p:spPr>
          <a:xfrm>
            <a:off x="614721" y="2447573"/>
            <a:ext cx="3450524" cy="3934177"/>
          </a:xfrm>
          <a:prstGeom prst="rect">
            <a:avLst/>
          </a:prstGeom>
          <a:noFill/>
          <a:ln w="57150"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34" name="正方形/長方形 33">
            <a:extLst>
              <a:ext uri="{FF2B5EF4-FFF2-40B4-BE49-F238E27FC236}">
                <a16:creationId xmlns:a16="http://schemas.microsoft.com/office/drawing/2014/main" id="{00DA00AD-B092-BED0-E282-40A344F104F3}"/>
              </a:ext>
            </a:extLst>
          </p:cNvPr>
          <p:cNvSpPr/>
          <p:nvPr/>
        </p:nvSpPr>
        <p:spPr>
          <a:xfrm>
            <a:off x="4339217" y="2447573"/>
            <a:ext cx="3450524" cy="3934177"/>
          </a:xfrm>
          <a:prstGeom prst="rect">
            <a:avLst/>
          </a:prstGeom>
          <a:noFill/>
          <a:ln w="57150"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38" name="テキスト プレースホルダー 3">
            <a:extLst>
              <a:ext uri="{FF2B5EF4-FFF2-40B4-BE49-F238E27FC236}">
                <a16:creationId xmlns:a16="http://schemas.microsoft.com/office/drawing/2014/main" id="{F1A2F319-6095-2E27-0023-81B515F3398F}"/>
              </a:ext>
            </a:extLst>
          </p:cNvPr>
          <p:cNvSpPr txBox="1">
            <a:spLocks/>
          </p:cNvSpPr>
          <p:nvPr/>
        </p:nvSpPr>
        <p:spPr>
          <a:xfrm>
            <a:off x="5168764" y="1427291"/>
            <a:ext cx="2747015" cy="812530"/>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400" b="1" i="0" u="none" strike="noStrike" kern="1200" cap="none" spc="0" normalizeH="0" baseline="0" noProof="0" dirty="0">
                <a:ln>
                  <a:noFill/>
                </a:ln>
                <a:solidFill>
                  <a:srgbClr val="FFFFFF"/>
                </a:solidFill>
                <a:effectLst/>
                <a:uLnTx/>
                <a:uFillTx/>
                <a:latin typeface="+mn-ea"/>
                <a:ea typeface="+mn-ea"/>
                <a:cs typeface="+mn-cs"/>
              </a:rPr>
              <a:t>共感性の高い</a:t>
            </a:r>
            <a:endParaRPr kumimoji="1" lang="en-US" altLang="ja-JP" sz="2400" b="1" i="0" u="none" strike="noStrike" kern="1200" cap="none" spc="0" normalizeH="0" baseline="0" noProof="0" dirty="0">
              <a:ln>
                <a:noFill/>
              </a:ln>
              <a:solidFill>
                <a:srgbClr val="FFFFFF"/>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400" b="1" i="0" u="none" strike="noStrike" kern="1200" cap="none" spc="0" normalizeH="0" baseline="0" noProof="0" dirty="0">
                <a:ln>
                  <a:noFill/>
                </a:ln>
                <a:solidFill>
                  <a:srgbClr val="FFFFFF"/>
                </a:solidFill>
                <a:effectLst/>
                <a:uLnTx/>
                <a:uFillTx/>
                <a:latin typeface="+mn-ea"/>
                <a:ea typeface="+mn-ea"/>
                <a:cs typeface="+mn-cs"/>
              </a:rPr>
              <a:t>コンテンツ設計</a:t>
            </a:r>
          </a:p>
        </p:txBody>
      </p:sp>
      <p:sp>
        <p:nvSpPr>
          <p:cNvPr id="39" name="テキスト プレースホルダー 3">
            <a:extLst>
              <a:ext uri="{FF2B5EF4-FFF2-40B4-BE49-F238E27FC236}">
                <a16:creationId xmlns:a16="http://schemas.microsoft.com/office/drawing/2014/main" id="{05B61CF5-1687-70CE-2806-A6544E3D918F}"/>
              </a:ext>
            </a:extLst>
          </p:cNvPr>
          <p:cNvSpPr txBox="1">
            <a:spLocks/>
          </p:cNvSpPr>
          <p:nvPr/>
        </p:nvSpPr>
        <p:spPr>
          <a:xfrm>
            <a:off x="8969239" y="1427291"/>
            <a:ext cx="2575061" cy="812530"/>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400" b="1" i="0" u="none" strike="noStrike" kern="1200" cap="none" spc="0" normalizeH="0" baseline="0" noProof="0" dirty="0">
                <a:ln>
                  <a:noFill/>
                </a:ln>
                <a:solidFill>
                  <a:srgbClr val="FFFFFF"/>
                </a:solidFill>
                <a:effectLst/>
                <a:uLnTx/>
                <a:uFillTx/>
                <a:latin typeface="+mn-ea"/>
                <a:ea typeface="+mn-ea"/>
                <a:cs typeface="+mn-cs"/>
              </a:rPr>
              <a:t>新規顧客の</a:t>
            </a:r>
            <a:endParaRPr kumimoji="1" lang="en-US" altLang="ja-JP" sz="2400" b="1" i="0" u="none" strike="noStrike" kern="1200" cap="none" spc="0" normalizeH="0" baseline="0" noProof="0" dirty="0">
              <a:ln>
                <a:noFill/>
              </a:ln>
              <a:solidFill>
                <a:srgbClr val="FFFFFF"/>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400" b="1" i="0" u="none" strike="noStrike" kern="1200" cap="none" spc="0" normalizeH="0" baseline="0" noProof="0" dirty="0">
                <a:ln>
                  <a:noFill/>
                </a:ln>
                <a:solidFill>
                  <a:srgbClr val="FFFFFF"/>
                </a:solidFill>
                <a:effectLst/>
                <a:uLnTx/>
                <a:uFillTx/>
                <a:latin typeface="+mn-ea"/>
                <a:ea typeface="+mn-ea"/>
                <a:cs typeface="+mn-cs"/>
              </a:rPr>
              <a:t>態度・行動変容</a:t>
            </a:r>
          </a:p>
        </p:txBody>
      </p:sp>
      <p:pic>
        <p:nvPicPr>
          <p:cNvPr id="8" name="図 7">
            <a:extLst>
              <a:ext uri="{FF2B5EF4-FFF2-40B4-BE49-F238E27FC236}">
                <a16:creationId xmlns:a16="http://schemas.microsoft.com/office/drawing/2014/main" id="{8F2EC727-0121-1C6C-F99B-97660C588C6B}"/>
              </a:ext>
            </a:extLst>
          </p:cNvPr>
          <p:cNvPicPr>
            <a:picLocks noChangeAspect="1"/>
          </p:cNvPicPr>
          <p:nvPr/>
        </p:nvPicPr>
        <p:blipFill>
          <a:blip r:embed="rId3"/>
          <a:stretch>
            <a:fillRect/>
          </a:stretch>
        </p:blipFill>
        <p:spPr>
          <a:xfrm>
            <a:off x="976137" y="2784475"/>
            <a:ext cx="924536" cy="1800226"/>
          </a:xfrm>
          <a:prstGeom prst="rect">
            <a:avLst/>
          </a:prstGeom>
        </p:spPr>
      </p:pic>
      <p:pic>
        <p:nvPicPr>
          <p:cNvPr id="9" name="図 8">
            <a:extLst>
              <a:ext uri="{FF2B5EF4-FFF2-40B4-BE49-F238E27FC236}">
                <a16:creationId xmlns:a16="http://schemas.microsoft.com/office/drawing/2014/main" id="{AE5E7832-2E32-4ABA-5199-C5206A4256C6}"/>
              </a:ext>
            </a:extLst>
          </p:cNvPr>
          <p:cNvPicPr>
            <a:picLocks noChangeAspect="1"/>
          </p:cNvPicPr>
          <p:nvPr/>
        </p:nvPicPr>
        <p:blipFill>
          <a:blip r:embed="rId4"/>
          <a:stretch>
            <a:fillRect/>
          </a:stretch>
        </p:blipFill>
        <p:spPr>
          <a:xfrm>
            <a:off x="2000053" y="2729504"/>
            <a:ext cx="1692566" cy="1834560"/>
          </a:xfrm>
          <a:prstGeom prst="rect">
            <a:avLst/>
          </a:prstGeom>
        </p:spPr>
      </p:pic>
      <p:sp>
        <p:nvSpPr>
          <p:cNvPr id="10" name="正方形/長方形 9">
            <a:extLst>
              <a:ext uri="{FF2B5EF4-FFF2-40B4-BE49-F238E27FC236}">
                <a16:creationId xmlns:a16="http://schemas.microsoft.com/office/drawing/2014/main" id="{B09FE5AD-4B5A-856B-C939-7DC9EA4C8437}"/>
              </a:ext>
            </a:extLst>
          </p:cNvPr>
          <p:cNvSpPr/>
          <p:nvPr/>
        </p:nvSpPr>
        <p:spPr>
          <a:xfrm>
            <a:off x="3152775" y="3144837"/>
            <a:ext cx="514350" cy="1038225"/>
          </a:xfrm>
          <a:prstGeom prst="rect">
            <a:avLst/>
          </a:prstGeom>
          <a:solidFill>
            <a:srgbClr val="FF0000"/>
          </a:solidFill>
          <a:ln w="9525" cap="flat" cmpd="sng" algn="ctr">
            <a:solidFill>
              <a:srgbClr val="FF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1" name="テキスト プレースホルダー 3">
            <a:extLst>
              <a:ext uri="{FF2B5EF4-FFF2-40B4-BE49-F238E27FC236}">
                <a16:creationId xmlns:a16="http://schemas.microsoft.com/office/drawing/2014/main" id="{CE524874-01C1-391C-CB63-F33A3C21C66C}"/>
              </a:ext>
            </a:extLst>
          </p:cNvPr>
          <p:cNvSpPr txBox="1">
            <a:spLocks/>
          </p:cNvSpPr>
          <p:nvPr/>
        </p:nvSpPr>
        <p:spPr>
          <a:xfrm>
            <a:off x="865399" y="4831596"/>
            <a:ext cx="3071333" cy="517065"/>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171450" marR="0" lvl="0" indent="-171450" algn="l" defTabSz="914423" rtl="0" eaLnBrk="1" fontAlgn="auto" latinLnBrk="0" hangingPunct="1">
              <a:lnSpc>
                <a:spcPct val="100000"/>
              </a:lnSpc>
              <a:spcBef>
                <a:spcPct val="20000"/>
              </a:spcBef>
              <a:spcAft>
                <a:spcPts val="0"/>
              </a:spcAft>
              <a:buClrTx/>
              <a:buSzTx/>
              <a:buFont typeface="Wingdings" panose="05000000000000000000" pitchFamily="2" charset="2"/>
              <a:buChar char="p"/>
              <a:tabLst/>
              <a:defRPr/>
            </a:pP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想定</a:t>
            </a:r>
            <a:r>
              <a:rPr kumimoji="1" lang="en-US" altLang="ja-JP" sz="1200" b="0" i="0" u="none" strike="noStrike" kern="1200" cap="none" spc="0" normalizeH="0" baseline="0" noProof="0" dirty="0">
                <a:ln>
                  <a:noFill/>
                </a:ln>
                <a:solidFill>
                  <a:srgbClr val="0D0D0D"/>
                </a:solidFill>
                <a:effectLst/>
                <a:uLnTx/>
                <a:uFillTx/>
                <a:latin typeface="+mn-ea"/>
                <a:ea typeface="+mn-ea"/>
                <a:cs typeface="+mn-cs"/>
              </a:rPr>
              <a:t>PV</a:t>
            </a:r>
            <a:r>
              <a:rPr kumimoji="1" lang="ja-JP" altLang="en-US" sz="800" b="0" i="0" u="none" strike="noStrike" kern="1200" cap="none" spc="0" normalizeH="0" baseline="0" noProof="0" dirty="0">
                <a:ln>
                  <a:noFill/>
                </a:ln>
                <a:solidFill>
                  <a:srgbClr val="0D0D0D"/>
                </a:solidFill>
                <a:effectLst/>
                <a:uLnTx/>
                <a:uFillTx/>
                <a:latin typeface="+mn-ea"/>
                <a:ea typeface="+mn-ea"/>
                <a:cs typeface="+mn-cs"/>
              </a:rPr>
              <a:t>（参考値）</a:t>
            </a:r>
            <a:r>
              <a:rPr kumimoji="1" lang="en-US" altLang="ja-JP" sz="800" b="0" i="0" u="none" strike="noStrike" kern="1200" cap="none" spc="0" normalizeH="0" baseline="0" noProof="0" dirty="0">
                <a:ln>
                  <a:noFill/>
                </a:ln>
                <a:solidFill>
                  <a:srgbClr val="0D0D0D"/>
                </a:solidFill>
                <a:effectLst/>
                <a:uLnTx/>
                <a:uFillTx/>
                <a:latin typeface="+mn-ea"/>
                <a:ea typeface="+mn-ea"/>
                <a:cs typeface="+mn-cs"/>
              </a:rPr>
              <a:t>※1</a:t>
            </a:r>
            <a:r>
              <a:rPr kumimoji="1" lang="ja-JP" altLang="en-US" sz="800" b="0" i="0" u="none" strike="noStrike" kern="1200" cap="none" spc="0" normalizeH="0" baseline="0" noProof="0" dirty="0">
                <a:ln>
                  <a:noFill/>
                </a:ln>
                <a:solidFill>
                  <a:srgbClr val="0D0D0D"/>
                </a:solidFill>
                <a:effectLst/>
                <a:uLnTx/>
                <a:uFillTx/>
                <a:latin typeface="+mn-ea"/>
                <a:ea typeface="+mn-ea"/>
                <a:cs typeface="+mn-cs"/>
              </a:rPr>
              <a:t>　</a:t>
            </a:r>
            <a:endParaRPr kumimoji="1" lang="en-US" altLang="ja-JP" sz="800" b="0"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endParaRPr kumimoji="1" lang="en-US" altLang="ja-JP" sz="600" b="0" i="0" u="none" strike="noStrike" kern="1200" cap="none" spc="0" normalizeH="0" baseline="0" noProof="0" dirty="0">
              <a:ln>
                <a:noFill/>
              </a:ln>
              <a:solidFill>
                <a:srgbClr val="545454"/>
              </a:solidFill>
              <a:effectLst/>
              <a:uLnTx/>
              <a:uFillTx/>
              <a:latin typeface="+mn-ea"/>
              <a:ea typeface="+mn-ea"/>
              <a:cs typeface="+mn-cs"/>
            </a:endParaRPr>
          </a:p>
          <a:p>
            <a:pPr marL="171450" marR="0" lvl="0" indent="-171450" algn="l" defTabSz="914423" rtl="0" eaLnBrk="1" fontAlgn="auto" latinLnBrk="0" hangingPunct="1">
              <a:lnSpc>
                <a:spcPct val="100000"/>
              </a:lnSpc>
              <a:spcBef>
                <a:spcPct val="20000"/>
              </a:spcBef>
              <a:spcAft>
                <a:spcPts val="0"/>
              </a:spcAft>
              <a:buClrTx/>
              <a:buSzTx/>
              <a:buFont typeface="Wingdings" panose="05000000000000000000" pitchFamily="2" charset="2"/>
              <a:buChar char="p"/>
              <a:tabLst/>
              <a:defRPr/>
            </a:pPr>
            <a:r>
              <a:rPr kumimoji="1" lang="en-US" altLang="ja-JP" sz="1200" b="0" i="0" u="none" strike="noStrike" kern="1200" cap="none" spc="0" normalizeH="0" baseline="0" noProof="0" dirty="0">
                <a:ln>
                  <a:noFill/>
                </a:ln>
                <a:solidFill>
                  <a:srgbClr val="0D0D0D"/>
                </a:solidFill>
                <a:effectLst/>
                <a:uLnTx/>
                <a:uFillTx/>
                <a:latin typeface="+mn-ea"/>
                <a:ea typeface="+mn-ea"/>
                <a:cs typeface="+mn-cs"/>
              </a:rPr>
              <a:t>Yahoo!</a:t>
            </a: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ニュース内の</a:t>
            </a:r>
            <a:r>
              <a:rPr kumimoji="1" lang="ja-JP" altLang="en-US" sz="1200" b="1" i="0" u="none" strike="noStrike" kern="1200" cap="none" spc="0" normalizeH="0" baseline="0" noProof="0" dirty="0">
                <a:ln>
                  <a:noFill/>
                </a:ln>
                <a:solidFill>
                  <a:srgbClr val="002AFF"/>
                </a:solidFill>
                <a:effectLst/>
                <a:uLnTx/>
                <a:uFillTx/>
                <a:latin typeface="+mn-ea"/>
                <a:ea typeface="+mn-ea"/>
                <a:cs typeface="+mn-cs"/>
              </a:rPr>
              <a:t>編集枠からも誘導</a:t>
            </a:r>
            <a:r>
              <a:rPr kumimoji="1" lang="en-US" altLang="ja-JP" sz="800" b="0" i="0" u="none" strike="noStrike" kern="1200" cap="none" spc="0" normalizeH="0" baseline="0" noProof="0" dirty="0">
                <a:ln>
                  <a:noFill/>
                </a:ln>
                <a:solidFill>
                  <a:schemeClr val="tx1"/>
                </a:solidFill>
                <a:effectLst/>
                <a:uLnTx/>
                <a:uFillTx/>
                <a:latin typeface="+mn-ea"/>
                <a:ea typeface="+mn-ea"/>
                <a:cs typeface="+mn-cs"/>
              </a:rPr>
              <a:t>※2</a:t>
            </a:r>
            <a:endParaRPr kumimoji="1" lang="ja-JP" altLang="en-US" sz="800" b="0" i="0" u="none" strike="noStrike" kern="1200" cap="none" spc="0" normalizeH="0" baseline="0" noProof="0" dirty="0">
              <a:ln>
                <a:noFill/>
              </a:ln>
              <a:solidFill>
                <a:schemeClr val="tx1"/>
              </a:solidFill>
              <a:effectLst/>
              <a:uLnTx/>
              <a:uFillTx/>
              <a:latin typeface="+mn-ea"/>
              <a:ea typeface="+mn-ea"/>
              <a:cs typeface="+mn-cs"/>
            </a:endParaRPr>
          </a:p>
        </p:txBody>
      </p:sp>
      <p:sp>
        <p:nvSpPr>
          <p:cNvPr id="12" name="テキスト プレースホルダー 3">
            <a:extLst>
              <a:ext uri="{FF2B5EF4-FFF2-40B4-BE49-F238E27FC236}">
                <a16:creationId xmlns:a16="http://schemas.microsoft.com/office/drawing/2014/main" id="{FD3246BF-D0F8-2097-0C0C-49ADFA93FAC6}"/>
              </a:ext>
            </a:extLst>
          </p:cNvPr>
          <p:cNvSpPr txBox="1">
            <a:spLocks/>
          </p:cNvSpPr>
          <p:nvPr/>
        </p:nvSpPr>
        <p:spPr>
          <a:xfrm>
            <a:off x="2257565" y="4800898"/>
            <a:ext cx="1469701" cy="246221"/>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en-US" altLang="ja-JP" sz="1600" dirty="0">
                <a:solidFill>
                  <a:srgbClr val="0D0D0D"/>
                </a:solidFill>
                <a:latin typeface="+mn-ea"/>
                <a:ea typeface="+mn-ea"/>
              </a:rPr>
              <a:t>19</a:t>
            </a:r>
            <a:r>
              <a:rPr kumimoji="1" lang="ja-JP" altLang="en-US" sz="1600" b="1" i="0" u="none" strike="noStrike" kern="1200" cap="none" spc="0" normalizeH="0" baseline="0" noProof="0" dirty="0">
                <a:ln>
                  <a:noFill/>
                </a:ln>
                <a:solidFill>
                  <a:srgbClr val="0D0D0D"/>
                </a:solidFill>
                <a:effectLst/>
                <a:uLnTx/>
                <a:uFillTx/>
                <a:latin typeface="+mn-ea"/>
                <a:ea typeface="+mn-ea"/>
                <a:cs typeface="+mn-cs"/>
              </a:rPr>
              <a:t>万～</a:t>
            </a:r>
            <a:r>
              <a:rPr kumimoji="1" lang="en-US" altLang="ja-JP" sz="1600" b="1" i="0" u="none" strike="noStrike" kern="1200" cap="none" spc="0" normalizeH="0" baseline="0" noProof="0" dirty="0">
                <a:ln>
                  <a:noFill/>
                </a:ln>
                <a:solidFill>
                  <a:srgbClr val="0D0D0D"/>
                </a:solidFill>
                <a:effectLst/>
                <a:uLnTx/>
                <a:uFillTx/>
                <a:latin typeface="+mn-ea"/>
                <a:ea typeface="+mn-ea"/>
                <a:cs typeface="+mn-cs"/>
              </a:rPr>
              <a:t>3</a:t>
            </a:r>
            <a:r>
              <a:rPr lang="en-US" altLang="ja-JP" sz="1600" dirty="0">
                <a:solidFill>
                  <a:srgbClr val="0D0D0D"/>
                </a:solidFill>
                <a:latin typeface="+mn-ea"/>
                <a:ea typeface="+mn-ea"/>
              </a:rPr>
              <a:t>4</a:t>
            </a:r>
            <a:r>
              <a:rPr kumimoji="1" lang="ja-JP" altLang="en-US" sz="1600" b="1" i="0" u="none" strike="noStrike" kern="1200" cap="none" spc="0" normalizeH="0" baseline="0" noProof="0" dirty="0">
                <a:ln>
                  <a:noFill/>
                </a:ln>
                <a:solidFill>
                  <a:srgbClr val="0D0D0D"/>
                </a:solidFill>
                <a:effectLst/>
                <a:uLnTx/>
                <a:uFillTx/>
                <a:latin typeface="+mn-ea"/>
                <a:ea typeface="+mn-ea"/>
                <a:cs typeface="+mn-cs"/>
              </a:rPr>
              <a:t>万</a:t>
            </a:r>
            <a:r>
              <a:rPr kumimoji="1" lang="en-US" altLang="ja-JP" sz="1600" b="1" i="0" u="none" strike="noStrike" kern="1200" cap="none" spc="0" normalizeH="0" baseline="0" noProof="0" dirty="0">
                <a:ln>
                  <a:noFill/>
                </a:ln>
                <a:solidFill>
                  <a:srgbClr val="0D0D0D"/>
                </a:solidFill>
                <a:effectLst/>
                <a:uLnTx/>
                <a:uFillTx/>
                <a:latin typeface="+mn-ea"/>
                <a:ea typeface="+mn-ea"/>
                <a:cs typeface="+mn-cs"/>
              </a:rPr>
              <a:t>PV</a:t>
            </a:r>
            <a:endParaRPr kumimoji="1" lang="ja-JP" altLang="en-US" sz="1600" b="1" i="0" u="none" strike="noStrike" kern="1200" cap="none" spc="0" normalizeH="0" baseline="0" noProof="0" dirty="0">
              <a:ln>
                <a:noFill/>
              </a:ln>
              <a:solidFill>
                <a:srgbClr val="0D0D0D"/>
              </a:solidFill>
              <a:effectLst/>
              <a:uLnTx/>
              <a:uFillTx/>
              <a:latin typeface="+mn-ea"/>
              <a:ea typeface="+mn-ea"/>
              <a:cs typeface="+mn-cs"/>
            </a:endParaRPr>
          </a:p>
        </p:txBody>
      </p:sp>
      <p:pic>
        <p:nvPicPr>
          <p:cNvPr id="14" name="図 13">
            <a:extLst>
              <a:ext uri="{FF2B5EF4-FFF2-40B4-BE49-F238E27FC236}">
                <a16:creationId xmlns:a16="http://schemas.microsoft.com/office/drawing/2014/main" id="{5481FF56-6E92-F7E9-C714-948DC36D8EED}"/>
              </a:ext>
            </a:extLst>
          </p:cNvPr>
          <p:cNvPicPr>
            <a:picLocks noChangeAspect="1"/>
          </p:cNvPicPr>
          <p:nvPr/>
        </p:nvPicPr>
        <p:blipFill>
          <a:blip r:embed="rId5"/>
          <a:stretch>
            <a:fillRect/>
          </a:stretch>
        </p:blipFill>
        <p:spPr>
          <a:xfrm>
            <a:off x="4504886" y="3102185"/>
            <a:ext cx="1591739" cy="1387056"/>
          </a:xfrm>
          <a:prstGeom prst="rect">
            <a:avLst/>
          </a:prstGeom>
        </p:spPr>
      </p:pic>
      <p:sp>
        <p:nvSpPr>
          <p:cNvPr id="15" name="タイトル 1">
            <a:extLst>
              <a:ext uri="{FF2B5EF4-FFF2-40B4-BE49-F238E27FC236}">
                <a16:creationId xmlns:a16="http://schemas.microsoft.com/office/drawing/2014/main" id="{97893042-B192-3E4B-F4E5-6C98CA1AE8A1}"/>
              </a:ext>
            </a:extLst>
          </p:cNvPr>
          <p:cNvSpPr txBox="1">
            <a:spLocks/>
          </p:cNvSpPr>
          <p:nvPr/>
        </p:nvSpPr>
        <p:spPr>
          <a:xfrm>
            <a:off x="4708454" y="3400608"/>
            <a:ext cx="1328809" cy="245671"/>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2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600" b="1" i="0" u="none" strike="noStrike" kern="1200" cap="none" spc="0" normalizeH="0" baseline="0" noProof="0" dirty="0">
                <a:ln>
                  <a:noFill/>
                </a:ln>
                <a:solidFill>
                  <a:srgbClr val="545454">
                    <a:lumMod val="40000"/>
                    <a:lumOff val="60000"/>
                  </a:srgbClr>
                </a:solidFill>
                <a:effectLst/>
                <a:uLnTx/>
                <a:uFillTx/>
                <a:latin typeface="+mn-ea"/>
                <a:ea typeface="+mn-ea"/>
                <a:cs typeface="+mj-cs"/>
              </a:rPr>
              <a:t>メッセージ</a:t>
            </a:r>
            <a:endParaRPr kumimoji="1" lang="en-US" altLang="ja-JP" sz="1600" b="1" i="0" u="none" strike="noStrike" kern="1200" cap="none" spc="0" normalizeH="0" baseline="0" noProof="0" dirty="0">
              <a:ln>
                <a:noFill/>
              </a:ln>
              <a:solidFill>
                <a:srgbClr val="545454">
                  <a:lumMod val="40000"/>
                  <a:lumOff val="60000"/>
                </a:srgbClr>
              </a:solidFill>
              <a:effectLst/>
              <a:uLnTx/>
              <a:uFillTx/>
              <a:latin typeface="+mn-ea"/>
              <a:ea typeface="+mn-ea"/>
              <a:cs typeface="+mj-cs"/>
            </a:endParaRPr>
          </a:p>
        </p:txBody>
      </p:sp>
      <p:sp>
        <p:nvSpPr>
          <p:cNvPr id="16" name="タイトル 1">
            <a:extLst>
              <a:ext uri="{FF2B5EF4-FFF2-40B4-BE49-F238E27FC236}">
                <a16:creationId xmlns:a16="http://schemas.microsoft.com/office/drawing/2014/main" id="{DDE7F243-25A6-FCC5-EE98-15E06255EBB2}"/>
              </a:ext>
            </a:extLst>
          </p:cNvPr>
          <p:cNvSpPr txBox="1">
            <a:spLocks/>
          </p:cNvSpPr>
          <p:nvPr/>
        </p:nvSpPr>
        <p:spPr>
          <a:xfrm>
            <a:off x="4481557" y="2792639"/>
            <a:ext cx="1568406" cy="293461"/>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2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1" lang="ja-JP" altLang="en-US" sz="1400" b="1" i="0" u="sng" strike="noStrike" kern="1200" cap="none" spc="0" normalizeH="0" baseline="0" noProof="0" dirty="0">
                <a:ln>
                  <a:noFill/>
                </a:ln>
                <a:solidFill>
                  <a:srgbClr val="0D0D0D"/>
                </a:solidFill>
                <a:effectLst/>
                <a:uLnTx/>
                <a:uFillTx/>
                <a:latin typeface="+mn-ea"/>
                <a:ea typeface="+mn-ea"/>
                <a:cs typeface="+mj-cs"/>
              </a:rPr>
              <a:t>広告主様</a:t>
            </a:r>
            <a:endParaRPr kumimoji="1" lang="en-US" altLang="ja-JP" sz="1400" b="1" i="0" u="sng" strike="noStrike" kern="1200" cap="none" spc="0" normalizeH="0" baseline="0" noProof="0" dirty="0">
              <a:ln>
                <a:noFill/>
              </a:ln>
              <a:solidFill>
                <a:srgbClr val="0D0D0D"/>
              </a:solidFill>
              <a:effectLst/>
              <a:uLnTx/>
              <a:uFillTx/>
              <a:latin typeface="+mn-ea"/>
              <a:ea typeface="+mn-ea"/>
              <a:cs typeface="+mj-cs"/>
            </a:endParaRPr>
          </a:p>
        </p:txBody>
      </p:sp>
      <p:sp>
        <p:nvSpPr>
          <p:cNvPr id="17" name="タイトル 1">
            <a:extLst>
              <a:ext uri="{FF2B5EF4-FFF2-40B4-BE49-F238E27FC236}">
                <a16:creationId xmlns:a16="http://schemas.microsoft.com/office/drawing/2014/main" id="{C18E289F-0F59-3C22-4155-61D31CD1348E}"/>
              </a:ext>
            </a:extLst>
          </p:cNvPr>
          <p:cNvSpPr txBox="1">
            <a:spLocks/>
          </p:cNvSpPr>
          <p:nvPr/>
        </p:nvSpPr>
        <p:spPr>
          <a:xfrm>
            <a:off x="6129382" y="2792639"/>
            <a:ext cx="1568406" cy="293461"/>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2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1" lang="ja-JP" altLang="en-US" sz="1400" b="1" i="0" u="sng" strike="noStrike" kern="1200" cap="none" spc="0" normalizeH="0" baseline="0" noProof="0" dirty="0">
                <a:ln>
                  <a:noFill/>
                </a:ln>
                <a:solidFill>
                  <a:srgbClr val="0D0D0D"/>
                </a:solidFill>
                <a:effectLst/>
                <a:uLnTx/>
                <a:uFillTx/>
                <a:latin typeface="+mn-ea"/>
                <a:ea typeface="+mn-ea"/>
                <a:cs typeface="+mj-cs"/>
              </a:rPr>
              <a:t>タイアップ</a:t>
            </a:r>
            <a:endParaRPr kumimoji="1" lang="en-US" altLang="ja-JP" sz="1400" b="1" i="0" u="sng" strike="noStrike" kern="1200" cap="none" spc="0" normalizeH="0" baseline="0" noProof="0" dirty="0">
              <a:ln>
                <a:noFill/>
              </a:ln>
              <a:solidFill>
                <a:srgbClr val="0D0D0D"/>
              </a:solidFill>
              <a:effectLst/>
              <a:uLnTx/>
              <a:uFillTx/>
              <a:latin typeface="+mn-ea"/>
              <a:ea typeface="+mn-ea"/>
              <a:cs typeface="+mj-cs"/>
            </a:endParaRPr>
          </a:p>
        </p:txBody>
      </p:sp>
      <p:sp>
        <p:nvSpPr>
          <p:cNvPr id="18" name="四角形: メモ 17">
            <a:extLst>
              <a:ext uri="{FF2B5EF4-FFF2-40B4-BE49-F238E27FC236}">
                <a16:creationId xmlns:a16="http://schemas.microsoft.com/office/drawing/2014/main" id="{E8C48176-8C44-9E06-DED5-E1B312F5372F}"/>
              </a:ext>
            </a:extLst>
          </p:cNvPr>
          <p:cNvSpPr/>
          <p:nvPr/>
        </p:nvSpPr>
        <p:spPr>
          <a:xfrm>
            <a:off x="6240463" y="3133724"/>
            <a:ext cx="1322387" cy="1325153"/>
          </a:xfrm>
          <a:prstGeom prst="foldedCorner">
            <a:avLst/>
          </a:prstGeom>
          <a:solidFill>
            <a:srgbClr val="FFFFFF"/>
          </a:solidFill>
          <a:ln w="28575" cap="flat" cmpd="sng" algn="ctr">
            <a:solidFill>
              <a:schemeClr val="accent3"/>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21" name="テキスト プレースホルダー 3">
            <a:extLst>
              <a:ext uri="{FF2B5EF4-FFF2-40B4-BE49-F238E27FC236}">
                <a16:creationId xmlns:a16="http://schemas.microsoft.com/office/drawing/2014/main" id="{12553077-8A52-7DD4-8F8A-5510FFB59601}"/>
              </a:ext>
            </a:extLst>
          </p:cNvPr>
          <p:cNvSpPr txBox="1">
            <a:spLocks/>
          </p:cNvSpPr>
          <p:nvPr/>
        </p:nvSpPr>
        <p:spPr>
          <a:xfrm>
            <a:off x="4542049" y="4831596"/>
            <a:ext cx="3068425" cy="1292662"/>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171450" indent="-171450" fontAlgn="auto">
              <a:spcAft>
                <a:spcPts val="0"/>
              </a:spcAft>
              <a:buFont typeface="Wingdings" panose="05000000000000000000" pitchFamily="2" charset="2"/>
              <a:buChar char="p"/>
              <a:defRPr/>
            </a:pPr>
            <a:r>
              <a:rPr lang="ja-JP" altLang="en-US" sz="1200" b="0" dirty="0">
                <a:solidFill>
                  <a:srgbClr val="0D0D0D"/>
                </a:solidFill>
                <a:latin typeface="+mn-ea"/>
                <a:ea typeface="+mn-ea"/>
              </a:rPr>
              <a:t>ユーザーは</a:t>
            </a:r>
            <a:r>
              <a:rPr lang="en-US" altLang="ja-JP" sz="1200" b="0" dirty="0">
                <a:solidFill>
                  <a:srgbClr val="0D0D0D"/>
                </a:solidFill>
                <a:latin typeface="+mn-ea"/>
                <a:ea typeface="+mn-ea"/>
              </a:rPr>
              <a:t>Yahoo!</a:t>
            </a:r>
            <a:r>
              <a:rPr lang="ja-JP" altLang="en-US" sz="1200" b="0" dirty="0">
                <a:solidFill>
                  <a:srgbClr val="0D0D0D"/>
                </a:solidFill>
                <a:latin typeface="+mn-ea"/>
                <a:ea typeface="+mn-ea"/>
              </a:rPr>
              <a:t>ニュースに「世の中ゴト情報消費」を期待し、接触した情報を</a:t>
            </a:r>
            <a:endParaRPr lang="en-US" altLang="ja-JP" sz="1200" b="0" dirty="0">
              <a:solidFill>
                <a:srgbClr val="0D0D0D"/>
              </a:solidFill>
              <a:latin typeface="+mn-ea"/>
              <a:ea typeface="+mn-ea"/>
            </a:endParaRPr>
          </a:p>
          <a:p>
            <a:pPr fontAlgn="auto">
              <a:spcAft>
                <a:spcPts val="0"/>
              </a:spcAft>
              <a:defRPr/>
            </a:pPr>
            <a:r>
              <a:rPr lang="ja-JP" altLang="en-US" sz="1200" b="0" dirty="0">
                <a:solidFill>
                  <a:srgbClr val="C9002C"/>
                </a:solidFill>
                <a:latin typeface="+mn-ea"/>
                <a:ea typeface="+mn-ea"/>
              </a:rPr>
              <a:t>　</a:t>
            </a:r>
            <a:r>
              <a:rPr lang="ja-JP" altLang="en-US" sz="1200" dirty="0">
                <a:solidFill>
                  <a:srgbClr val="002AFF"/>
                </a:solidFill>
                <a:latin typeface="+mn-ea"/>
                <a:ea typeface="+mn-ea"/>
              </a:rPr>
              <a:t>マス的なトピックスとして信頼</a:t>
            </a:r>
            <a:endParaRPr lang="en-US" altLang="ja-JP" sz="1200" dirty="0">
              <a:solidFill>
                <a:srgbClr val="002AFF"/>
              </a:solidFill>
              <a:latin typeface="+mn-ea"/>
              <a:ea typeface="+mn-ea"/>
            </a:endParaRPr>
          </a:p>
          <a:p>
            <a:pPr marL="171450" indent="-171450" fontAlgn="auto">
              <a:spcAft>
                <a:spcPts val="0"/>
              </a:spcAft>
              <a:buFont typeface="Wingdings" panose="05000000000000000000" pitchFamily="2" charset="2"/>
              <a:buChar char="p"/>
              <a:defRPr/>
            </a:pPr>
            <a:endParaRPr lang="en-US" altLang="ja-JP" sz="600" b="0" dirty="0">
              <a:solidFill>
                <a:srgbClr val="545454"/>
              </a:solidFill>
              <a:latin typeface="+mn-ea"/>
              <a:ea typeface="+mn-ea"/>
            </a:endParaRPr>
          </a:p>
          <a:p>
            <a:pPr marL="171450" indent="-171450" fontAlgn="auto">
              <a:spcAft>
                <a:spcPts val="0"/>
              </a:spcAft>
              <a:buFont typeface="Wingdings" panose="05000000000000000000" pitchFamily="2" charset="2"/>
              <a:buChar char="p"/>
              <a:defRPr/>
            </a:pPr>
            <a:r>
              <a:rPr lang="ja-JP" altLang="en-US" sz="1200" b="0" dirty="0">
                <a:solidFill>
                  <a:srgbClr val="0D0D0D"/>
                </a:solidFill>
                <a:latin typeface="+mn-ea"/>
                <a:ea typeface="+mn-ea"/>
              </a:rPr>
              <a:t>広告主様の訴求内容に応じて、</a:t>
            </a:r>
            <a:r>
              <a:rPr lang="ja-JP" altLang="en-US" sz="1200" dirty="0">
                <a:solidFill>
                  <a:srgbClr val="002AFF"/>
                </a:solidFill>
                <a:latin typeface="+mn-ea"/>
                <a:ea typeface="+mn-ea"/>
              </a:rPr>
              <a:t>ターゲットの関心が高い社会的な話題などと関連付け</a:t>
            </a:r>
            <a:r>
              <a:rPr lang="ja-JP" altLang="en-US" sz="1200" b="0" dirty="0">
                <a:solidFill>
                  <a:srgbClr val="0D0D0D"/>
                </a:solidFill>
                <a:latin typeface="+mn-ea"/>
                <a:ea typeface="+mn-ea"/>
              </a:rPr>
              <a:t>たタイアップコンテンツで共感を醸成</a:t>
            </a:r>
            <a:endParaRPr lang="en-US" altLang="ja-JP" sz="1200" b="0" dirty="0">
              <a:solidFill>
                <a:srgbClr val="0D0D0D"/>
              </a:solidFill>
              <a:latin typeface="+mn-ea"/>
              <a:ea typeface="+mn-ea"/>
            </a:endParaRPr>
          </a:p>
        </p:txBody>
      </p:sp>
      <p:pic>
        <p:nvPicPr>
          <p:cNvPr id="66" name="図 65">
            <a:extLst>
              <a:ext uri="{FF2B5EF4-FFF2-40B4-BE49-F238E27FC236}">
                <a16:creationId xmlns:a16="http://schemas.microsoft.com/office/drawing/2014/main" id="{3BF45DAA-0415-2DA1-DE8B-79C12E2CA535}"/>
              </a:ext>
            </a:extLst>
          </p:cNvPr>
          <p:cNvPicPr>
            <a:picLocks noChangeAspect="1"/>
          </p:cNvPicPr>
          <p:nvPr/>
        </p:nvPicPr>
        <p:blipFill>
          <a:blip r:embed="rId6">
            <a:alphaModFix amt="60000"/>
            <a:duotone>
              <a:srgbClr val="C9002C">
                <a:shade val="45000"/>
                <a:satMod val="135000"/>
              </a:srgbClr>
              <a:prstClr val="white"/>
            </a:duotone>
          </a:blip>
          <a:stretch>
            <a:fillRect/>
          </a:stretch>
        </p:blipFill>
        <p:spPr>
          <a:xfrm>
            <a:off x="10719586" y="3968750"/>
            <a:ext cx="371594" cy="381000"/>
          </a:xfrm>
          <a:prstGeom prst="rect">
            <a:avLst/>
          </a:prstGeom>
        </p:spPr>
      </p:pic>
      <p:pic>
        <p:nvPicPr>
          <p:cNvPr id="68" name="図 67">
            <a:extLst>
              <a:ext uri="{FF2B5EF4-FFF2-40B4-BE49-F238E27FC236}">
                <a16:creationId xmlns:a16="http://schemas.microsoft.com/office/drawing/2014/main" id="{1EF98788-9C38-4C72-A8E6-4FB1963B432C}"/>
              </a:ext>
            </a:extLst>
          </p:cNvPr>
          <p:cNvPicPr>
            <a:picLocks noChangeAspect="1"/>
          </p:cNvPicPr>
          <p:nvPr/>
        </p:nvPicPr>
        <p:blipFill>
          <a:blip r:embed="rId7"/>
          <a:stretch>
            <a:fillRect/>
          </a:stretch>
        </p:blipFill>
        <p:spPr>
          <a:xfrm>
            <a:off x="10552309" y="4364475"/>
            <a:ext cx="590666" cy="251203"/>
          </a:xfrm>
          <a:prstGeom prst="rect">
            <a:avLst/>
          </a:prstGeom>
        </p:spPr>
      </p:pic>
      <p:sp>
        <p:nvSpPr>
          <p:cNvPr id="69" name="テキスト プレースホルダー 3">
            <a:extLst>
              <a:ext uri="{FF2B5EF4-FFF2-40B4-BE49-F238E27FC236}">
                <a16:creationId xmlns:a16="http://schemas.microsoft.com/office/drawing/2014/main" id="{1F46E587-1609-E282-23AC-06D32B89655C}"/>
              </a:ext>
            </a:extLst>
          </p:cNvPr>
          <p:cNvSpPr txBox="1">
            <a:spLocks/>
          </p:cNvSpPr>
          <p:nvPr/>
        </p:nvSpPr>
        <p:spPr>
          <a:xfrm>
            <a:off x="8325834" y="4831596"/>
            <a:ext cx="3159050" cy="1403461"/>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171450" indent="-171450" fontAlgn="auto">
              <a:spcAft>
                <a:spcPts val="0"/>
              </a:spcAft>
              <a:buFont typeface="Wingdings" panose="05000000000000000000" pitchFamily="2" charset="2"/>
              <a:buChar char="p"/>
              <a:defRPr/>
            </a:pPr>
            <a:r>
              <a:rPr lang="ja-JP" altLang="en-US" sz="1200" b="0" dirty="0">
                <a:solidFill>
                  <a:srgbClr val="0D0D0D"/>
                </a:solidFill>
                <a:latin typeface="+mn-ea"/>
                <a:ea typeface="+mn-ea"/>
              </a:rPr>
              <a:t>コンテンツのテーマ軸での集客により、</a:t>
            </a:r>
            <a:endParaRPr lang="en-US" altLang="ja-JP" sz="1200" b="0" dirty="0">
              <a:solidFill>
                <a:srgbClr val="0D0D0D"/>
              </a:solidFill>
              <a:latin typeface="+mn-ea"/>
              <a:ea typeface="+mn-ea"/>
            </a:endParaRPr>
          </a:p>
          <a:p>
            <a:pPr fontAlgn="auto">
              <a:spcAft>
                <a:spcPts val="0"/>
              </a:spcAft>
              <a:defRPr/>
            </a:pPr>
            <a:r>
              <a:rPr lang="ja-JP" altLang="en-US" sz="1200" b="0" dirty="0">
                <a:solidFill>
                  <a:srgbClr val="0D0D0D"/>
                </a:solidFill>
                <a:latin typeface="+mn-ea"/>
                <a:ea typeface="+mn-ea"/>
              </a:rPr>
              <a:t>　通常の広告ではリーチできない、</a:t>
            </a:r>
            <a:r>
              <a:rPr lang="ja-JP" altLang="en-US" sz="1200" dirty="0">
                <a:solidFill>
                  <a:srgbClr val="002AFF"/>
                </a:solidFill>
                <a:latin typeface="+mn-ea"/>
                <a:ea typeface="+mn-ea"/>
              </a:rPr>
              <a:t>新規</a:t>
            </a:r>
            <a:endParaRPr lang="en-US" altLang="ja-JP" sz="1200" dirty="0">
              <a:solidFill>
                <a:srgbClr val="002AFF"/>
              </a:solidFill>
              <a:latin typeface="+mn-ea"/>
              <a:ea typeface="+mn-ea"/>
            </a:endParaRPr>
          </a:p>
          <a:p>
            <a:pPr fontAlgn="auto">
              <a:spcAft>
                <a:spcPts val="0"/>
              </a:spcAft>
              <a:defRPr/>
            </a:pPr>
            <a:r>
              <a:rPr lang="ja-JP" altLang="en-US" sz="1200" dirty="0">
                <a:solidFill>
                  <a:srgbClr val="002AFF"/>
                </a:solidFill>
                <a:latin typeface="+mn-ea"/>
                <a:ea typeface="+mn-ea"/>
              </a:rPr>
              <a:t>　見込み客層を囲い込み</a:t>
            </a:r>
            <a:endParaRPr lang="en-US" altLang="ja-JP" sz="1200" dirty="0">
              <a:solidFill>
                <a:srgbClr val="002AFF"/>
              </a:solidFill>
              <a:latin typeface="+mn-ea"/>
              <a:ea typeface="+mn-ea"/>
            </a:endParaRPr>
          </a:p>
          <a:p>
            <a:pPr fontAlgn="auto">
              <a:spcAft>
                <a:spcPts val="0"/>
              </a:spcAft>
              <a:defRPr/>
            </a:pPr>
            <a:endParaRPr lang="en-US" altLang="ja-JP" sz="600" b="0" dirty="0">
              <a:solidFill>
                <a:srgbClr val="545454"/>
              </a:solidFill>
              <a:latin typeface="+mn-ea"/>
              <a:ea typeface="+mn-ea"/>
            </a:endParaRPr>
          </a:p>
          <a:p>
            <a:pPr marL="171450" indent="-171450" fontAlgn="auto">
              <a:spcAft>
                <a:spcPts val="0"/>
              </a:spcAft>
              <a:buFont typeface="Wingdings" panose="05000000000000000000" pitchFamily="2" charset="2"/>
              <a:buChar char="p"/>
              <a:defRPr/>
            </a:pPr>
            <a:r>
              <a:rPr lang="ja-JP" altLang="en-US" sz="1200" b="0" dirty="0">
                <a:solidFill>
                  <a:srgbClr val="0D0D0D"/>
                </a:solidFill>
                <a:latin typeface="+mn-ea"/>
                <a:ea typeface="+mn-ea"/>
              </a:rPr>
              <a:t>タイアップを基点に、</a:t>
            </a:r>
            <a:r>
              <a:rPr lang="ja-JP" altLang="en-US" sz="1200" dirty="0">
                <a:solidFill>
                  <a:srgbClr val="002AFF"/>
                </a:solidFill>
                <a:latin typeface="+mn-ea"/>
                <a:ea typeface="+mn-ea"/>
              </a:rPr>
              <a:t>関連ワードの検索、</a:t>
            </a:r>
            <a:endParaRPr lang="en-US" altLang="ja-JP" sz="1200" dirty="0">
              <a:solidFill>
                <a:srgbClr val="002AFF"/>
              </a:solidFill>
              <a:latin typeface="+mn-ea"/>
              <a:ea typeface="+mn-ea"/>
            </a:endParaRPr>
          </a:p>
          <a:p>
            <a:pPr fontAlgn="auto">
              <a:spcAft>
                <a:spcPts val="0"/>
              </a:spcAft>
              <a:defRPr/>
            </a:pPr>
            <a:r>
              <a:rPr lang="ja-JP" altLang="en-US" sz="1200" dirty="0">
                <a:solidFill>
                  <a:srgbClr val="002AFF"/>
                </a:solidFill>
                <a:latin typeface="+mn-ea"/>
                <a:ea typeface="+mn-ea"/>
              </a:rPr>
              <a:t>   商品の購入</a:t>
            </a:r>
            <a:r>
              <a:rPr lang="ja-JP" altLang="en-US" sz="1200" b="0" dirty="0">
                <a:solidFill>
                  <a:srgbClr val="0D0D0D"/>
                </a:solidFill>
                <a:latin typeface="+mn-ea"/>
                <a:ea typeface="+mn-ea"/>
              </a:rPr>
              <a:t>など、ヤフー内で</a:t>
            </a:r>
            <a:r>
              <a:rPr lang="ja-JP" altLang="en-US" sz="1200" dirty="0">
                <a:solidFill>
                  <a:srgbClr val="002AFF"/>
                </a:solidFill>
                <a:latin typeface="+mn-ea"/>
                <a:ea typeface="+mn-ea"/>
              </a:rPr>
              <a:t>ブランドへの</a:t>
            </a:r>
            <a:endParaRPr lang="en-US" altLang="ja-JP" sz="1200" dirty="0">
              <a:solidFill>
                <a:srgbClr val="002AFF"/>
              </a:solidFill>
              <a:latin typeface="+mn-ea"/>
              <a:ea typeface="+mn-ea"/>
            </a:endParaRPr>
          </a:p>
          <a:p>
            <a:pPr fontAlgn="auto">
              <a:spcAft>
                <a:spcPts val="0"/>
              </a:spcAft>
              <a:defRPr/>
            </a:pPr>
            <a:r>
              <a:rPr lang="ja-JP" altLang="en-US" sz="1200" dirty="0">
                <a:solidFill>
                  <a:srgbClr val="002AFF"/>
                </a:solidFill>
                <a:latin typeface="+mn-ea"/>
                <a:ea typeface="+mn-ea"/>
              </a:rPr>
              <a:t>　関与</a:t>
            </a:r>
            <a:r>
              <a:rPr lang="en-US" altLang="ja-JP" sz="1200" dirty="0">
                <a:solidFill>
                  <a:srgbClr val="002AFF"/>
                </a:solidFill>
                <a:latin typeface="+mn-ea"/>
                <a:ea typeface="+mn-ea"/>
              </a:rPr>
              <a:t>UP</a:t>
            </a:r>
            <a:r>
              <a:rPr lang="ja-JP" altLang="en-US" sz="1200" dirty="0">
                <a:solidFill>
                  <a:srgbClr val="002AFF"/>
                </a:solidFill>
                <a:latin typeface="+mn-ea"/>
                <a:ea typeface="+mn-ea"/>
              </a:rPr>
              <a:t>の行動</a:t>
            </a:r>
            <a:r>
              <a:rPr lang="ja-JP" altLang="en-US" sz="1200" b="0" dirty="0">
                <a:solidFill>
                  <a:srgbClr val="0D0D0D"/>
                </a:solidFill>
                <a:latin typeface="+mn-ea"/>
                <a:ea typeface="+mn-ea"/>
              </a:rPr>
              <a:t>がシームレスに連鎖</a:t>
            </a:r>
            <a:endParaRPr lang="en-US" altLang="ja-JP" sz="1200" b="0" dirty="0">
              <a:solidFill>
                <a:srgbClr val="0D0D0D"/>
              </a:solidFill>
              <a:latin typeface="+mn-ea"/>
              <a:ea typeface="+mn-ea"/>
            </a:endParaRPr>
          </a:p>
        </p:txBody>
      </p:sp>
      <p:sp>
        <p:nvSpPr>
          <p:cNvPr id="70" name="二等辺三角形 69">
            <a:extLst>
              <a:ext uri="{FF2B5EF4-FFF2-40B4-BE49-F238E27FC236}">
                <a16:creationId xmlns:a16="http://schemas.microsoft.com/office/drawing/2014/main" id="{15C1718B-A24F-129B-ECC7-C35CAB878640}"/>
              </a:ext>
            </a:extLst>
          </p:cNvPr>
          <p:cNvSpPr/>
          <p:nvPr/>
        </p:nvSpPr>
        <p:spPr>
          <a:xfrm rot="5400000">
            <a:off x="5890314" y="3383479"/>
            <a:ext cx="554425" cy="431978"/>
          </a:xfrm>
          <a:prstGeom prst="triangle">
            <a:avLst/>
          </a:prstGeom>
          <a:gradFill>
            <a:gsLst>
              <a:gs pos="82750">
                <a:srgbClr val="C9002C"/>
              </a:gs>
              <a:gs pos="31000">
                <a:srgbClr val="545454">
                  <a:lumMod val="40000"/>
                  <a:lumOff val="60000"/>
                </a:srgbClr>
              </a:gs>
            </a:gsLst>
            <a:lin ang="16800000" scaled="0"/>
          </a:gra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71" name="図 70">
            <a:extLst>
              <a:ext uri="{FF2B5EF4-FFF2-40B4-BE49-F238E27FC236}">
                <a16:creationId xmlns:a16="http://schemas.microsoft.com/office/drawing/2014/main" id="{7634276F-DD59-B9C1-C891-959F9B6A7B53}"/>
              </a:ext>
            </a:extLst>
          </p:cNvPr>
          <p:cNvPicPr>
            <a:picLocks noChangeAspect="1"/>
          </p:cNvPicPr>
          <p:nvPr/>
        </p:nvPicPr>
        <p:blipFill>
          <a:blip r:embed="rId8"/>
          <a:stretch>
            <a:fillRect/>
          </a:stretch>
        </p:blipFill>
        <p:spPr>
          <a:xfrm>
            <a:off x="8597713" y="2695709"/>
            <a:ext cx="2116636" cy="1971407"/>
          </a:xfrm>
          <a:prstGeom prst="rect">
            <a:avLst/>
          </a:prstGeom>
        </p:spPr>
      </p:pic>
      <p:sp>
        <p:nvSpPr>
          <p:cNvPr id="73" name="四角形: 角を丸くする 72">
            <a:extLst>
              <a:ext uri="{FF2B5EF4-FFF2-40B4-BE49-F238E27FC236}">
                <a16:creationId xmlns:a16="http://schemas.microsoft.com/office/drawing/2014/main" id="{22D85A07-9B72-077C-6050-8A459B56F114}"/>
              </a:ext>
            </a:extLst>
          </p:cNvPr>
          <p:cNvSpPr/>
          <p:nvPr/>
        </p:nvSpPr>
        <p:spPr>
          <a:xfrm>
            <a:off x="6296025" y="3763570"/>
            <a:ext cx="1219199" cy="402321"/>
          </a:xfrm>
          <a:prstGeom prst="roundRect">
            <a:avLst/>
          </a:prstGeom>
          <a:solidFill>
            <a:schemeClr val="accent3"/>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74" name="四角形: 角を丸くする 73">
            <a:extLst>
              <a:ext uri="{FF2B5EF4-FFF2-40B4-BE49-F238E27FC236}">
                <a16:creationId xmlns:a16="http://schemas.microsoft.com/office/drawing/2014/main" id="{64C99F04-3B68-5722-3DE1-08E271B7E94C}"/>
              </a:ext>
            </a:extLst>
          </p:cNvPr>
          <p:cNvSpPr/>
          <p:nvPr/>
        </p:nvSpPr>
        <p:spPr>
          <a:xfrm>
            <a:off x="6296025" y="3311540"/>
            <a:ext cx="1219199" cy="214163"/>
          </a:xfrm>
          <a:prstGeom prst="roundRect">
            <a:avLst/>
          </a:prstGeom>
          <a:solidFill>
            <a:schemeClr val="accent3"/>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22" name="タイトル 1">
            <a:extLst>
              <a:ext uri="{FF2B5EF4-FFF2-40B4-BE49-F238E27FC236}">
                <a16:creationId xmlns:a16="http://schemas.microsoft.com/office/drawing/2014/main" id="{27313208-9B59-E7A4-39CD-5F0E689EC71C}"/>
              </a:ext>
            </a:extLst>
          </p:cNvPr>
          <p:cNvSpPr txBox="1">
            <a:spLocks/>
          </p:cNvSpPr>
          <p:nvPr/>
        </p:nvSpPr>
        <p:spPr>
          <a:xfrm>
            <a:off x="6164144" y="3785007"/>
            <a:ext cx="1474906" cy="500052"/>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200" kern="1200">
                <a:solidFill>
                  <a:schemeClr val="tx1"/>
                </a:solidFill>
                <a:latin typeface="+mj-lt"/>
                <a:ea typeface="+mj-ea"/>
                <a:cs typeface="+mj-cs"/>
              </a:defRPr>
            </a:lvl1pPr>
          </a:lstStyle>
          <a:p>
            <a:pPr algn="ctr" fontAlgn="auto">
              <a:spcAft>
                <a:spcPts val="0"/>
              </a:spcAft>
              <a:defRPr/>
            </a:pPr>
            <a:r>
              <a:rPr lang="ja-JP" altLang="en-US" sz="1100" b="1" dirty="0">
                <a:solidFill>
                  <a:srgbClr val="FFFFFF"/>
                </a:solidFill>
                <a:latin typeface="+mn-ea"/>
                <a:ea typeface="+mn-ea"/>
              </a:rPr>
              <a:t>“伝え方”ノウハウ</a:t>
            </a:r>
            <a:endParaRPr lang="en-US" altLang="ja-JP" sz="1100" b="1" dirty="0">
              <a:solidFill>
                <a:srgbClr val="FFFFFF"/>
              </a:solidFill>
              <a:latin typeface="+mn-ea"/>
              <a:ea typeface="+mn-ea"/>
            </a:endParaRPr>
          </a:p>
          <a:p>
            <a:pPr algn="ctr" fontAlgn="auto">
              <a:spcAft>
                <a:spcPts val="0"/>
              </a:spcAft>
              <a:defRPr/>
            </a:pPr>
            <a:r>
              <a:rPr lang="ja-JP" altLang="en-US" sz="1100" b="1" dirty="0">
                <a:solidFill>
                  <a:srgbClr val="FFFFFF"/>
                </a:solidFill>
                <a:latin typeface="+mn-ea"/>
                <a:ea typeface="+mn-ea"/>
              </a:rPr>
              <a:t>編集力</a:t>
            </a:r>
            <a:endParaRPr lang="en-US" altLang="ja-JP" sz="1100" b="1" dirty="0">
              <a:solidFill>
                <a:srgbClr val="FFFFFF"/>
              </a:solidFill>
              <a:latin typeface="+mn-ea"/>
              <a:ea typeface="+mn-ea"/>
            </a:endParaRPr>
          </a:p>
        </p:txBody>
      </p:sp>
      <p:sp>
        <p:nvSpPr>
          <p:cNvPr id="23" name="タイトル 1">
            <a:extLst>
              <a:ext uri="{FF2B5EF4-FFF2-40B4-BE49-F238E27FC236}">
                <a16:creationId xmlns:a16="http://schemas.microsoft.com/office/drawing/2014/main" id="{A024F563-A0EE-5DFA-7DB3-F6D135253413}"/>
              </a:ext>
            </a:extLst>
          </p:cNvPr>
          <p:cNvSpPr txBox="1">
            <a:spLocks/>
          </p:cNvSpPr>
          <p:nvPr/>
        </p:nvSpPr>
        <p:spPr>
          <a:xfrm>
            <a:off x="6211888" y="3297069"/>
            <a:ext cx="1341556" cy="299169"/>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200" kern="1200">
                <a:solidFill>
                  <a:schemeClr val="tx1"/>
                </a:solidFill>
                <a:latin typeface="+mj-lt"/>
                <a:ea typeface="+mj-ea"/>
                <a:cs typeface="+mj-cs"/>
              </a:defRPr>
            </a:lvl1pPr>
          </a:lstStyle>
          <a:p>
            <a:pPr algn="ctr" fontAlgn="auto">
              <a:spcAft>
                <a:spcPts val="0"/>
              </a:spcAft>
              <a:defRPr/>
            </a:pPr>
            <a:r>
              <a:rPr lang="ja-JP" altLang="en-US" sz="1100" b="1" dirty="0">
                <a:solidFill>
                  <a:srgbClr val="FFFFFF"/>
                </a:solidFill>
                <a:latin typeface="+mn-ea"/>
                <a:ea typeface="+mn-ea"/>
              </a:rPr>
              <a:t>マス性・社会性</a:t>
            </a:r>
            <a:endParaRPr lang="en-US" altLang="ja-JP" sz="1100" b="1" dirty="0">
              <a:solidFill>
                <a:srgbClr val="FFFFFF"/>
              </a:solidFill>
              <a:latin typeface="+mn-ea"/>
              <a:ea typeface="+mn-ea"/>
            </a:endParaRPr>
          </a:p>
        </p:txBody>
      </p:sp>
      <p:sp>
        <p:nvSpPr>
          <p:cNvPr id="24" name="タイトル 1">
            <a:extLst>
              <a:ext uri="{FF2B5EF4-FFF2-40B4-BE49-F238E27FC236}">
                <a16:creationId xmlns:a16="http://schemas.microsoft.com/office/drawing/2014/main" id="{FF9AEED7-D304-93D5-F06A-34108CD0F05F}"/>
              </a:ext>
            </a:extLst>
          </p:cNvPr>
          <p:cNvSpPr txBox="1">
            <a:spLocks/>
          </p:cNvSpPr>
          <p:nvPr/>
        </p:nvSpPr>
        <p:spPr>
          <a:xfrm>
            <a:off x="6472409" y="3472275"/>
            <a:ext cx="842682" cy="294471"/>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200" kern="1200">
                <a:solidFill>
                  <a:schemeClr val="tx1"/>
                </a:solidFill>
                <a:latin typeface="+mj-lt"/>
                <a:ea typeface="+mj-ea"/>
                <a:cs typeface="+mj-cs"/>
              </a:defRPr>
            </a:lvl1pPr>
          </a:lstStyle>
          <a:p>
            <a:pPr algn="ctr" fontAlgn="auto">
              <a:spcAft>
                <a:spcPts val="0"/>
              </a:spcAft>
              <a:defRPr/>
            </a:pPr>
            <a:r>
              <a:rPr lang="en-US" altLang="ja-JP" sz="2000" b="1" dirty="0">
                <a:solidFill>
                  <a:schemeClr val="accent3"/>
                </a:solidFill>
                <a:latin typeface="+mn-ea"/>
                <a:ea typeface="+mn-ea"/>
              </a:rPr>
              <a:t>×</a:t>
            </a:r>
          </a:p>
        </p:txBody>
      </p:sp>
    </p:spTree>
    <p:extLst>
      <p:ext uri="{BB962C8B-B14F-4D97-AF65-F5344CB8AC3E}">
        <p14:creationId xmlns:p14="http://schemas.microsoft.com/office/powerpoint/2010/main" val="2448019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BA4E44-FA07-CFA0-0E62-40502420EBF8}"/>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0B429674-AAAC-BA1D-167E-E3447AFAE28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7" name="テキスト プレースホルダー 3">
            <a:extLst>
              <a:ext uri="{FF2B5EF4-FFF2-40B4-BE49-F238E27FC236}">
                <a16:creationId xmlns:a16="http://schemas.microsoft.com/office/drawing/2014/main" id="{D2CEFB5E-4CB6-71C7-322D-22CE5E303FE2}"/>
              </a:ext>
            </a:extLst>
          </p:cNvPr>
          <p:cNvSpPr txBox="1">
            <a:spLocks/>
          </p:cNvSpPr>
          <p:nvPr/>
        </p:nvSpPr>
        <p:spPr>
          <a:xfrm>
            <a:off x="1943141"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dirty="0">
                <a:solidFill>
                  <a:srgbClr val="000048"/>
                </a:solidFill>
                <a:latin typeface="+mn-ea"/>
                <a:ea typeface="+mn-ea"/>
              </a:rPr>
              <a:t>全体構造（スタンダードプラン）</a:t>
            </a:r>
            <a:endParaRPr kumimoji="1" lang="ja-JP" altLang="en-US" b="1" i="0" u="none" strike="noStrike" kern="1200" cap="none" spc="0" normalizeH="0" baseline="0" noProof="0" dirty="0">
              <a:ln>
                <a:noFill/>
              </a:ln>
              <a:solidFill>
                <a:srgbClr val="000048"/>
              </a:solidFill>
              <a:effectLst/>
              <a:uLnTx/>
              <a:uFillTx/>
              <a:latin typeface="+mn-ea"/>
              <a:ea typeface="+mn-ea"/>
              <a:cs typeface="+mn-cs"/>
            </a:endParaRPr>
          </a:p>
        </p:txBody>
      </p:sp>
      <p:sp>
        <p:nvSpPr>
          <p:cNvPr id="2" name="正方形/長方形 1">
            <a:extLst>
              <a:ext uri="{FF2B5EF4-FFF2-40B4-BE49-F238E27FC236}">
                <a16:creationId xmlns:a16="http://schemas.microsoft.com/office/drawing/2014/main" id="{89B65E71-CA21-64FA-B5B6-B0EAB7B9EAE2}"/>
              </a:ext>
            </a:extLst>
          </p:cNvPr>
          <p:cNvSpPr/>
          <p:nvPr/>
        </p:nvSpPr>
        <p:spPr>
          <a:xfrm>
            <a:off x="104992" y="1664231"/>
            <a:ext cx="11727765" cy="3984459"/>
          </a:xfrm>
          <a:prstGeom prst="rect">
            <a:avLst/>
          </a:prstGeom>
          <a:solidFill>
            <a:srgbClr val="F5F5F5"/>
          </a:solidFill>
          <a:ln w="9525" cap="flat" cmpd="sng" algn="ctr">
            <a:noFill/>
            <a:prstDash val="solid"/>
          </a:ln>
          <a:effectLst/>
        </p:spPr>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1" i="0" u="none" strike="noStrike" kern="0" cap="none" spc="0" normalizeH="0" baseline="0" noProof="0" dirty="0">
              <a:ln>
                <a:noFill/>
              </a:ln>
              <a:solidFill>
                <a:srgbClr val="545454"/>
              </a:solidFill>
              <a:effectLst/>
              <a:uLnTx/>
              <a:uFillTx/>
              <a:latin typeface="+mn-ea"/>
              <a:ea typeface="+mn-ea"/>
              <a:cs typeface="+mn-cs"/>
            </a:endParaRPr>
          </a:p>
        </p:txBody>
      </p:sp>
      <p:sp>
        <p:nvSpPr>
          <p:cNvPr id="4" name="ホームベース 12">
            <a:extLst>
              <a:ext uri="{FF2B5EF4-FFF2-40B4-BE49-F238E27FC236}">
                <a16:creationId xmlns:a16="http://schemas.microsoft.com/office/drawing/2014/main" id="{023648AE-3739-C4BC-E74B-A74F3098CE3A}"/>
              </a:ext>
            </a:extLst>
          </p:cNvPr>
          <p:cNvSpPr/>
          <p:nvPr/>
        </p:nvSpPr>
        <p:spPr>
          <a:xfrm>
            <a:off x="8989834" y="974598"/>
            <a:ext cx="2827028" cy="475343"/>
          </a:xfrm>
          <a:prstGeom prst="homePlate">
            <a:avLst/>
          </a:prstGeom>
          <a:solidFill>
            <a:srgbClr val="00003E"/>
          </a:solidFill>
          <a:ln w="44450" cap="flat" cmpd="sng" algn="ctr">
            <a:solidFill>
              <a:srgbClr val="FFFFFF"/>
            </a:solidFill>
            <a:prstDash val="solid"/>
          </a:ln>
          <a:effectLst/>
        </p:spPr>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kern="0" dirty="0">
                <a:solidFill>
                  <a:srgbClr val="FFFFFF"/>
                </a:solidFill>
                <a:latin typeface="+mn-ea"/>
                <a:ea typeface="+mn-ea"/>
              </a:rPr>
              <a:t>関与度アップ</a:t>
            </a:r>
            <a:endParaRPr kumimoji="0" lang="ja-JP" altLang="en-US" sz="1400" b="1" i="0" u="none" strike="noStrike" kern="0" cap="none" spc="0" normalizeH="0" baseline="0" noProof="0" dirty="0">
              <a:ln>
                <a:noFill/>
              </a:ln>
              <a:solidFill>
                <a:srgbClr val="FFFFFF"/>
              </a:solidFill>
              <a:effectLst/>
              <a:uLnTx/>
              <a:uFillTx/>
              <a:latin typeface="+mn-ea"/>
              <a:ea typeface="+mn-ea"/>
              <a:cs typeface="+mn-cs"/>
            </a:endParaRPr>
          </a:p>
        </p:txBody>
      </p:sp>
      <p:sp>
        <p:nvSpPr>
          <p:cNvPr id="5" name="ホームベース 13">
            <a:extLst>
              <a:ext uri="{FF2B5EF4-FFF2-40B4-BE49-F238E27FC236}">
                <a16:creationId xmlns:a16="http://schemas.microsoft.com/office/drawing/2014/main" id="{8FB03255-3659-52DA-54A1-67AA99EE4CB5}"/>
              </a:ext>
            </a:extLst>
          </p:cNvPr>
          <p:cNvSpPr/>
          <p:nvPr/>
        </p:nvSpPr>
        <p:spPr>
          <a:xfrm>
            <a:off x="5991421" y="974598"/>
            <a:ext cx="3324340" cy="475343"/>
          </a:xfrm>
          <a:prstGeom prst="homePlate">
            <a:avLst/>
          </a:prstGeom>
          <a:solidFill>
            <a:srgbClr val="2F5597"/>
          </a:solidFill>
          <a:ln w="44450" cap="flat" cmpd="sng" algn="ctr">
            <a:solidFill>
              <a:srgbClr val="FFFFFF"/>
            </a:solidFill>
            <a:prstDash val="solid"/>
          </a:ln>
          <a:effectLst/>
        </p:spPr>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latin typeface="+mn-ea"/>
                <a:ea typeface="+mn-ea"/>
                <a:cs typeface="+mn-cs"/>
              </a:rPr>
              <a:t>態度変容</a:t>
            </a:r>
          </a:p>
        </p:txBody>
      </p:sp>
      <p:sp>
        <p:nvSpPr>
          <p:cNvPr id="28" name="ホームベース 14">
            <a:extLst>
              <a:ext uri="{FF2B5EF4-FFF2-40B4-BE49-F238E27FC236}">
                <a16:creationId xmlns:a16="http://schemas.microsoft.com/office/drawing/2014/main" id="{A758A2F6-7B2C-DB8B-FA71-4A5C04AEEE03}"/>
              </a:ext>
            </a:extLst>
          </p:cNvPr>
          <p:cNvSpPr/>
          <p:nvPr/>
        </p:nvSpPr>
        <p:spPr>
          <a:xfrm>
            <a:off x="175845" y="974598"/>
            <a:ext cx="6026506" cy="475343"/>
          </a:xfrm>
          <a:prstGeom prst="homePlate">
            <a:avLst/>
          </a:prstGeom>
          <a:solidFill>
            <a:srgbClr val="8FAADC"/>
          </a:solidFill>
          <a:ln w="44450" cap="flat" cmpd="sng" algn="ctr">
            <a:solidFill>
              <a:srgbClr val="FFFFFF"/>
            </a:solidFill>
            <a:prstDash val="solid"/>
          </a:ln>
          <a:effectLst/>
        </p:spPr>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kern="0" dirty="0">
                <a:solidFill>
                  <a:schemeClr val="bg2"/>
                </a:solidFill>
                <a:latin typeface="+mn-ea"/>
                <a:ea typeface="+mn-ea"/>
              </a:rPr>
              <a:t>ターゲットユーザーへリーチ</a:t>
            </a:r>
            <a:endParaRPr kumimoji="0" lang="ja-JP" altLang="en-US" sz="1400" b="1" i="0" u="none" strike="noStrike" kern="0" cap="none" spc="0" normalizeH="0" baseline="0" noProof="0" dirty="0">
              <a:ln>
                <a:noFill/>
              </a:ln>
              <a:solidFill>
                <a:schemeClr val="bg2"/>
              </a:solidFill>
              <a:effectLst/>
              <a:uLnTx/>
              <a:uFillTx/>
              <a:latin typeface="+mn-ea"/>
              <a:ea typeface="+mn-ea"/>
              <a:cs typeface="+mn-cs"/>
            </a:endParaRPr>
          </a:p>
        </p:txBody>
      </p:sp>
      <p:sp>
        <p:nvSpPr>
          <p:cNvPr id="29" name="テキスト ボックス 28">
            <a:extLst>
              <a:ext uri="{FF2B5EF4-FFF2-40B4-BE49-F238E27FC236}">
                <a16:creationId xmlns:a16="http://schemas.microsoft.com/office/drawing/2014/main" id="{DAC9DD68-4288-C899-56D7-4B22F2A1478B}"/>
              </a:ext>
            </a:extLst>
          </p:cNvPr>
          <p:cNvSpPr txBox="1"/>
          <p:nvPr/>
        </p:nvSpPr>
        <p:spPr>
          <a:xfrm>
            <a:off x="2978946" y="4200127"/>
            <a:ext cx="2909170" cy="230832"/>
          </a:xfrm>
          <a:prstGeom prst="rect">
            <a:avLst/>
          </a:prstGeom>
          <a:noFill/>
        </p:spPr>
        <p:txBody>
          <a:bodyPr wrap="square" rtlCol="0">
            <a:spAutoFit/>
          </a:bodyPr>
          <a:lstStyle/>
          <a:p>
            <a:pPr eaLnBrk="1" fontAlgn="auto" hangingPunct="1">
              <a:spcBef>
                <a:spcPts val="0"/>
              </a:spcBef>
              <a:spcAft>
                <a:spcPts val="0"/>
              </a:spcAft>
            </a:pPr>
            <a:r>
              <a:rPr lang="en-US" altLang="ja-JP" sz="900" dirty="0">
                <a:solidFill>
                  <a:srgbClr val="545454"/>
                </a:solidFill>
                <a:latin typeface="+mn-ea"/>
                <a:ea typeface="+mn-ea"/>
                <a:cs typeface="Meiryo UI" pitchFamily="50" charset="-128"/>
              </a:rPr>
              <a:t>※LINE</a:t>
            </a:r>
            <a:r>
              <a:rPr lang="ja-JP" altLang="en-US" sz="900" dirty="0">
                <a:solidFill>
                  <a:srgbClr val="545454"/>
                </a:solidFill>
                <a:latin typeface="+mn-ea"/>
                <a:ea typeface="+mn-ea"/>
                <a:cs typeface="Meiryo UI" pitchFamily="50" charset="-128"/>
              </a:rPr>
              <a:t>ヤフーディスプレイ広告（予約型／運用型）</a:t>
            </a:r>
            <a:endParaRPr lang="en-US" altLang="ja-JP" sz="900" dirty="0">
              <a:solidFill>
                <a:srgbClr val="545454"/>
              </a:solidFill>
              <a:latin typeface="+mn-ea"/>
              <a:ea typeface="+mn-ea"/>
              <a:cs typeface="Meiryo UI" pitchFamily="50" charset="-128"/>
            </a:endParaRPr>
          </a:p>
        </p:txBody>
      </p:sp>
      <p:sp>
        <p:nvSpPr>
          <p:cNvPr id="30" name="テキスト ボックス 29">
            <a:extLst>
              <a:ext uri="{FF2B5EF4-FFF2-40B4-BE49-F238E27FC236}">
                <a16:creationId xmlns:a16="http://schemas.microsoft.com/office/drawing/2014/main" id="{15FBBA28-1FFA-7CEA-65D9-BC7A76C06276}"/>
              </a:ext>
            </a:extLst>
          </p:cNvPr>
          <p:cNvSpPr txBox="1"/>
          <p:nvPr/>
        </p:nvSpPr>
        <p:spPr>
          <a:xfrm>
            <a:off x="6244333" y="4301765"/>
            <a:ext cx="2377536" cy="369332"/>
          </a:xfrm>
          <a:prstGeom prst="rect">
            <a:avLst/>
          </a:prstGeom>
          <a:noFill/>
        </p:spPr>
        <p:txBody>
          <a:bodyPr wrap="square" lIns="91440" tIns="45720" rIns="91440" bIns="45720" rtlCol="0" anchor="t">
            <a:spAutoFit/>
          </a:bodyPr>
          <a:lstStyle/>
          <a:p>
            <a:pPr eaLnBrk="1" fontAlgn="auto" hangingPunct="1">
              <a:spcBef>
                <a:spcPts val="0"/>
              </a:spcBef>
              <a:spcAft>
                <a:spcPts val="0"/>
              </a:spcAft>
            </a:pPr>
            <a:r>
              <a:rPr lang="en-US" altLang="ja-JP" sz="900" dirty="0">
                <a:solidFill>
                  <a:srgbClr val="545454"/>
                </a:solidFill>
                <a:latin typeface="+mn-ea"/>
                <a:ea typeface="+mn-ea"/>
              </a:rPr>
              <a:t>※</a:t>
            </a:r>
            <a:r>
              <a:rPr lang="ja-JP" altLang="en-US" sz="900" dirty="0">
                <a:solidFill>
                  <a:srgbClr val="545454"/>
                </a:solidFill>
                <a:latin typeface="+mn-ea"/>
                <a:ea typeface="+mn-ea"/>
              </a:rPr>
              <a:t>ページの体裁は実際とは異なります</a:t>
            </a:r>
            <a:endParaRPr lang="en-US" altLang="ja-JP" sz="900" dirty="0">
              <a:solidFill>
                <a:srgbClr val="545454"/>
              </a:solidFill>
              <a:latin typeface="+mn-ea"/>
              <a:ea typeface="+mn-ea"/>
            </a:endParaRPr>
          </a:p>
          <a:p>
            <a:pPr eaLnBrk="1" fontAlgn="auto" hangingPunct="1">
              <a:spcBef>
                <a:spcPts val="0"/>
              </a:spcBef>
              <a:spcAft>
                <a:spcPts val="0"/>
              </a:spcAft>
            </a:pPr>
            <a:r>
              <a:rPr lang="en-US" altLang="ja-JP" sz="900" dirty="0">
                <a:solidFill>
                  <a:srgbClr val="545454"/>
                </a:solidFill>
                <a:latin typeface="メイリオ"/>
                <a:ea typeface="メイリオ"/>
              </a:rPr>
              <a:t>※</a:t>
            </a:r>
            <a:r>
              <a:rPr lang="ja-JP" altLang="en-US" sz="900" dirty="0">
                <a:solidFill>
                  <a:srgbClr val="545454"/>
                </a:solidFill>
                <a:latin typeface="メイリオ"/>
                <a:ea typeface="メイリオ"/>
              </a:rPr>
              <a:t>構成イメージは、</a:t>
            </a:r>
            <a:r>
              <a:rPr lang="en-US" altLang="ja-JP" sz="900" dirty="0">
                <a:solidFill>
                  <a:srgbClr val="545454"/>
                </a:solidFill>
                <a:latin typeface="メイリオ"/>
                <a:ea typeface="メイリオ"/>
              </a:rPr>
              <a:t>P33</a:t>
            </a:r>
            <a:r>
              <a:rPr lang="ja-JP" altLang="en-US" sz="900" dirty="0">
                <a:solidFill>
                  <a:srgbClr val="545454"/>
                </a:solidFill>
                <a:latin typeface="メイリオ"/>
                <a:ea typeface="メイリオ"/>
              </a:rPr>
              <a:t>をご参照ください</a:t>
            </a:r>
            <a:endParaRPr lang="en-US" altLang="ja-JP" sz="900" dirty="0">
              <a:solidFill>
                <a:srgbClr val="545454"/>
              </a:solidFill>
              <a:latin typeface="メイリオ"/>
              <a:ea typeface="メイリオ"/>
            </a:endParaRPr>
          </a:p>
        </p:txBody>
      </p:sp>
      <p:sp>
        <p:nvSpPr>
          <p:cNvPr id="31" name="テキスト ボックス 30">
            <a:extLst>
              <a:ext uri="{FF2B5EF4-FFF2-40B4-BE49-F238E27FC236}">
                <a16:creationId xmlns:a16="http://schemas.microsoft.com/office/drawing/2014/main" id="{C7B8DD57-5FB7-AD0E-4709-615F9B86EF0B}"/>
              </a:ext>
            </a:extLst>
          </p:cNvPr>
          <p:cNvSpPr txBox="1"/>
          <p:nvPr/>
        </p:nvSpPr>
        <p:spPr>
          <a:xfrm>
            <a:off x="3556154" y="1733605"/>
            <a:ext cx="1661652" cy="276999"/>
          </a:xfrm>
          <a:prstGeom prst="rect">
            <a:avLst/>
          </a:prstGeom>
          <a:noFill/>
        </p:spPr>
        <p:txBody>
          <a:bodyPr wrap="square" rtlCol="0">
            <a:spAutoFit/>
          </a:bodyPr>
          <a:lstStyle/>
          <a:p>
            <a:pPr algn="ctr" eaLnBrk="1" fontAlgn="auto" hangingPunct="1">
              <a:spcBef>
                <a:spcPts val="0"/>
              </a:spcBef>
              <a:spcAft>
                <a:spcPts val="0"/>
              </a:spcAft>
              <a:defRPr/>
            </a:pPr>
            <a:r>
              <a:rPr kumimoji="0" lang="en-US" altLang="ja-JP" sz="1200" b="1" kern="0" dirty="0">
                <a:solidFill>
                  <a:srgbClr val="545454"/>
                </a:solidFill>
                <a:latin typeface="+mn-ea"/>
                <a:ea typeface="+mn-ea"/>
              </a:rPr>
              <a:t>LINE</a:t>
            </a:r>
            <a:r>
              <a:rPr kumimoji="0" lang="ja-JP" altLang="en-US" sz="1200" b="1" kern="0" dirty="0">
                <a:solidFill>
                  <a:srgbClr val="545454"/>
                </a:solidFill>
                <a:latin typeface="+mn-ea"/>
                <a:ea typeface="+mn-ea"/>
              </a:rPr>
              <a:t>ヤフー広告</a:t>
            </a:r>
            <a:endParaRPr kumimoji="0" lang="en-US" altLang="ja-JP" sz="1200" b="1" kern="0" dirty="0">
              <a:solidFill>
                <a:srgbClr val="545454"/>
              </a:solidFill>
              <a:latin typeface="+mn-ea"/>
              <a:ea typeface="+mn-ea"/>
            </a:endParaRPr>
          </a:p>
        </p:txBody>
      </p:sp>
      <p:sp>
        <p:nvSpPr>
          <p:cNvPr id="32" name="テキスト ボックス 31">
            <a:extLst>
              <a:ext uri="{FF2B5EF4-FFF2-40B4-BE49-F238E27FC236}">
                <a16:creationId xmlns:a16="http://schemas.microsoft.com/office/drawing/2014/main" id="{CAD95B65-64E5-E260-EB45-0D7A84C86650}"/>
              </a:ext>
            </a:extLst>
          </p:cNvPr>
          <p:cNvSpPr txBox="1"/>
          <p:nvPr/>
        </p:nvSpPr>
        <p:spPr>
          <a:xfrm>
            <a:off x="683911" y="1724416"/>
            <a:ext cx="1982486" cy="276999"/>
          </a:xfrm>
          <a:prstGeom prst="rect">
            <a:avLst/>
          </a:prstGeom>
          <a:noFill/>
        </p:spPr>
        <p:txBody>
          <a:bodyPr wrap="square" rtlCol="0">
            <a:spAutoFit/>
          </a:bodyPr>
          <a:lstStyle/>
          <a:p>
            <a:pPr algn="ctr" eaLnBrk="1" fontAlgn="auto" hangingPunct="1">
              <a:spcBef>
                <a:spcPts val="0"/>
              </a:spcBef>
              <a:spcAft>
                <a:spcPts val="0"/>
              </a:spcAft>
              <a:defRPr/>
            </a:pPr>
            <a:r>
              <a:rPr kumimoji="0" lang="en-US" altLang="ja-JP" sz="1200" b="1" kern="0" dirty="0">
                <a:solidFill>
                  <a:srgbClr val="545454"/>
                </a:solidFill>
                <a:latin typeface="+mn-ea"/>
                <a:ea typeface="+mn-ea"/>
              </a:rPr>
              <a:t>Yahoo!</a:t>
            </a:r>
            <a:r>
              <a:rPr kumimoji="0" lang="ja-JP" altLang="en-US" sz="1200" b="1" kern="0" dirty="0">
                <a:solidFill>
                  <a:srgbClr val="545454"/>
                </a:solidFill>
                <a:latin typeface="+mn-ea"/>
                <a:ea typeface="+mn-ea"/>
              </a:rPr>
              <a:t>ニュース編集誘導</a:t>
            </a:r>
            <a:endParaRPr kumimoji="0" lang="en-US" altLang="ja-JP" sz="1200" b="1" kern="0" dirty="0">
              <a:solidFill>
                <a:srgbClr val="545454"/>
              </a:solidFill>
              <a:latin typeface="+mn-ea"/>
              <a:ea typeface="+mn-ea"/>
            </a:endParaRPr>
          </a:p>
        </p:txBody>
      </p:sp>
      <p:sp>
        <p:nvSpPr>
          <p:cNvPr id="40" name="テキスト ボックス 39">
            <a:extLst>
              <a:ext uri="{FF2B5EF4-FFF2-40B4-BE49-F238E27FC236}">
                <a16:creationId xmlns:a16="http://schemas.microsoft.com/office/drawing/2014/main" id="{2DB01595-8615-21A5-ACCE-DA00854E2AC3}"/>
              </a:ext>
            </a:extLst>
          </p:cNvPr>
          <p:cNvSpPr txBox="1"/>
          <p:nvPr/>
        </p:nvSpPr>
        <p:spPr>
          <a:xfrm>
            <a:off x="459735" y="2128373"/>
            <a:ext cx="1120753" cy="253916"/>
          </a:xfrm>
          <a:prstGeom prst="rect">
            <a:avLst/>
          </a:prstGeom>
          <a:noFill/>
        </p:spPr>
        <p:txBody>
          <a:bodyPr wrap="square" rtlCol="0">
            <a:spAutoFit/>
          </a:bodyPr>
          <a:lstStyle/>
          <a:p>
            <a:pPr eaLnBrk="1" fontAlgn="auto" hangingPunct="1">
              <a:spcBef>
                <a:spcPts val="0"/>
              </a:spcBef>
              <a:spcAft>
                <a:spcPts val="0"/>
              </a:spcAft>
              <a:defRPr/>
            </a:pPr>
            <a:r>
              <a:rPr kumimoji="0" lang="ja-JP" altLang="en-US" sz="1050" kern="0" dirty="0">
                <a:solidFill>
                  <a:srgbClr val="545454"/>
                </a:solidFill>
                <a:latin typeface="+mn-ea"/>
                <a:ea typeface="+mn-ea"/>
              </a:rPr>
              <a:t>・ウェブページ</a:t>
            </a:r>
            <a:endParaRPr kumimoji="0" lang="en-US" altLang="ja-JP" sz="1050" kern="0" dirty="0">
              <a:solidFill>
                <a:srgbClr val="545454"/>
              </a:solidFill>
              <a:latin typeface="+mn-ea"/>
              <a:ea typeface="+mn-ea"/>
            </a:endParaRPr>
          </a:p>
        </p:txBody>
      </p:sp>
      <p:grpSp>
        <p:nvGrpSpPr>
          <p:cNvPr id="41" name="グループ化 40">
            <a:extLst>
              <a:ext uri="{FF2B5EF4-FFF2-40B4-BE49-F238E27FC236}">
                <a16:creationId xmlns:a16="http://schemas.microsoft.com/office/drawing/2014/main" id="{308D6959-FFDC-C303-1A28-FAAAF21ECB5F}"/>
              </a:ext>
            </a:extLst>
          </p:cNvPr>
          <p:cNvGrpSpPr/>
          <p:nvPr/>
        </p:nvGrpSpPr>
        <p:grpSpPr>
          <a:xfrm>
            <a:off x="1976458" y="2422830"/>
            <a:ext cx="685356" cy="1169238"/>
            <a:chOff x="5031667" y="3257473"/>
            <a:chExt cx="979008" cy="1670217"/>
          </a:xfrm>
        </p:grpSpPr>
        <p:pic>
          <p:nvPicPr>
            <p:cNvPr id="42" name="図 41">
              <a:extLst>
                <a:ext uri="{FF2B5EF4-FFF2-40B4-BE49-F238E27FC236}">
                  <a16:creationId xmlns:a16="http://schemas.microsoft.com/office/drawing/2014/main" id="{C341781A-461E-B382-DE8D-74362DE93E15}"/>
                </a:ext>
              </a:extLst>
            </p:cNvPr>
            <p:cNvPicPr>
              <a:picLocks noChangeAspect="1"/>
            </p:cNvPicPr>
            <p:nvPr/>
          </p:nvPicPr>
          <p:blipFill>
            <a:blip r:embed="rId3"/>
            <a:stretch>
              <a:fillRect/>
            </a:stretch>
          </p:blipFill>
          <p:spPr>
            <a:xfrm>
              <a:off x="5031667" y="3257473"/>
              <a:ext cx="979008" cy="1670217"/>
            </a:xfrm>
            <a:prstGeom prst="rect">
              <a:avLst/>
            </a:prstGeom>
            <a:ln>
              <a:solidFill>
                <a:srgbClr val="999999"/>
              </a:solidFill>
            </a:ln>
          </p:spPr>
        </p:pic>
        <p:sp>
          <p:nvSpPr>
            <p:cNvPr id="43" name="正方形/長方形 42">
              <a:extLst>
                <a:ext uri="{FF2B5EF4-FFF2-40B4-BE49-F238E27FC236}">
                  <a16:creationId xmlns:a16="http://schemas.microsoft.com/office/drawing/2014/main" id="{35302B73-764D-CAF7-9536-9CA9B8CB4125}"/>
                </a:ext>
              </a:extLst>
            </p:cNvPr>
            <p:cNvSpPr/>
            <p:nvPr/>
          </p:nvSpPr>
          <p:spPr>
            <a:xfrm>
              <a:off x="5098434" y="4649679"/>
              <a:ext cx="849159" cy="222761"/>
            </a:xfrm>
            <a:prstGeom prst="rect">
              <a:avLst/>
            </a:prstGeom>
            <a:solidFill>
              <a:srgbClr val="00569B"/>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grpSp>
        <p:nvGrpSpPr>
          <p:cNvPr id="44" name="グループ化 43">
            <a:extLst>
              <a:ext uri="{FF2B5EF4-FFF2-40B4-BE49-F238E27FC236}">
                <a16:creationId xmlns:a16="http://schemas.microsoft.com/office/drawing/2014/main" id="{448D0A79-3582-F0B2-39AC-4DF8918A7A34}"/>
              </a:ext>
            </a:extLst>
          </p:cNvPr>
          <p:cNvGrpSpPr/>
          <p:nvPr/>
        </p:nvGrpSpPr>
        <p:grpSpPr>
          <a:xfrm>
            <a:off x="6297120" y="2583902"/>
            <a:ext cx="1288706" cy="1626309"/>
            <a:chOff x="6512953" y="2959104"/>
            <a:chExt cx="2135360" cy="2523317"/>
          </a:xfrm>
        </p:grpSpPr>
        <p:grpSp>
          <p:nvGrpSpPr>
            <p:cNvPr id="45" name="グループ化 44">
              <a:extLst>
                <a:ext uri="{FF2B5EF4-FFF2-40B4-BE49-F238E27FC236}">
                  <a16:creationId xmlns:a16="http://schemas.microsoft.com/office/drawing/2014/main" id="{A18A1A18-34DD-9F1E-2112-30ED30A306BD}"/>
                </a:ext>
              </a:extLst>
            </p:cNvPr>
            <p:cNvGrpSpPr/>
            <p:nvPr/>
          </p:nvGrpSpPr>
          <p:grpSpPr>
            <a:xfrm>
              <a:off x="6512953" y="2959104"/>
              <a:ext cx="2135360" cy="2523317"/>
              <a:chOff x="5285342" y="2703987"/>
              <a:chExt cx="3348543" cy="3956913"/>
            </a:xfrm>
          </p:grpSpPr>
          <p:pic>
            <p:nvPicPr>
              <p:cNvPr id="48" name="図 47">
                <a:extLst>
                  <a:ext uri="{FF2B5EF4-FFF2-40B4-BE49-F238E27FC236}">
                    <a16:creationId xmlns:a16="http://schemas.microsoft.com/office/drawing/2014/main" id="{B46FCF72-017C-B9DA-CF73-518E3C91C7B6}"/>
                  </a:ext>
                </a:extLst>
              </p:cNvPr>
              <p:cNvPicPr>
                <a:picLocks noChangeAspect="1"/>
              </p:cNvPicPr>
              <p:nvPr/>
            </p:nvPicPr>
            <p:blipFill>
              <a:blip r:embed="rId4"/>
              <a:stretch>
                <a:fillRect/>
              </a:stretch>
            </p:blipFill>
            <p:spPr>
              <a:xfrm>
                <a:off x="5285342" y="2703987"/>
                <a:ext cx="3348543" cy="3956913"/>
              </a:xfrm>
              <a:prstGeom prst="rect">
                <a:avLst/>
              </a:prstGeom>
            </p:spPr>
          </p:pic>
          <p:pic>
            <p:nvPicPr>
              <p:cNvPr id="49" name="図 48">
                <a:extLst>
                  <a:ext uri="{FF2B5EF4-FFF2-40B4-BE49-F238E27FC236}">
                    <a16:creationId xmlns:a16="http://schemas.microsoft.com/office/drawing/2014/main" id="{6B2AF60C-1C5B-5735-AF34-57AE2D4A964D}"/>
                  </a:ext>
                </a:extLst>
              </p:cNvPr>
              <p:cNvPicPr>
                <a:picLocks noChangeAspect="1"/>
              </p:cNvPicPr>
              <p:nvPr/>
            </p:nvPicPr>
            <p:blipFill rotWithShape="1">
              <a:blip r:embed="rId5">
                <a:extLst>
                  <a:ext uri="{BEBA8EAE-BF5A-486C-A8C5-ECC9F3942E4B}">
                    <a14:imgProps xmlns:a14="http://schemas.microsoft.com/office/drawing/2010/main">
                      <a14:imgLayer r:embed="rId6">
                        <a14:imgEffect>
                          <a14:artisticCrisscrossEtching/>
                        </a14:imgEffect>
                      </a14:imgLayer>
                    </a14:imgProps>
                  </a:ext>
                </a:extLst>
              </a:blip>
              <a:srcRect l="4562" t="76901" r="7830" b="54"/>
              <a:stretch/>
            </p:blipFill>
            <p:spPr>
              <a:xfrm>
                <a:off x="5399514" y="5644730"/>
                <a:ext cx="3088178" cy="951346"/>
              </a:xfrm>
              <a:prstGeom prst="rect">
                <a:avLst/>
              </a:prstGeom>
              <a:ln>
                <a:noFill/>
              </a:ln>
            </p:spPr>
          </p:pic>
          <p:pic>
            <p:nvPicPr>
              <p:cNvPr id="50" name="図 49">
                <a:extLst>
                  <a:ext uri="{FF2B5EF4-FFF2-40B4-BE49-F238E27FC236}">
                    <a16:creationId xmlns:a16="http://schemas.microsoft.com/office/drawing/2014/main" id="{544923E7-BF32-9AFC-6DD9-0B6B32F92BCC}"/>
                  </a:ext>
                </a:extLst>
              </p:cNvPr>
              <p:cNvPicPr>
                <a:picLocks noChangeAspect="1"/>
              </p:cNvPicPr>
              <p:nvPr/>
            </p:nvPicPr>
            <p:blipFill rotWithShape="1">
              <a:blip r:embed="rId7">
                <a:extLst>
                  <a:ext uri="{BEBA8EAE-BF5A-486C-A8C5-ECC9F3942E4B}">
                    <a14:imgProps xmlns:a14="http://schemas.microsoft.com/office/drawing/2010/main">
                      <a14:imgLayer r:embed="rId8">
                        <a14:imgEffect>
                          <a14:artisticMarker/>
                        </a14:imgEffect>
                      </a14:imgLayer>
                    </a14:imgProps>
                  </a:ext>
                </a:extLst>
              </a:blip>
              <a:srcRect t="16036" b="75609"/>
              <a:stretch/>
            </p:blipFill>
            <p:spPr>
              <a:xfrm>
                <a:off x="5355041" y="3306427"/>
                <a:ext cx="3278844" cy="323723"/>
              </a:xfrm>
              <a:prstGeom prst="rect">
                <a:avLst/>
              </a:prstGeom>
            </p:spPr>
          </p:pic>
        </p:grpSp>
        <p:sp>
          <p:nvSpPr>
            <p:cNvPr id="46" name="正方形/長方形 45">
              <a:extLst>
                <a:ext uri="{FF2B5EF4-FFF2-40B4-BE49-F238E27FC236}">
                  <a16:creationId xmlns:a16="http://schemas.microsoft.com/office/drawing/2014/main" id="{DAAC47CB-317F-7DAC-AEF9-7A6B5E112BC3}"/>
                </a:ext>
              </a:extLst>
            </p:cNvPr>
            <p:cNvSpPr/>
            <p:nvPr/>
          </p:nvSpPr>
          <p:spPr>
            <a:xfrm>
              <a:off x="8050907" y="3529423"/>
              <a:ext cx="513961" cy="162346"/>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47" name="図 46">
              <a:extLst>
                <a:ext uri="{FF2B5EF4-FFF2-40B4-BE49-F238E27FC236}">
                  <a16:creationId xmlns:a16="http://schemas.microsoft.com/office/drawing/2014/main" id="{569BC1FF-CAD3-A56E-1518-BF9F1A301589}"/>
                </a:ext>
              </a:extLst>
            </p:cNvPr>
            <p:cNvPicPr>
              <a:picLocks noChangeAspect="1"/>
            </p:cNvPicPr>
            <p:nvPr/>
          </p:nvPicPr>
          <p:blipFill rotWithShape="1">
            <a:blip r:embed="rId9"/>
            <a:srcRect t="15935"/>
            <a:stretch/>
          </p:blipFill>
          <p:spPr>
            <a:xfrm>
              <a:off x="6585760" y="3691769"/>
              <a:ext cx="1979108" cy="1101304"/>
            </a:xfrm>
            <a:prstGeom prst="rect">
              <a:avLst/>
            </a:prstGeom>
          </p:spPr>
        </p:pic>
      </p:grpSp>
      <p:sp>
        <p:nvSpPr>
          <p:cNvPr id="51" name="正方形/長方形 50">
            <a:extLst>
              <a:ext uri="{FF2B5EF4-FFF2-40B4-BE49-F238E27FC236}">
                <a16:creationId xmlns:a16="http://schemas.microsoft.com/office/drawing/2014/main" id="{8B787917-B6BE-D13F-39B1-FB3BEC7445AF}"/>
              </a:ext>
            </a:extLst>
          </p:cNvPr>
          <p:cNvSpPr/>
          <p:nvPr/>
        </p:nvSpPr>
        <p:spPr>
          <a:xfrm>
            <a:off x="3080426" y="2255330"/>
            <a:ext cx="1489125" cy="1929037"/>
          </a:xfrm>
          <a:prstGeom prst="rect">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52" name="図 51">
            <a:extLst>
              <a:ext uri="{FF2B5EF4-FFF2-40B4-BE49-F238E27FC236}">
                <a16:creationId xmlns:a16="http://schemas.microsoft.com/office/drawing/2014/main" id="{6AC1EB51-0D23-F318-3150-EA477A5A9E56}"/>
              </a:ext>
            </a:extLst>
          </p:cNvPr>
          <p:cNvPicPr>
            <a:picLocks noChangeAspect="1"/>
          </p:cNvPicPr>
          <p:nvPr/>
        </p:nvPicPr>
        <p:blipFill>
          <a:blip r:embed="rId10"/>
          <a:stretch>
            <a:fillRect/>
          </a:stretch>
        </p:blipFill>
        <p:spPr>
          <a:xfrm>
            <a:off x="3118558" y="2278103"/>
            <a:ext cx="1432521" cy="1538277"/>
          </a:xfrm>
          <a:prstGeom prst="rect">
            <a:avLst/>
          </a:prstGeom>
        </p:spPr>
      </p:pic>
      <p:sp>
        <p:nvSpPr>
          <p:cNvPr id="53" name="フローチャート: せん孔テープ 52">
            <a:extLst>
              <a:ext uri="{FF2B5EF4-FFF2-40B4-BE49-F238E27FC236}">
                <a16:creationId xmlns:a16="http://schemas.microsoft.com/office/drawing/2014/main" id="{478725F7-71E9-411B-14B2-FB94CB5B8516}"/>
              </a:ext>
            </a:extLst>
          </p:cNvPr>
          <p:cNvSpPr/>
          <p:nvPr/>
        </p:nvSpPr>
        <p:spPr>
          <a:xfrm>
            <a:off x="3039843" y="3714578"/>
            <a:ext cx="1556528" cy="160254"/>
          </a:xfrm>
          <a:prstGeom prst="flowChartPunchedTape">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54" name="正方形/長方形 53">
            <a:extLst>
              <a:ext uri="{FF2B5EF4-FFF2-40B4-BE49-F238E27FC236}">
                <a16:creationId xmlns:a16="http://schemas.microsoft.com/office/drawing/2014/main" id="{7868E47D-A48F-4996-7CBC-A0CAEBEDE514}"/>
              </a:ext>
            </a:extLst>
          </p:cNvPr>
          <p:cNvSpPr/>
          <p:nvPr/>
        </p:nvSpPr>
        <p:spPr>
          <a:xfrm>
            <a:off x="4068862" y="2632695"/>
            <a:ext cx="459590" cy="885871"/>
          </a:xfrm>
          <a:prstGeom prst="rect">
            <a:avLst/>
          </a:prstGeom>
          <a:solidFill>
            <a:schemeClr val="accent3"/>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55" name="正方形/長方形 54">
            <a:extLst>
              <a:ext uri="{FF2B5EF4-FFF2-40B4-BE49-F238E27FC236}">
                <a16:creationId xmlns:a16="http://schemas.microsoft.com/office/drawing/2014/main" id="{2AD6B47A-C697-DF19-C078-B91F7D35EC52}"/>
              </a:ext>
            </a:extLst>
          </p:cNvPr>
          <p:cNvSpPr/>
          <p:nvPr/>
        </p:nvSpPr>
        <p:spPr>
          <a:xfrm>
            <a:off x="3205929" y="3982328"/>
            <a:ext cx="789888" cy="123437"/>
          </a:xfrm>
          <a:prstGeom prst="rect">
            <a:avLst/>
          </a:prstGeom>
          <a:solidFill>
            <a:schemeClr val="accent3"/>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56" name="正方形/長方形 55">
            <a:extLst>
              <a:ext uri="{FF2B5EF4-FFF2-40B4-BE49-F238E27FC236}">
                <a16:creationId xmlns:a16="http://schemas.microsoft.com/office/drawing/2014/main" id="{89A4B09D-0506-09C3-85A0-0B34637405B9}"/>
              </a:ext>
            </a:extLst>
          </p:cNvPr>
          <p:cNvSpPr/>
          <p:nvPr/>
        </p:nvSpPr>
        <p:spPr>
          <a:xfrm>
            <a:off x="4727407" y="2232932"/>
            <a:ext cx="890738" cy="1951436"/>
          </a:xfrm>
          <a:prstGeom prst="rect">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57" name="図 56">
            <a:extLst>
              <a:ext uri="{FF2B5EF4-FFF2-40B4-BE49-F238E27FC236}">
                <a16:creationId xmlns:a16="http://schemas.microsoft.com/office/drawing/2014/main" id="{856E9661-BA84-760D-6870-4A31298B459D}"/>
              </a:ext>
            </a:extLst>
          </p:cNvPr>
          <p:cNvPicPr>
            <a:picLocks noChangeAspect="1"/>
          </p:cNvPicPr>
          <p:nvPr/>
        </p:nvPicPr>
        <p:blipFill>
          <a:blip r:embed="rId11"/>
          <a:stretch>
            <a:fillRect/>
          </a:stretch>
        </p:blipFill>
        <p:spPr>
          <a:xfrm>
            <a:off x="4749738" y="2255331"/>
            <a:ext cx="867148" cy="1504236"/>
          </a:xfrm>
          <a:prstGeom prst="rect">
            <a:avLst/>
          </a:prstGeom>
        </p:spPr>
      </p:pic>
      <p:sp>
        <p:nvSpPr>
          <p:cNvPr id="58" name="フローチャート: せん孔テープ 57">
            <a:extLst>
              <a:ext uri="{FF2B5EF4-FFF2-40B4-BE49-F238E27FC236}">
                <a16:creationId xmlns:a16="http://schemas.microsoft.com/office/drawing/2014/main" id="{E15FD6AB-0A63-EC74-76E4-A230085DEFB9}"/>
              </a:ext>
            </a:extLst>
          </p:cNvPr>
          <p:cNvSpPr/>
          <p:nvPr/>
        </p:nvSpPr>
        <p:spPr>
          <a:xfrm>
            <a:off x="4693666" y="3714578"/>
            <a:ext cx="979007" cy="160254"/>
          </a:xfrm>
          <a:prstGeom prst="flowChartPunchedTape">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59" name="正方形/長方形 58">
            <a:extLst>
              <a:ext uri="{FF2B5EF4-FFF2-40B4-BE49-F238E27FC236}">
                <a16:creationId xmlns:a16="http://schemas.microsoft.com/office/drawing/2014/main" id="{C9BB9C9F-F832-BDFC-BCD0-457539D90593}"/>
              </a:ext>
            </a:extLst>
          </p:cNvPr>
          <p:cNvSpPr/>
          <p:nvPr/>
        </p:nvSpPr>
        <p:spPr>
          <a:xfrm>
            <a:off x="4773257" y="2380871"/>
            <a:ext cx="805669" cy="439163"/>
          </a:xfrm>
          <a:prstGeom prst="rect">
            <a:avLst/>
          </a:prstGeom>
          <a:solidFill>
            <a:schemeClr val="accent3"/>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60" name="正方形/長方形 59">
            <a:extLst>
              <a:ext uri="{FF2B5EF4-FFF2-40B4-BE49-F238E27FC236}">
                <a16:creationId xmlns:a16="http://schemas.microsoft.com/office/drawing/2014/main" id="{DB5E11D2-B39C-159C-B6E4-7DBCED33DED2}"/>
              </a:ext>
            </a:extLst>
          </p:cNvPr>
          <p:cNvSpPr/>
          <p:nvPr/>
        </p:nvSpPr>
        <p:spPr>
          <a:xfrm>
            <a:off x="4776722" y="3982328"/>
            <a:ext cx="789888" cy="123437"/>
          </a:xfrm>
          <a:prstGeom prst="rect">
            <a:avLst/>
          </a:prstGeom>
          <a:solidFill>
            <a:schemeClr val="accent3"/>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cxnSp>
        <p:nvCxnSpPr>
          <p:cNvPr id="61" name="直線コネクタ 60">
            <a:extLst>
              <a:ext uri="{FF2B5EF4-FFF2-40B4-BE49-F238E27FC236}">
                <a16:creationId xmlns:a16="http://schemas.microsoft.com/office/drawing/2014/main" id="{0C15623F-8B8E-2E53-2391-50279D0CE696}"/>
              </a:ext>
            </a:extLst>
          </p:cNvPr>
          <p:cNvCxnSpPr>
            <a:cxnSpLocks/>
          </p:cNvCxnSpPr>
          <p:nvPr/>
        </p:nvCxnSpPr>
        <p:spPr>
          <a:xfrm>
            <a:off x="3118558" y="2022532"/>
            <a:ext cx="2554115" cy="0"/>
          </a:xfrm>
          <a:prstGeom prst="line">
            <a:avLst/>
          </a:prstGeom>
          <a:noFill/>
          <a:ln w="19050" cap="flat" cmpd="sng" algn="ctr">
            <a:solidFill>
              <a:srgbClr val="C9002C"/>
            </a:solidFill>
            <a:prstDash val="solid"/>
          </a:ln>
          <a:effectLst/>
        </p:spPr>
      </p:cxnSp>
      <p:cxnSp>
        <p:nvCxnSpPr>
          <p:cNvPr id="62" name="直線コネクタ 61">
            <a:extLst>
              <a:ext uri="{FF2B5EF4-FFF2-40B4-BE49-F238E27FC236}">
                <a16:creationId xmlns:a16="http://schemas.microsoft.com/office/drawing/2014/main" id="{C815A8B8-CC8E-9DBD-ABAA-DECB418FD010}"/>
              </a:ext>
            </a:extLst>
          </p:cNvPr>
          <p:cNvCxnSpPr>
            <a:cxnSpLocks/>
          </p:cNvCxnSpPr>
          <p:nvPr/>
        </p:nvCxnSpPr>
        <p:spPr>
          <a:xfrm>
            <a:off x="476590" y="2022532"/>
            <a:ext cx="2425895" cy="0"/>
          </a:xfrm>
          <a:prstGeom prst="line">
            <a:avLst/>
          </a:prstGeom>
          <a:noFill/>
          <a:ln w="19050" cap="flat" cmpd="sng" algn="ctr">
            <a:solidFill>
              <a:srgbClr val="00569B"/>
            </a:solidFill>
            <a:prstDash val="solid"/>
          </a:ln>
          <a:effectLst/>
        </p:spPr>
      </p:cxnSp>
      <p:sp>
        <p:nvSpPr>
          <p:cNvPr id="63" name="テキスト ボックス 62">
            <a:extLst>
              <a:ext uri="{FF2B5EF4-FFF2-40B4-BE49-F238E27FC236}">
                <a16:creationId xmlns:a16="http://schemas.microsoft.com/office/drawing/2014/main" id="{E2221982-1FB3-A8A9-25C4-D9F68C097BAF}"/>
              </a:ext>
            </a:extLst>
          </p:cNvPr>
          <p:cNvSpPr txBox="1"/>
          <p:nvPr/>
        </p:nvSpPr>
        <p:spPr>
          <a:xfrm>
            <a:off x="1838987" y="2128373"/>
            <a:ext cx="768224" cy="253916"/>
          </a:xfrm>
          <a:prstGeom prst="rect">
            <a:avLst/>
          </a:prstGeom>
          <a:noFill/>
        </p:spPr>
        <p:txBody>
          <a:bodyPr wrap="square" rtlCol="0">
            <a:spAutoFit/>
          </a:bodyPr>
          <a:lstStyle/>
          <a:p>
            <a:pPr eaLnBrk="1" fontAlgn="auto" hangingPunct="1">
              <a:spcBef>
                <a:spcPts val="0"/>
              </a:spcBef>
              <a:spcAft>
                <a:spcPts val="0"/>
              </a:spcAft>
              <a:defRPr/>
            </a:pPr>
            <a:r>
              <a:rPr kumimoji="0" lang="ja-JP" altLang="en-US" sz="1050" kern="0" dirty="0">
                <a:solidFill>
                  <a:srgbClr val="545454"/>
                </a:solidFill>
                <a:latin typeface="+mn-ea"/>
                <a:ea typeface="+mn-ea"/>
              </a:rPr>
              <a:t>・公式</a:t>
            </a:r>
            <a:r>
              <a:rPr kumimoji="0" lang="en-US" altLang="ja-JP" sz="1050" kern="0" dirty="0">
                <a:solidFill>
                  <a:srgbClr val="545454"/>
                </a:solidFill>
                <a:latin typeface="+mn-ea"/>
                <a:ea typeface="+mn-ea"/>
              </a:rPr>
              <a:t>X</a:t>
            </a:r>
          </a:p>
        </p:txBody>
      </p:sp>
      <p:sp>
        <p:nvSpPr>
          <p:cNvPr id="64" name="テキスト ボックス 63">
            <a:extLst>
              <a:ext uri="{FF2B5EF4-FFF2-40B4-BE49-F238E27FC236}">
                <a16:creationId xmlns:a16="http://schemas.microsoft.com/office/drawing/2014/main" id="{FC58769E-A7E3-BD7C-729F-97BA3CF98396}"/>
              </a:ext>
            </a:extLst>
          </p:cNvPr>
          <p:cNvSpPr txBox="1"/>
          <p:nvPr/>
        </p:nvSpPr>
        <p:spPr>
          <a:xfrm>
            <a:off x="443455" y="4208088"/>
            <a:ext cx="2735656" cy="1200329"/>
          </a:xfrm>
          <a:prstGeom prst="rect">
            <a:avLst/>
          </a:prstGeom>
          <a:noFill/>
        </p:spPr>
        <p:txBody>
          <a:bodyPr wrap="square" lIns="91440" tIns="45720" rIns="91440" bIns="45720" rtlCol="0" anchor="t">
            <a:spAutoFit/>
          </a:bodyPr>
          <a:lstStyle/>
          <a:p>
            <a:pPr eaLnBrk="1" fontAlgn="auto" hangingPunct="1">
              <a:spcBef>
                <a:spcPts val="0"/>
              </a:spcBef>
              <a:spcAft>
                <a:spcPts val="0"/>
              </a:spcAft>
            </a:pPr>
            <a:r>
              <a:rPr lang="ja-JP" altLang="en-US" sz="900" dirty="0">
                <a:solidFill>
                  <a:srgbClr val="545454"/>
                </a:solidFill>
                <a:latin typeface="メイリオ"/>
                <a:ea typeface="メイリオ"/>
                <a:cs typeface="Meiryo UI" pitchFamily="50" charset="-128"/>
              </a:rPr>
              <a:t>●ウェブページ</a:t>
            </a:r>
            <a:endParaRPr lang="en-US" altLang="ja-JP" sz="900" dirty="0">
              <a:solidFill>
                <a:srgbClr val="545454"/>
              </a:solidFill>
              <a:latin typeface="メイリオ"/>
              <a:ea typeface="メイリオ"/>
              <a:cs typeface="Meiryo UI" pitchFamily="50" charset="-128"/>
            </a:endParaRPr>
          </a:p>
          <a:p>
            <a:pPr>
              <a:spcBef>
                <a:spcPts val="0"/>
              </a:spcBef>
              <a:spcAft>
                <a:spcPts val="0"/>
              </a:spcAft>
            </a:pPr>
            <a:r>
              <a:rPr lang="ja-JP" altLang="en-US" sz="900" dirty="0">
                <a:solidFill>
                  <a:srgbClr val="545454"/>
                </a:solidFill>
                <a:latin typeface="メイリオ"/>
                <a:ea typeface="メイリオ"/>
                <a:cs typeface="Meiryo UI" pitchFamily="50" charset="-128"/>
              </a:rPr>
              <a:t>・掲載面：トピックス詳細面または記事詳細面</a:t>
            </a:r>
            <a:endParaRPr lang="en-US" altLang="ja-JP" sz="900" dirty="0">
              <a:solidFill>
                <a:srgbClr val="545454"/>
              </a:solidFill>
              <a:latin typeface="メイリオ"/>
              <a:ea typeface="メイリオ"/>
              <a:cs typeface="Meiryo UI" pitchFamily="50" charset="-128"/>
            </a:endParaRPr>
          </a:p>
          <a:p>
            <a:pPr eaLnBrk="1" fontAlgn="auto" hangingPunct="1">
              <a:spcBef>
                <a:spcPts val="0"/>
              </a:spcBef>
              <a:spcAft>
                <a:spcPts val="0"/>
              </a:spcAft>
            </a:pPr>
            <a:r>
              <a:rPr lang="ja-JP" altLang="en-US" sz="900" dirty="0">
                <a:solidFill>
                  <a:srgbClr val="545454"/>
                </a:solidFill>
                <a:latin typeface="+mn-ea"/>
                <a:ea typeface="+mn-ea"/>
                <a:cs typeface="Meiryo UI" pitchFamily="50" charset="-128"/>
              </a:rPr>
              <a:t>　　　　　（一部対象外のページあり）</a:t>
            </a:r>
          </a:p>
          <a:p>
            <a:pPr eaLnBrk="1" fontAlgn="auto" hangingPunct="1">
              <a:spcBef>
                <a:spcPts val="0"/>
              </a:spcBef>
              <a:spcAft>
                <a:spcPts val="0"/>
              </a:spcAft>
            </a:pPr>
            <a:r>
              <a:rPr lang="ja-JP" altLang="en-US" sz="900" dirty="0">
                <a:solidFill>
                  <a:srgbClr val="545454"/>
                </a:solidFill>
                <a:latin typeface="+mn-ea"/>
                <a:ea typeface="+mn-ea"/>
                <a:cs typeface="Meiryo UI" pitchFamily="50" charset="-128"/>
              </a:rPr>
              <a:t>・位置：</a:t>
            </a:r>
            <a:r>
              <a:rPr lang="en-US" altLang="ja-JP" sz="900" dirty="0">
                <a:solidFill>
                  <a:srgbClr val="545454"/>
                </a:solidFill>
                <a:latin typeface="+mn-ea"/>
                <a:ea typeface="+mn-ea"/>
                <a:cs typeface="Meiryo UI" pitchFamily="50" charset="-128"/>
              </a:rPr>
              <a:t>PC:</a:t>
            </a:r>
            <a:r>
              <a:rPr lang="ja-JP" altLang="en-US" sz="900" dirty="0">
                <a:solidFill>
                  <a:srgbClr val="545454"/>
                </a:solidFill>
                <a:latin typeface="+mn-ea"/>
                <a:ea typeface="+mn-ea"/>
                <a:cs typeface="Meiryo UI" pitchFamily="50" charset="-128"/>
              </a:rPr>
              <a:t>右カラム中段／</a:t>
            </a:r>
            <a:r>
              <a:rPr lang="en-US" altLang="ja-JP" sz="900" dirty="0">
                <a:solidFill>
                  <a:srgbClr val="545454"/>
                </a:solidFill>
                <a:latin typeface="+mn-ea"/>
                <a:ea typeface="+mn-ea"/>
                <a:cs typeface="Meiryo UI" pitchFamily="50" charset="-128"/>
              </a:rPr>
              <a:t>SP:</a:t>
            </a:r>
            <a:r>
              <a:rPr lang="ja-JP" altLang="en-US" sz="900" dirty="0">
                <a:solidFill>
                  <a:srgbClr val="545454"/>
                </a:solidFill>
                <a:latin typeface="+mn-ea"/>
                <a:ea typeface="+mn-ea"/>
                <a:cs typeface="Meiryo UI" pitchFamily="50" charset="-128"/>
              </a:rPr>
              <a:t>記事下</a:t>
            </a:r>
            <a:endParaRPr lang="en-US" altLang="ja-JP" sz="900" dirty="0">
              <a:solidFill>
                <a:srgbClr val="545454"/>
              </a:solidFill>
              <a:latin typeface="+mn-ea"/>
              <a:ea typeface="+mn-ea"/>
              <a:cs typeface="Meiryo UI" pitchFamily="50" charset="-128"/>
            </a:endParaRPr>
          </a:p>
          <a:p>
            <a:pPr>
              <a:spcBef>
                <a:spcPts val="0"/>
              </a:spcBef>
              <a:spcAft>
                <a:spcPts val="0"/>
              </a:spcAft>
            </a:pPr>
            <a:r>
              <a:rPr lang="ja-JP" sz="900" dirty="0">
                <a:solidFill>
                  <a:srgbClr val="545454"/>
                </a:solidFill>
                <a:latin typeface="Meiryo"/>
                <a:ea typeface="Meiryo"/>
              </a:rPr>
              <a:t>・期間：</a:t>
            </a:r>
            <a:r>
              <a:rPr lang="en-US" altLang="ja-JP" sz="900" dirty="0">
                <a:solidFill>
                  <a:srgbClr val="545454"/>
                </a:solidFill>
                <a:latin typeface="Meiryo"/>
                <a:ea typeface="Meiryo UI"/>
              </a:rPr>
              <a:t>1</a:t>
            </a:r>
            <a:r>
              <a:rPr lang="ja-JP" sz="900" dirty="0">
                <a:solidFill>
                  <a:srgbClr val="545454"/>
                </a:solidFill>
                <a:latin typeface="Meiryo"/>
                <a:ea typeface="Meiryo"/>
              </a:rPr>
              <a:t>日間</a:t>
            </a:r>
            <a:r>
              <a:rPr lang="en-US" altLang="ja-JP" sz="900" dirty="0">
                <a:solidFill>
                  <a:srgbClr val="545454"/>
                </a:solidFill>
                <a:latin typeface="Meiryo"/>
                <a:ea typeface="Meiryo UI"/>
              </a:rPr>
              <a:t>〜</a:t>
            </a:r>
            <a:r>
              <a:rPr lang="ja-JP" sz="900" dirty="0">
                <a:solidFill>
                  <a:srgbClr val="545454"/>
                </a:solidFill>
                <a:latin typeface="Meiryo"/>
                <a:ea typeface="Meiryo"/>
              </a:rPr>
              <a:t>（ご協賛額に応じて日数増。</a:t>
            </a:r>
            <a:endParaRPr lang="en-US" altLang="ja-JP" sz="900" dirty="0">
              <a:solidFill>
                <a:srgbClr val="000000"/>
              </a:solidFill>
              <a:latin typeface="Meiryo"/>
              <a:ea typeface="Meiryo UI"/>
            </a:endParaRPr>
          </a:p>
          <a:p>
            <a:pPr>
              <a:spcBef>
                <a:spcPts val="0"/>
              </a:spcBef>
              <a:spcAft>
                <a:spcPts val="0"/>
              </a:spcAft>
            </a:pPr>
            <a:r>
              <a:rPr lang="ja-JP" sz="900" dirty="0">
                <a:solidFill>
                  <a:srgbClr val="545454"/>
                </a:solidFill>
                <a:latin typeface="Meiryo"/>
                <a:ea typeface="Meiryo"/>
              </a:rPr>
              <a:t>　　　　詳細は</a:t>
            </a:r>
            <a:r>
              <a:rPr lang="en-US" altLang="ja-JP" sz="900" dirty="0">
                <a:solidFill>
                  <a:srgbClr val="545454"/>
                </a:solidFill>
                <a:latin typeface="Meiryo"/>
                <a:ea typeface="Meiryo UI"/>
              </a:rPr>
              <a:t>P38</a:t>
            </a:r>
            <a:r>
              <a:rPr lang="ja-JP" sz="900" dirty="0">
                <a:solidFill>
                  <a:srgbClr val="545454"/>
                </a:solidFill>
                <a:latin typeface="Meiryo"/>
                <a:ea typeface="Meiryo"/>
              </a:rPr>
              <a:t>参照）</a:t>
            </a:r>
            <a:endParaRPr lang="ja-JP" dirty="0"/>
          </a:p>
          <a:p>
            <a:pPr eaLnBrk="1" fontAlgn="auto" hangingPunct="1">
              <a:spcBef>
                <a:spcPts val="0"/>
              </a:spcBef>
              <a:spcAft>
                <a:spcPts val="0"/>
              </a:spcAft>
            </a:pPr>
            <a:r>
              <a:rPr lang="ja-JP" altLang="en-US" sz="900" dirty="0">
                <a:solidFill>
                  <a:srgbClr val="545454"/>
                </a:solidFill>
                <a:latin typeface="メイリオ"/>
                <a:ea typeface="メイリオ"/>
                <a:cs typeface="Meiryo UI" pitchFamily="50" charset="-128"/>
              </a:rPr>
              <a:t>●公式</a:t>
            </a:r>
            <a:r>
              <a:rPr lang="en-US" altLang="ja-JP" sz="900" dirty="0">
                <a:solidFill>
                  <a:srgbClr val="545454"/>
                </a:solidFill>
                <a:latin typeface="メイリオ"/>
                <a:ea typeface="メイリオ"/>
                <a:cs typeface="Meiryo UI" pitchFamily="50" charset="-128"/>
              </a:rPr>
              <a:t>X</a:t>
            </a:r>
            <a:r>
              <a:rPr lang="ja-JP" altLang="en-US" sz="900" dirty="0">
                <a:solidFill>
                  <a:srgbClr val="545454"/>
                </a:solidFill>
                <a:latin typeface="メイリオ"/>
                <a:ea typeface="メイリオ"/>
                <a:cs typeface="Meiryo UI" pitchFamily="50" charset="-128"/>
              </a:rPr>
              <a:t>：期間中に1回投稿</a:t>
            </a:r>
          </a:p>
          <a:p>
            <a:pPr eaLnBrk="1" fontAlgn="auto" hangingPunct="1">
              <a:spcBef>
                <a:spcPts val="0"/>
              </a:spcBef>
              <a:spcAft>
                <a:spcPts val="0"/>
              </a:spcAft>
            </a:pPr>
            <a:r>
              <a:rPr lang="en-US" altLang="ja-JP" sz="900" dirty="0">
                <a:solidFill>
                  <a:srgbClr val="545454"/>
                </a:solidFill>
                <a:latin typeface="メイリオ"/>
                <a:ea typeface="メイリオ"/>
                <a:cs typeface="Meiryo UI" pitchFamily="50" charset="-128"/>
              </a:rPr>
              <a:t>※</a:t>
            </a:r>
            <a:r>
              <a:rPr lang="en-US" altLang="ja-JP" sz="900" dirty="0" err="1">
                <a:solidFill>
                  <a:srgbClr val="545454"/>
                </a:solidFill>
                <a:latin typeface="メイリオ"/>
                <a:ea typeface="メイリオ"/>
              </a:rPr>
              <a:t>いずれも</a:t>
            </a:r>
            <a:r>
              <a:rPr lang="ja-JP" altLang="en-US" sz="900" dirty="0">
                <a:solidFill>
                  <a:srgbClr val="0D0D0D"/>
                </a:solidFill>
                <a:latin typeface="メイリオ"/>
                <a:ea typeface="メイリオ"/>
              </a:rPr>
              <a:t>付与条件があります（</a:t>
            </a:r>
            <a:r>
              <a:rPr lang="en-US" altLang="ja-JP" sz="900" dirty="0">
                <a:solidFill>
                  <a:srgbClr val="0D0D0D"/>
                </a:solidFill>
                <a:latin typeface="メイリオ"/>
                <a:ea typeface="メイリオ"/>
              </a:rPr>
              <a:t>P31</a:t>
            </a:r>
            <a:r>
              <a:rPr lang="ja-JP" altLang="en-US" sz="900" dirty="0">
                <a:solidFill>
                  <a:srgbClr val="0D0D0D"/>
                </a:solidFill>
                <a:latin typeface="メイリオ"/>
                <a:ea typeface="メイリオ"/>
              </a:rPr>
              <a:t>、</a:t>
            </a:r>
            <a:r>
              <a:rPr lang="en-US" altLang="ja-JP" sz="900" dirty="0">
                <a:solidFill>
                  <a:srgbClr val="0D0D0D"/>
                </a:solidFill>
                <a:latin typeface="メイリオ"/>
                <a:ea typeface="メイリオ"/>
              </a:rPr>
              <a:t>32</a:t>
            </a:r>
            <a:r>
              <a:rPr lang="ja-JP" altLang="en-US" sz="900" dirty="0">
                <a:solidFill>
                  <a:srgbClr val="0D0D0D"/>
                </a:solidFill>
                <a:latin typeface="メイリオ"/>
                <a:ea typeface="メイリオ"/>
              </a:rPr>
              <a:t>参照）</a:t>
            </a:r>
            <a:endParaRPr lang="en-US" altLang="ja-JP" sz="900" dirty="0">
              <a:solidFill>
                <a:srgbClr val="545454"/>
              </a:solidFill>
              <a:latin typeface="メイリオ"/>
              <a:ea typeface="メイリオ"/>
              <a:cs typeface="Meiryo UI" pitchFamily="50" charset="-128"/>
            </a:endParaRPr>
          </a:p>
        </p:txBody>
      </p:sp>
      <p:grpSp>
        <p:nvGrpSpPr>
          <p:cNvPr id="65" name="グループ化 64">
            <a:extLst>
              <a:ext uri="{FF2B5EF4-FFF2-40B4-BE49-F238E27FC236}">
                <a16:creationId xmlns:a16="http://schemas.microsoft.com/office/drawing/2014/main" id="{C9F85C66-DE76-C440-C3F0-60C841EEAD32}"/>
              </a:ext>
            </a:extLst>
          </p:cNvPr>
          <p:cNvGrpSpPr/>
          <p:nvPr/>
        </p:nvGrpSpPr>
        <p:grpSpPr>
          <a:xfrm>
            <a:off x="7693702" y="2575853"/>
            <a:ext cx="1288706" cy="1626309"/>
            <a:chOff x="6898060" y="4354159"/>
            <a:chExt cx="1412231" cy="1782194"/>
          </a:xfrm>
        </p:grpSpPr>
        <p:grpSp>
          <p:nvGrpSpPr>
            <p:cNvPr id="67" name="グループ化 66">
              <a:extLst>
                <a:ext uri="{FF2B5EF4-FFF2-40B4-BE49-F238E27FC236}">
                  <a16:creationId xmlns:a16="http://schemas.microsoft.com/office/drawing/2014/main" id="{E335CB92-526F-1732-620F-5ECD93098AE7}"/>
                </a:ext>
              </a:extLst>
            </p:cNvPr>
            <p:cNvGrpSpPr/>
            <p:nvPr/>
          </p:nvGrpSpPr>
          <p:grpSpPr>
            <a:xfrm>
              <a:off x="6898060" y="4354159"/>
              <a:ext cx="1412231" cy="1782194"/>
              <a:chOff x="6512953" y="2959104"/>
              <a:chExt cx="2135360" cy="2523317"/>
            </a:xfrm>
          </p:grpSpPr>
          <p:grpSp>
            <p:nvGrpSpPr>
              <p:cNvPr id="79" name="グループ化 78">
                <a:extLst>
                  <a:ext uri="{FF2B5EF4-FFF2-40B4-BE49-F238E27FC236}">
                    <a16:creationId xmlns:a16="http://schemas.microsoft.com/office/drawing/2014/main" id="{C4B8EFF7-F929-5BB6-7D96-F68949DC4216}"/>
                  </a:ext>
                </a:extLst>
              </p:cNvPr>
              <p:cNvGrpSpPr/>
              <p:nvPr/>
            </p:nvGrpSpPr>
            <p:grpSpPr>
              <a:xfrm>
                <a:off x="6512953" y="2959104"/>
                <a:ext cx="2135360" cy="2523317"/>
                <a:chOff x="5285342" y="2703987"/>
                <a:chExt cx="3348543" cy="3956913"/>
              </a:xfrm>
            </p:grpSpPr>
            <p:pic>
              <p:nvPicPr>
                <p:cNvPr id="82" name="図 81">
                  <a:extLst>
                    <a:ext uri="{FF2B5EF4-FFF2-40B4-BE49-F238E27FC236}">
                      <a16:creationId xmlns:a16="http://schemas.microsoft.com/office/drawing/2014/main" id="{A1E9B24A-B04E-EE51-27B4-F6070BB1DC1A}"/>
                    </a:ext>
                  </a:extLst>
                </p:cNvPr>
                <p:cNvPicPr>
                  <a:picLocks noChangeAspect="1"/>
                </p:cNvPicPr>
                <p:nvPr/>
              </p:nvPicPr>
              <p:blipFill>
                <a:blip r:embed="rId4"/>
                <a:stretch>
                  <a:fillRect/>
                </a:stretch>
              </p:blipFill>
              <p:spPr>
                <a:xfrm>
                  <a:off x="5285342" y="2703987"/>
                  <a:ext cx="3348543" cy="3956913"/>
                </a:xfrm>
                <a:prstGeom prst="rect">
                  <a:avLst/>
                </a:prstGeom>
              </p:spPr>
            </p:pic>
            <p:pic>
              <p:nvPicPr>
                <p:cNvPr id="83" name="図 82">
                  <a:extLst>
                    <a:ext uri="{FF2B5EF4-FFF2-40B4-BE49-F238E27FC236}">
                      <a16:creationId xmlns:a16="http://schemas.microsoft.com/office/drawing/2014/main" id="{C9430903-1D04-DCBE-229D-5269B3CD92D0}"/>
                    </a:ext>
                  </a:extLst>
                </p:cNvPr>
                <p:cNvPicPr>
                  <a:picLocks noChangeAspect="1"/>
                </p:cNvPicPr>
                <p:nvPr/>
              </p:nvPicPr>
              <p:blipFill rotWithShape="1">
                <a:blip r:embed="rId5">
                  <a:extLst>
                    <a:ext uri="{BEBA8EAE-BF5A-486C-A8C5-ECC9F3942E4B}">
                      <a14:imgProps xmlns:a14="http://schemas.microsoft.com/office/drawing/2010/main">
                        <a14:imgLayer r:embed="rId6">
                          <a14:imgEffect>
                            <a14:artisticCrisscrossEtching/>
                          </a14:imgEffect>
                        </a14:imgLayer>
                      </a14:imgProps>
                    </a:ext>
                  </a:extLst>
                </a:blip>
                <a:srcRect l="4562" t="76901" r="7830" b="54"/>
                <a:stretch/>
              </p:blipFill>
              <p:spPr>
                <a:xfrm>
                  <a:off x="5399514" y="5644730"/>
                  <a:ext cx="3088178" cy="951346"/>
                </a:xfrm>
                <a:prstGeom prst="rect">
                  <a:avLst/>
                </a:prstGeom>
                <a:ln>
                  <a:noFill/>
                </a:ln>
              </p:spPr>
            </p:pic>
            <p:pic>
              <p:nvPicPr>
                <p:cNvPr id="84" name="図 83">
                  <a:extLst>
                    <a:ext uri="{FF2B5EF4-FFF2-40B4-BE49-F238E27FC236}">
                      <a16:creationId xmlns:a16="http://schemas.microsoft.com/office/drawing/2014/main" id="{16565E65-59C2-6768-4ADE-EFBFEF5A393B}"/>
                    </a:ext>
                  </a:extLst>
                </p:cNvPr>
                <p:cNvPicPr>
                  <a:picLocks noChangeAspect="1"/>
                </p:cNvPicPr>
                <p:nvPr/>
              </p:nvPicPr>
              <p:blipFill rotWithShape="1">
                <a:blip r:embed="rId7">
                  <a:extLst>
                    <a:ext uri="{BEBA8EAE-BF5A-486C-A8C5-ECC9F3942E4B}">
                      <a14:imgProps xmlns:a14="http://schemas.microsoft.com/office/drawing/2010/main">
                        <a14:imgLayer r:embed="rId8">
                          <a14:imgEffect>
                            <a14:artisticMarker/>
                          </a14:imgEffect>
                        </a14:imgLayer>
                      </a14:imgProps>
                    </a:ext>
                  </a:extLst>
                </a:blip>
                <a:srcRect t="16036" b="75609"/>
                <a:stretch/>
              </p:blipFill>
              <p:spPr>
                <a:xfrm>
                  <a:off x="5355041" y="3306427"/>
                  <a:ext cx="3278844" cy="323723"/>
                </a:xfrm>
                <a:prstGeom prst="rect">
                  <a:avLst/>
                </a:prstGeom>
              </p:spPr>
            </p:pic>
          </p:grpSp>
          <p:sp>
            <p:nvSpPr>
              <p:cNvPr id="80" name="正方形/長方形 79">
                <a:extLst>
                  <a:ext uri="{FF2B5EF4-FFF2-40B4-BE49-F238E27FC236}">
                    <a16:creationId xmlns:a16="http://schemas.microsoft.com/office/drawing/2014/main" id="{5F27F72C-21E8-F9C3-27A7-48EF10C3DC28}"/>
                  </a:ext>
                </a:extLst>
              </p:cNvPr>
              <p:cNvSpPr/>
              <p:nvPr/>
            </p:nvSpPr>
            <p:spPr>
              <a:xfrm>
                <a:off x="8050907" y="3529423"/>
                <a:ext cx="513961" cy="162346"/>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81" name="図 80">
                <a:extLst>
                  <a:ext uri="{FF2B5EF4-FFF2-40B4-BE49-F238E27FC236}">
                    <a16:creationId xmlns:a16="http://schemas.microsoft.com/office/drawing/2014/main" id="{2425DB5C-E248-5584-A02D-FBB6131C19AC}"/>
                  </a:ext>
                </a:extLst>
              </p:cNvPr>
              <p:cNvPicPr>
                <a:picLocks noChangeAspect="1"/>
              </p:cNvPicPr>
              <p:nvPr/>
            </p:nvPicPr>
            <p:blipFill rotWithShape="1">
              <a:blip r:embed="rId9"/>
              <a:srcRect t="15935"/>
              <a:stretch/>
            </p:blipFill>
            <p:spPr>
              <a:xfrm>
                <a:off x="6585760" y="3691769"/>
                <a:ext cx="1979108" cy="1101304"/>
              </a:xfrm>
              <a:prstGeom prst="rect">
                <a:avLst/>
              </a:prstGeom>
            </p:spPr>
          </p:pic>
        </p:grpSp>
        <p:pic>
          <p:nvPicPr>
            <p:cNvPr id="72" name="図 71">
              <a:extLst>
                <a:ext uri="{FF2B5EF4-FFF2-40B4-BE49-F238E27FC236}">
                  <a16:creationId xmlns:a16="http://schemas.microsoft.com/office/drawing/2014/main" id="{2B7FB570-2519-4322-FFA5-5761D12012C8}"/>
                </a:ext>
              </a:extLst>
            </p:cNvPr>
            <p:cNvPicPr>
              <a:picLocks noChangeAspect="1"/>
            </p:cNvPicPr>
            <p:nvPr/>
          </p:nvPicPr>
          <p:blipFill rotWithShape="1">
            <a:blip r:embed="rId12"/>
            <a:srcRect b="2189"/>
            <a:stretch/>
          </p:blipFill>
          <p:spPr>
            <a:xfrm>
              <a:off x="6946222" y="4852133"/>
              <a:ext cx="1319074" cy="815278"/>
            </a:xfrm>
            <a:prstGeom prst="rect">
              <a:avLst/>
            </a:prstGeom>
          </p:spPr>
        </p:pic>
        <p:sp>
          <p:nvSpPr>
            <p:cNvPr id="75" name="正方形/長方形 74">
              <a:extLst>
                <a:ext uri="{FF2B5EF4-FFF2-40B4-BE49-F238E27FC236}">
                  <a16:creationId xmlns:a16="http://schemas.microsoft.com/office/drawing/2014/main" id="{021EC6CF-5CA6-BAA7-D563-D78B9B72EEC4}"/>
                </a:ext>
              </a:extLst>
            </p:cNvPr>
            <p:cNvSpPr/>
            <p:nvPr/>
          </p:nvSpPr>
          <p:spPr>
            <a:xfrm>
              <a:off x="6946211" y="4871633"/>
              <a:ext cx="1308893" cy="792405"/>
            </a:xfrm>
            <a:prstGeom prst="rect">
              <a:avLst/>
            </a:prstGeom>
            <a:solidFill>
              <a:srgbClr val="FFFFFF">
                <a:alpha val="7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nvGrpSpPr>
            <p:cNvPr id="76" name="グループ化 75">
              <a:extLst>
                <a:ext uri="{FF2B5EF4-FFF2-40B4-BE49-F238E27FC236}">
                  <a16:creationId xmlns:a16="http://schemas.microsoft.com/office/drawing/2014/main" id="{34713C7B-2A59-333E-A030-ACBE32DA765B}"/>
                </a:ext>
              </a:extLst>
            </p:cNvPr>
            <p:cNvGrpSpPr/>
            <p:nvPr/>
          </p:nvGrpSpPr>
          <p:grpSpPr>
            <a:xfrm rot="5400000">
              <a:off x="7501404" y="5124642"/>
              <a:ext cx="261090" cy="261090"/>
              <a:chOff x="7357145" y="1006679"/>
              <a:chExt cx="258825" cy="258825"/>
            </a:xfrm>
          </p:grpSpPr>
          <p:sp>
            <p:nvSpPr>
              <p:cNvPr id="77" name="楕円 76">
                <a:extLst>
                  <a:ext uri="{FF2B5EF4-FFF2-40B4-BE49-F238E27FC236}">
                    <a16:creationId xmlns:a16="http://schemas.microsoft.com/office/drawing/2014/main" id="{0C36BAC4-CE6D-A58F-A1B4-3CAC28997577}"/>
                  </a:ext>
                </a:extLst>
              </p:cNvPr>
              <p:cNvSpPr/>
              <p:nvPr/>
            </p:nvSpPr>
            <p:spPr>
              <a:xfrm>
                <a:off x="7357145" y="1006679"/>
                <a:ext cx="258825" cy="258825"/>
              </a:xfrm>
              <a:prstGeom prst="ellipse">
                <a:avLst/>
              </a:prstGeom>
              <a:noFill/>
              <a:ln w="1905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78" name="二等辺三角形 77">
                <a:extLst>
                  <a:ext uri="{FF2B5EF4-FFF2-40B4-BE49-F238E27FC236}">
                    <a16:creationId xmlns:a16="http://schemas.microsoft.com/office/drawing/2014/main" id="{58C0DCDE-B0DF-D89B-A328-CFBA6F237647}"/>
                  </a:ext>
                </a:extLst>
              </p:cNvPr>
              <p:cNvSpPr/>
              <p:nvPr/>
            </p:nvSpPr>
            <p:spPr>
              <a:xfrm>
                <a:off x="7390701" y="1009820"/>
                <a:ext cx="220635" cy="190203"/>
              </a:xfrm>
              <a:prstGeom prst="triangle">
                <a:avLst/>
              </a:prstGeom>
              <a:solidFill>
                <a:srgbClr val="000000"/>
              </a:solidFill>
              <a:ln w="1905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grpSp>
      <p:sp>
        <p:nvSpPr>
          <p:cNvPr id="85" name="テキスト ボックス 84">
            <a:extLst>
              <a:ext uri="{FF2B5EF4-FFF2-40B4-BE49-F238E27FC236}">
                <a16:creationId xmlns:a16="http://schemas.microsoft.com/office/drawing/2014/main" id="{E25E9EB4-F384-F9F1-93A1-7F893E7BA89F}"/>
              </a:ext>
            </a:extLst>
          </p:cNvPr>
          <p:cNvSpPr txBox="1"/>
          <p:nvPr/>
        </p:nvSpPr>
        <p:spPr>
          <a:xfrm>
            <a:off x="82346" y="6283121"/>
            <a:ext cx="5585274" cy="215444"/>
          </a:xfrm>
          <a:prstGeom prst="rect">
            <a:avLst/>
          </a:prstGeom>
          <a:noFill/>
        </p:spPr>
        <p:txBody>
          <a:bodyPr wrap="square">
            <a:spAutoFit/>
          </a:bodyPr>
          <a:lstStyle/>
          <a:p>
            <a:pPr eaLnBrk="1" fontAlgn="auto" hangingPunct="1">
              <a:spcBef>
                <a:spcPts val="0"/>
              </a:spcBef>
              <a:spcAft>
                <a:spcPts val="0"/>
              </a:spcAft>
            </a:pPr>
            <a:r>
              <a:rPr lang="en-US" altLang="ja-JP" sz="800" dirty="0">
                <a:solidFill>
                  <a:srgbClr val="545454"/>
                </a:solidFill>
                <a:latin typeface="+mn-ea"/>
                <a:ea typeface="+mn-ea"/>
              </a:rPr>
              <a:t>*2025</a:t>
            </a:r>
            <a:r>
              <a:rPr lang="ja-JP" altLang="en-US" sz="800" dirty="0">
                <a:solidFill>
                  <a:srgbClr val="545454"/>
                </a:solidFill>
                <a:latin typeface="+mn-ea"/>
                <a:ea typeface="+mn-ea"/>
              </a:rPr>
              <a:t>年</a:t>
            </a:r>
            <a:r>
              <a:rPr lang="en-US" altLang="ja-JP" sz="800" dirty="0">
                <a:solidFill>
                  <a:srgbClr val="545454"/>
                </a:solidFill>
                <a:latin typeface="+mn-ea"/>
                <a:ea typeface="+mn-ea"/>
              </a:rPr>
              <a:t>12</a:t>
            </a:r>
            <a:r>
              <a:rPr lang="ja-JP" altLang="en-US" sz="800" dirty="0">
                <a:solidFill>
                  <a:srgbClr val="545454"/>
                </a:solidFill>
                <a:latin typeface="+mn-ea"/>
                <a:ea typeface="+mn-ea"/>
              </a:rPr>
              <a:t>月（</a:t>
            </a:r>
            <a:r>
              <a:rPr lang="en-US" altLang="ja-JP" sz="800" dirty="0">
                <a:solidFill>
                  <a:srgbClr val="545454"/>
                </a:solidFill>
                <a:latin typeface="+mn-ea"/>
                <a:ea typeface="+mn-ea"/>
              </a:rPr>
              <a:t>Yahoo! JAPAN</a:t>
            </a:r>
            <a:r>
              <a:rPr lang="ja-JP" altLang="en-US" sz="800" dirty="0">
                <a:solidFill>
                  <a:srgbClr val="545454"/>
                </a:solidFill>
                <a:latin typeface="+mn-ea"/>
                <a:ea typeface="+mn-ea"/>
              </a:rPr>
              <a:t>自社調査）</a:t>
            </a:r>
          </a:p>
        </p:txBody>
      </p:sp>
      <p:sp>
        <p:nvSpPr>
          <p:cNvPr id="86" name="テキスト ボックス 85">
            <a:extLst>
              <a:ext uri="{FF2B5EF4-FFF2-40B4-BE49-F238E27FC236}">
                <a16:creationId xmlns:a16="http://schemas.microsoft.com/office/drawing/2014/main" id="{A15CA1E6-2ED9-7EAE-81C5-6B39BCD035BB}"/>
              </a:ext>
            </a:extLst>
          </p:cNvPr>
          <p:cNvSpPr txBox="1"/>
          <p:nvPr/>
        </p:nvSpPr>
        <p:spPr>
          <a:xfrm>
            <a:off x="1876417" y="3665141"/>
            <a:ext cx="886328" cy="369332"/>
          </a:xfrm>
          <a:prstGeom prst="rect">
            <a:avLst/>
          </a:prstGeom>
          <a:noFill/>
        </p:spPr>
        <p:txBody>
          <a:bodyPr wrap="square" rtlCol="0">
            <a:spAutoFit/>
          </a:bodyPr>
          <a:lstStyle/>
          <a:p>
            <a:pPr algn="ctr" eaLnBrk="1" fontAlgn="auto" hangingPunct="1">
              <a:spcBef>
                <a:spcPts val="0"/>
              </a:spcBef>
              <a:spcAft>
                <a:spcPts val="0"/>
              </a:spcAft>
            </a:pPr>
            <a:r>
              <a:rPr lang="ja-JP" altLang="en-US" sz="900" dirty="0">
                <a:solidFill>
                  <a:srgbClr val="545454"/>
                </a:solidFill>
                <a:latin typeface="+mn-ea"/>
                <a:ea typeface="+mn-ea"/>
                <a:cs typeface="Meiryo UI" pitchFamily="50" charset="-128"/>
              </a:rPr>
              <a:t>フォロワー数</a:t>
            </a:r>
          </a:p>
          <a:p>
            <a:pPr algn="ctr" eaLnBrk="1" fontAlgn="auto" hangingPunct="1">
              <a:spcBef>
                <a:spcPts val="0"/>
              </a:spcBef>
              <a:spcAft>
                <a:spcPts val="0"/>
              </a:spcAft>
            </a:pPr>
            <a:r>
              <a:rPr lang="ja-JP" altLang="en-US" sz="900" b="1" dirty="0">
                <a:solidFill>
                  <a:srgbClr val="545454"/>
                </a:solidFill>
                <a:latin typeface="+mn-ea"/>
                <a:ea typeface="+mn-ea"/>
                <a:cs typeface="Meiryo UI" pitchFamily="50" charset="-128"/>
              </a:rPr>
              <a:t>約</a:t>
            </a:r>
            <a:r>
              <a:rPr lang="en-US" altLang="ja-JP" sz="900" b="1" dirty="0">
                <a:solidFill>
                  <a:srgbClr val="002AFF"/>
                </a:solidFill>
                <a:latin typeface="+mn-ea"/>
                <a:ea typeface="+mn-ea"/>
                <a:cs typeface="Meiryo UI" pitchFamily="50" charset="-128"/>
              </a:rPr>
              <a:t>196</a:t>
            </a:r>
            <a:r>
              <a:rPr lang="ja-JP" altLang="en-US" sz="900" b="1" dirty="0">
                <a:solidFill>
                  <a:srgbClr val="002AFF"/>
                </a:solidFill>
                <a:latin typeface="+mn-ea"/>
                <a:ea typeface="+mn-ea"/>
                <a:cs typeface="Meiryo UI" pitchFamily="50" charset="-128"/>
              </a:rPr>
              <a:t>万人</a:t>
            </a:r>
            <a:r>
              <a:rPr lang="en-US" altLang="ja-JP" sz="600" b="1" dirty="0">
                <a:solidFill>
                  <a:srgbClr val="545454"/>
                </a:solidFill>
                <a:latin typeface="+mn-ea"/>
                <a:ea typeface="+mn-ea"/>
                <a:cs typeface="Meiryo UI" pitchFamily="50" charset="-128"/>
              </a:rPr>
              <a:t>*</a:t>
            </a:r>
            <a:endParaRPr lang="ja-JP" altLang="en-US" sz="600" b="1" dirty="0">
              <a:solidFill>
                <a:srgbClr val="545454"/>
              </a:solidFill>
              <a:latin typeface="+mn-ea"/>
              <a:ea typeface="+mn-ea"/>
              <a:cs typeface="Meiryo UI" pitchFamily="50" charset="-128"/>
            </a:endParaRPr>
          </a:p>
        </p:txBody>
      </p:sp>
      <p:grpSp>
        <p:nvGrpSpPr>
          <p:cNvPr id="87" name="グループ化 86">
            <a:extLst>
              <a:ext uri="{FF2B5EF4-FFF2-40B4-BE49-F238E27FC236}">
                <a16:creationId xmlns:a16="http://schemas.microsoft.com/office/drawing/2014/main" id="{6E761C7A-1A27-660E-9427-19254D8587CB}"/>
              </a:ext>
            </a:extLst>
          </p:cNvPr>
          <p:cNvGrpSpPr/>
          <p:nvPr/>
        </p:nvGrpSpPr>
        <p:grpSpPr>
          <a:xfrm>
            <a:off x="592244" y="2390337"/>
            <a:ext cx="1267665" cy="1204933"/>
            <a:chOff x="8258862" y="5211285"/>
            <a:chExt cx="1631918" cy="1551161"/>
          </a:xfrm>
        </p:grpSpPr>
        <p:pic>
          <p:nvPicPr>
            <p:cNvPr id="88" name="図 87">
              <a:extLst>
                <a:ext uri="{FF2B5EF4-FFF2-40B4-BE49-F238E27FC236}">
                  <a16:creationId xmlns:a16="http://schemas.microsoft.com/office/drawing/2014/main" id="{1E5537A5-72DD-B17D-5FB2-FA70892BF6C4}"/>
                </a:ext>
              </a:extLst>
            </p:cNvPr>
            <p:cNvPicPr>
              <a:picLocks noChangeAspect="1"/>
            </p:cNvPicPr>
            <p:nvPr/>
          </p:nvPicPr>
          <p:blipFill rotWithShape="1">
            <a:blip r:embed="rId10"/>
            <a:srcRect b="19754"/>
            <a:stretch/>
          </p:blipFill>
          <p:spPr>
            <a:xfrm>
              <a:off x="8349087" y="5211285"/>
              <a:ext cx="1432521" cy="1234413"/>
            </a:xfrm>
            <a:prstGeom prst="rect">
              <a:avLst/>
            </a:prstGeom>
            <a:ln>
              <a:solidFill>
                <a:srgbClr val="FFFFFF">
                  <a:lumMod val="50000"/>
                </a:srgbClr>
              </a:solidFill>
            </a:ln>
          </p:spPr>
        </p:pic>
        <p:sp>
          <p:nvSpPr>
            <p:cNvPr id="89" name="正方形/長方形 88">
              <a:extLst>
                <a:ext uri="{FF2B5EF4-FFF2-40B4-BE49-F238E27FC236}">
                  <a16:creationId xmlns:a16="http://schemas.microsoft.com/office/drawing/2014/main" id="{349F8D3F-3942-3568-FE93-EDA33FC7AD8E}"/>
                </a:ext>
              </a:extLst>
            </p:cNvPr>
            <p:cNvSpPr/>
            <p:nvPr/>
          </p:nvSpPr>
          <p:spPr>
            <a:xfrm>
              <a:off x="8349087" y="6480848"/>
              <a:ext cx="1432521" cy="281598"/>
            </a:xfrm>
            <a:prstGeom prst="rect">
              <a:avLst/>
            </a:prstGeom>
            <a:no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90" name="フローチャート: せん孔テープ 89">
              <a:extLst>
                <a:ext uri="{FF2B5EF4-FFF2-40B4-BE49-F238E27FC236}">
                  <a16:creationId xmlns:a16="http://schemas.microsoft.com/office/drawing/2014/main" id="{515236F6-4393-501C-80D3-D2C56FBCF867}"/>
                </a:ext>
              </a:extLst>
            </p:cNvPr>
            <p:cNvSpPr/>
            <p:nvPr/>
          </p:nvSpPr>
          <p:spPr>
            <a:xfrm>
              <a:off x="8258862" y="6398187"/>
              <a:ext cx="1631918" cy="117497"/>
            </a:xfrm>
            <a:prstGeom prst="flowChartPunchedTape">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91" name="正方形/長方形 90">
              <a:extLst>
                <a:ext uri="{FF2B5EF4-FFF2-40B4-BE49-F238E27FC236}">
                  <a16:creationId xmlns:a16="http://schemas.microsoft.com/office/drawing/2014/main" id="{741FAFAF-877E-9CC6-FAF4-EB153519CE2D}"/>
                </a:ext>
              </a:extLst>
            </p:cNvPr>
            <p:cNvSpPr/>
            <p:nvPr/>
          </p:nvSpPr>
          <p:spPr>
            <a:xfrm>
              <a:off x="9297093" y="6550834"/>
              <a:ext cx="447891" cy="117497"/>
            </a:xfrm>
            <a:prstGeom prst="rect">
              <a:avLst/>
            </a:prstGeom>
            <a:solidFill>
              <a:srgbClr val="00569B"/>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grpSp>
        <p:nvGrpSpPr>
          <p:cNvPr id="92" name="グループ化 91">
            <a:extLst>
              <a:ext uri="{FF2B5EF4-FFF2-40B4-BE49-F238E27FC236}">
                <a16:creationId xmlns:a16="http://schemas.microsoft.com/office/drawing/2014/main" id="{7203B8D6-1BF8-E1FE-CD58-D6DA02AB6831}"/>
              </a:ext>
            </a:extLst>
          </p:cNvPr>
          <p:cNvGrpSpPr/>
          <p:nvPr/>
        </p:nvGrpSpPr>
        <p:grpSpPr>
          <a:xfrm>
            <a:off x="560874" y="2887483"/>
            <a:ext cx="680574" cy="1238924"/>
            <a:chOff x="3794531" y="3200759"/>
            <a:chExt cx="979007" cy="1782194"/>
          </a:xfrm>
        </p:grpSpPr>
        <p:sp>
          <p:nvSpPr>
            <p:cNvPr id="93" name="正方形/長方形 92">
              <a:extLst>
                <a:ext uri="{FF2B5EF4-FFF2-40B4-BE49-F238E27FC236}">
                  <a16:creationId xmlns:a16="http://schemas.microsoft.com/office/drawing/2014/main" id="{932A5CD3-ADAA-7CCE-A1D0-B2EAF50DF5D8}"/>
                </a:ext>
              </a:extLst>
            </p:cNvPr>
            <p:cNvSpPr/>
            <p:nvPr/>
          </p:nvSpPr>
          <p:spPr>
            <a:xfrm>
              <a:off x="3828272" y="3200759"/>
              <a:ext cx="890738" cy="1782194"/>
            </a:xfrm>
            <a:prstGeom prst="rect">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94" name="図 93">
              <a:extLst>
                <a:ext uri="{FF2B5EF4-FFF2-40B4-BE49-F238E27FC236}">
                  <a16:creationId xmlns:a16="http://schemas.microsoft.com/office/drawing/2014/main" id="{52943B4C-D04B-0EA5-C5E5-8EFAF8EAFFE4}"/>
                </a:ext>
              </a:extLst>
            </p:cNvPr>
            <p:cNvPicPr>
              <a:picLocks noChangeAspect="1"/>
            </p:cNvPicPr>
            <p:nvPr/>
          </p:nvPicPr>
          <p:blipFill rotWithShape="1">
            <a:blip r:embed="rId11"/>
            <a:srcRect t="39521"/>
            <a:stretch/>
          </p:blipFill>
          <p:spPr>
            <a:xfrm>
              <a:off x="3850602" y="3232556"/>
              <a:ext cx="867147" cy="909754"/>
            </a:xfrm>
            <a:prstGeom prst="rect">
              <a:avLst/>
            </a:prstGeom>
          </p:spPr>
        </p:pic>
        <p:sp>
          <p:nvSpPr>
            <p:cNvPr id="95" name="正方形/長方形 94">
              <a:extLst>
                <a:ext uri="{FF2B5EF4-FFF2-40B4-BE49-F238E27FC236}">
                  <a16:creationId xmlns:a16="http://schemas.microsoft.com/office/drawing/2014/main" id="{60CFC9FC-F856-7A57-F0ED-9E625CBC37AC}"/>
                </a:ext>
              </a:extLst>
            </p:cNvPr>
            <p:cNvSpPr/>
            <p:nvPr/>
          </p:nvSpPr>
          <p:spPr>
            <a:xfrm>
              <a:off x="3877587" y="4786190"/>
              <a:ext cx="789888" cy="123437"/>
            </a:xfrm>
            <a:prstGeom prst="rect">
              <a:avLst/>
            </a:prstGeom>
            <a:solidFill>
              <a:srgbClr val="00569B"/>
            </a:solidFill>
            <a:ln w="9525" cap="flat" cmpd="sng" algn="ctr">
              <a:solidFill>
                <a:srgbClr val="00569B"/>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96" name="図 95">
              <a:extLst>
                <a:ext uri="{FF2B5EF4-FFF2-40B4-BE49-F238E27FC236}">
                  <a16:creationId xmlns:a16="http://schemas.microsoft.com/office/drawing/2014/main" id="{9796AE6A-9350-EFBA-16F4-0FEE2EADE03F}"/>
                </a:ext>
              </a:extLst>
            </p:cNvPr>
            <p:cNvPicPr>
              <a:picLocks noChangeAspect="1"/>
            </p:cNvPicPr>
            <p:nvPr/>
          </p:nvPicPr>
          <p:blipFill rotWithShape="1">
            <a:blip r:embed="rId5">
              <a:extLst>
                <a:ext uri="{BEBA8EAE-BF5A-486C-A8C5-ECC9F3942E4B}">
                  <a14:imgProps xmlns:a14="http://schemas.microsoft.com/office/drawing/2010/main">
                    <a14:imgLayer r:embed="rId6">
                      <a14:imgEffect>
                        <a14:artisticCrisscrossEtching/>
                      </a14:imgEffect>
                    </a14:imgLayer>
                  </a14:imgProps>
                </a:ext>
              </a:extLst>
            </a:blip>
            <a:srcRect l="4562" t="76901" r="7830" b="54"/>
            <a:stretch/>
          </p:blipFill>
          <p:spPr>
            <a:xfrm>
              <a:off x="3854715" y="4207473"/>
              <a:ext cx="824240" cy="253916"/>
            </a:xfrm>
            <a:prstGeom prst="rect">
              <a:avLst/>
            </a:prstGeom>
            <a:ln>
              <a:noFill/>
            </a:ln>
          </p:spPr>
        </p:pic>
        <p:sp>
          <p:nvSpPr>
            <p:cNvPr id="97" name="フローチャート: せん孔テープ 96">
              <a:extLst>
                <a:ext uri="{FF2B5EF4-FFF2-40B4-BE49-F238E27FC236}">
                  <a16:creationId xmlns:a16="http://schemas.microsoft.com/office/drawing/2014/main" id="{0C24579D-C3EA-F227-F42A-B62FC271F593}"/>
                </a:ext>
              </a:extLst>
            </p:cNvPr>
            <p:cNvSpPr/>
            <p:nvPr/>
          </p:nvSpPr>
          <p:spPr>
            <a:xfrm>
              <a:off x="3794531" y="4337363"/>
              <a:ext cx="979007" cy="160254"/>
            </a:xfrm>
            <a:prstGeom prst="flowChartPunchedTape">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98" name="図 97">
              <a:extLst>
                <a:ext uri="{FF2B5EF4-FFF2-40B4-BE49-F238E27FC236}">
                  <a16:creationId xmlns:a16="http://schemas.microsoft.com/office/drawing/2014/main" id="{5C1DE201-6D0F-9F05-055D-478C9E9A788F}"/>
                </a:ext>
              </a:extLst>
            </p:cNvPr>
            <p:cNvPicPr>
              <a:picLocks noChangeAspect="1"/>
            </p:cNvPicPr>
            <p:nvPr/>
          </p:nvPicPr>
          <p:blipFill>
            <a:blip r:embed="rId13"/>
            <a:stretch>
              <a:fillRect/>
            </a:stretch>
          </p:blipFill>
          <p:spPr>
            <a:xfrm>
              <a:off x="3897851" y="4537581"/>
              <a:ext cx="736210" cy="236375"/>
            </a:xfrm>
            <a:prstGeom prst="rect">
              <a:avLst/>
            </a:prstGeom>
          </p:spPr>
        </p:pic>
      </p:grpSp>
      <p:sp>
        <p:nvSpPr>
          <p:cNvPr id="99" name="正方形/長方形 98">
            <a:extLst>
              <a:ext uri="{FF2B5EF4-FFF2-40B4-BE49-F238E27FC236}">
                <a16:creationId xmlns:a16="http://schemas.microsoft.com/office/drawing/2014/main" id="{025642DB-5F32-AB5B-869A-2F5EA2DC0978}"/>
              </a:ext>
            </a:extLst>
          </p:cNvPr>
          <p:cNvSpPr/>
          <p:nvPr/>
        </p:nvSpPr>
        <p:spPr>
          <a:xfrm>
            <a:off x="3599961" y="5799656"/>
            <a:ext cx="2217132" cy="417249"/>
          </a:xfrm>
          <a:prstGeom prst="rect">
            <a:avLst/>
          </a:prstGeom>
          <a:solidFill>
            <a:srgbClr val="002060"/>
          </a:solidFill>
          <a:ln w="9525" cap="flat" cmpd="sng" algn="ctr">
            <a:solidFill>
              <a:srgbClr val="00206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00" name="正方形/長方形 99">
            <a:extLst>
              <a:ext uri="{FF2B5EF4-FFF2-40B4-BE49-F238E27FC236}">
                <a16:creationId xmlns:a16="http://schemas.microsoft.com/office/drawing/2014/main" id="{1DD8B374-56DD-56A2-8069-A98BD5333AD8}"/>
              </a:ext>
            </a:extLst>
          </p:cNvPr>
          <p:cNvSpPr/>
          <p:nvPr/>
        </p:nvSpPr>
        <p:spPr>
          <a:xfrm>
            <a:off x="2372387" y="5942474"/>
            <a:ext cx="795528" cy="201168"/>
          </a:xfrm>
          <a:prstGeom prst="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01" name="テキスト ボックス 100">
            <a:extLst>
              <a:ext uri="{FF2B5EF4-FFF2-40B4-BE49-F238E27FC236}">
                <a16:creationId xmlns:a16="http://schemas.microsoft.com/office/drawing/2014/main" id="{859536B6-61E5-B596-CD80-4AE11E78529A}"/>
              </a:ext>
            </a:extLst>
          </p:cNvPr>
          <p:cNvSpPr txBox="1"/>
          <p:nvPr/>
        </p:nvSpPr>
        <p:spPr>
          <a:xfrm>
            <a:off x="5722937" y="5769994"/>
            <a:ext cx="605219" cy="523220"/>
          </a:xfrm>
          <a:prstGeom prst="rect">
            <a:avLst/>
          </a:prstGeom>
          <a:noFill/>
        </p:spPr>
        <p:txBody>
          <a:bodyPr wrap="square" rtlCol="0">
            <a:spAutoFit/>
          </a:bodyPr>
          <a:lstStyle/>
          <a:p>
            <a:pPr algn="ctr" eaLnBrk="1" fontAlgn="auto" hangingPunct="1">
              <a:spcBef>
                <a:spcPts val="0"/>
              </a:spcBef>
              <a:spcAft>
                <a:spcPts val="0"/>
              </a:spcAft>
              <a:defRPr/>
            </a:pPr>
            <a:r>
              <a:rPr kumimoji="0" lang="en-US" altLang="ja-JP" sz="2800" b="1" kern="0" dirty="0">
                <a:solidFill>
                  <a:srgbClr val="002060"/>
                </a:solidFill>
                <a:latin typeface="+mn-ea"/>
                <a:ea typeface="+mn-ea"/>
              </a:rPr>
              <a:t>+</a:t>
            </a:r>
          </a:p>
        </p:txBody>
      </p:sp>
      <p:sp>
        <p:nvSpPr>
          <p:cNvPr id="102" name="正方形/長方形 101">
            <a:extLst>
              <a:ext uri="{FF2B5EF4-FFF2-40B4-BE49-F238E27FC236}">
                <a16:creationId xmlns:a16="http://schemas.microsoft.com/office/drawing/2014/main" id="{86C4F39C-5BF2-0928-DC2A-8F21D62477EE}"/>
              </a:ext>
            </a:extLst>
          </p:cNvPr>
          <p:cNvSpPr/>
          <p:nvPr/>
        </p:nvSpPr>
        <p:spPr>
          <a:xfrm>
            <a:off x="191035" y="5742268"/>
            <a:ext cx="2998809" cy="514637"/>
          </a:xfrm>
          <a:prstGeom prst="rect">
            <a:avLst/>
          </a:prstGeom>
          <a:solidFill>
            <a:srgbClr val="002060"/>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03" name="正方形/長方形 102">
            <a:extLst>
              <a:ext uri="{FF2B5EF4-FFF2-40B4-BE49-F238E27FC236}">
                <a16:creationId xmlns:a16="http://schemas.microsoft.com/office/drawing/2014/main" id="{3E599645-FC08-6B92-C79E-619C8EFF0452}"/>
              </a:ext>
            </a:extLst>
          </p:cNvPr>
          <p:cNvSpPr/>
          <p:nvPr/>
        </p:nvSpPr>
        <p:spPr>
          <a:xfrm>
            <a:off x="262472" y="5910631"/>
            <a:ext cx="787853" cy="208787"/>
          </a:xfrm>
          <a:prstGeom prst="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04" name="テキスト ボックス 103">
            <a:extLst>
              <a:ext uri="{FF2B5EF4-FFF2-40B4-BE49-F238E27FC236}">
                <a16:creationId xmlns:a16="http://schemas.microsoft.com/office/drawing/2014/main" id="{94CB163D-BC28-99E2-C670-667635BCAE7F}"/>
              </a:ext>
            </a:extLst>
          </p:cNvPr>
          <p:cNvSpPr txBox="1"/>
          <p:nvPr/>
        </p:nvSpPr>
        <p:spPr>
          <a:xfrm>
            <a:off x="273109" y="5833467"/>
            <a:ext cx="2952245" cy="369332"/>
          </a:xfrm>
          <a:prstGeom prst="rect">
            <a:avLst/>
          </a:prstGeom>
          <a:noFill/>
        </p:spPr>
        <p:txBody>
          <a:bodyPr wrap="square" rtlCol="0">
            <a:spAutoFit/>
          </a:bodyPr>
          <a:lstStyle/>
          <a:p>
            <a:pPr eaLnBrk="1" fontAlgn="auto" hangingPunct="1">
              <a:spcBef>
                <a:spcPts val="0"/>
              </a:spcBef>
              <a:spcAft>
                <a:spcPts val="0"/>
              </a:spcAft>
            </a:pPr>
            <a:r>
              <a:rPr lang="ja-JP" altLang="en-US" sz="1200" b="1" dirty="0">
                <a:solidFill>
                  <a:srgbClr val="002060"/>
                </a:solidFill>
                <a:latin typeface="+mn-ea"/>
                <a:ea typeface="+mn-ea"/>
                <a:cs typeface="Meiryo UI" pitchFamily="50" charset="-128"/>
              </a:rPr>
              <a:t>協賛総額　</a:t>
            </a:r>
            <a:r>
              <a:rPr lang="en-US" altLang="ja-JP" b="1" dirty="0">
                <a:solidFill>
                  <a:srgbClr val="FFFFFF"/>
                </a:solidFill>
                <a:latin typeface="+mn-ea"/>
                <a:ea typeface="+mn-ea"/>
                <a:cs typeface="Meiryo UI" pitchFamily="50" charset="-128"/>
              </a:rPr>
              <a:t>500</a:t>
            </a:r>
            <a:r>
              <a:rPr lang="ja-JP" altLang="en-US" b="1" dirty="0">
                <a:solidFill>
                  <a:srgbClr val="FFFFFF"/>
                </a:solidFill>
                <a:latin typeface="+mn-ea"/>
                <a:ea typeface="+mn-ea"/>
                <a:cs typeface="Meiryo UI" pitchFamily="50" charset="-128"/>
              </a:rPr>
              <a:t>万円～</a:t>
            </a:r>
            <a:r>
              <a:rPr lang="ja-JP" altLang="en-US" sz="1100" b="1" dirty="0">
                <a:solidFill>
                  <a:srgbClr val="FFFFFF"/>
                </a:solidFill>
                <a:latin typeface="+mn-ea"/>
                <a:ea typeface="+mn-ea"/>
                <a:cs typeface="Meiryo UI" pitchFamily="50" charset="-128"/>
              </a:rPr>
              <a:t>／</a:t>
            </a:r>
            <a:r>
              <a:rPr lang="en-US" altLang="ja-JP" sz="1100" b="1" dirty="0">
                <a:solidFill>
                  <a:srgbClr val="FFFFFF"/>
                </a:solidFill>
                <a:latin typeface="+mn-ea"/>
                <a:ea typeface="+mn-ea"/>
                <a:cs typeface="Meiryo UI" pitchFamily="50" charset="-128"/>
              </a:rPr>
              <a:t>1</a:t>
            </a:r>
            <a:r>
              <a:rPr lang="ja-JP" altLang="en-US" sz="1100" b="1" dirty="0">
                <a:solidFill>
                  <a:srgbClr val="FFFFFF"/>
                </a:solidFill>
                <a:latin typeface="+mn-ea"/>
                <a:ea typeface="+mn-ea"/>
                <a:cs typeface="Meiryo UI" pitchFamily="50" charset="-128"/>
              </a:rPr>
              <a:t>か月間</a:t>
            </a:r>
            <a:endParaRPr lang="en-US" altLang="ja-JP" sz="1100" b="1" dirty="0">
              <a:solidFill>
                <a:srgbClr val="FFFFFF"/>
              </a:solidFill>
              <a:latin typeface="+mn-ea"/>
              <a:ea typeface="+mn-ea"/>
              <a:cs typeface="Meiryo UI" pitchFamily="50" charset="-128"/>
            </a:endParaRPr>
          </a:p>
        </p:txBody>
      </p:sp>
      <p:sp>
        <p:nvSpPr>
          <p:cNvPr id="105" name="テキスト ボックス 104">
            <a:extLst>
              <a:ext uri="{FF2B5EF4-FFF2-40B4-BE49-F238E27FC236}">
                <a16:creationId xmlns:a16="http://schemas.microsoft.com/office/drawing/2014/main" id="{6195185F-DCDB-E70E-D4B8-5397D2C0BB47}"/>
              </a:ext>
            </a:extLst>
          </p:cNvPr>
          <p:cNvSpPr txBox="1"/>
          <p:nvPr/>
        </p:nvSpPr>
        <p:spPr>
          <a:xfrm>
            <a:off x="8515856" y="5857778"/>
            <a:ext cx="3676143" cy="369332"/>
          </a:xfrm>
          <a:prstGeom prst="rect">
            <a:avLst/>
          </a:prstGeom>
          <a:noFill/>
        </p:spPr>
        <p:txBody>
          <a:bodyPr wrap="square" lIns="91440" tIns="45720" rIns="91440" bIns="45720" rtlCol="0" anchor="t">
            <a:spAutoFit/>
          </a:bodyPr>
          <a:lstStyle/>
          <a:p>
            <a:pPr eaLnBrk="1" fontAlgn="auto" hangingPunct="1">
              <a:spcBef>
                <a:spcPts val="0"/>
              </a:spcBef>
              <a:spcAft>
                <a:spcPts val="0"/>
              </a:spcAft>
            </a:pPr>
            <a:r>
              <a:rPr lang="en-US" altLang="ja-JP" sz="900" dirty="0">
                <a:solidFill>
                  <a:srgbClr val="0D0D0D"/>
                </a:solidFill>
                <a:latin typeface="メイリオ"/>
                <a:ea typeface="メイリオ"/>
                <a:cs typeface="Meiryo UI" pitchFamily="50" charset="-128"/>
              </a:rPr>
              <a:t>※</a:t>
            </a:r>
            <a:r>
              <a:rPr lang="ja-JP" altLang="en-US" sz="900" dirty="0">
                <a:solidFill>
                  <a:srgbClr val="0D0D0D"/>
                </a:solidFill>
                <a:latin typeface="メイリオ"/>
                <a:ea typeface="メイリオ"/>
                <a:cs typeface="Meiryo UI" pitchFamily="50" charset="-128"/>
              </a:rPr>
              <a:t>価格はすべて概算金額のため、詳細は</a:t>
            </a:r>
            <a:r>
              <a:rPr lang="en-US" altLang="ja-JP" sz="900" dirty="0">
                <a:solidFill>
                  <a:srgbClr val="0D0D0D"/>
                </a:solidFill>
                <a:latin typeface="メイリオ"/>
                <a:ea typeface="メイリオ"/>
                <a:cs typeface="Meiryo UI" pitchFamily="50" charset="-128"/>
              </a:rPr>
              <a:t>P38</a:t>
            </a:r>
            <a:r>
              <a:rPr lang="ja-JP" altLang="en-US" sz="900" dirty="0">
                <a:solidFill>
                  <a:srgbClr val="0D0D0D"/>
                </a:solidFill>
                <a:latin typeface="メイリオ"/>
                <a:ea typeface="メイリオ"/>
                <a:cs typeface="Meiryo UI" pitchFamily="50" charset="-128"/>
              </a:rPr>
              <a:t>～4</a:t>
            </a:r>
            <a:r>
              <a:rPr lang="en-US" altLang="ja-JP" sz="900" dirty="0">
                <a:solidFill>
                  <a:srgbClr val="0D0D0D"/>
                </a:solidFill>
                <a:latin typeface="メイリオ"/>
                <a:ea typeface="メイリオ"/>
                <a:cs typeface="Meiryo UI" pitchFamily="50" charset="-128"/>
              </a:rPr>
              <a:t>1</a:t>
            </a:r>
            <a:r>
              <a:rPr lang="ja-JP" altLang="en-US" sz="900" dirty="0">
                <a:solidFill>
                  <a:srgbClr val="0D0D0D"/>
                </a:solidFill>
                <a:latin typeface="メイリオ"/>
                <a:ea typeface="メイリオ"/>
                <a:cs typeface="Meiryo UI" pitchFamily="50" charset="-128"/>
              </a:rPr>
              <a:t>を参照ください</a:t>
            </a:r>
            <a:endParaRPr lang="en-US" altLang="ja-JP" sz="900" dirty="0">
              <a:solidFill>
                <a:srgbClr val="0D0D0D"/>
              </a:solidFill>
              <a:latin typeface="メイリオ"/>
              <a:ea typeface="メイリオ"/>
              <a:cs typeface="Meiryo UI" pitchFamily="50" charset="-128"/>
            </a:endParaRPr>
          </a:p>
          <a:p>
            <a:pPr eaLnBrk="1" fontAlgn="auto" hangingPunct="1">
              <a:spcBef>
                <a:spcPts val="0"/>
              </a:spcBef>
              <a:spcAft>
                <a:spcPts val="0"/>
              </a:spcAft>
            </a:pPr>
            <a:r>
              <a:rPr lang="en-US" altLang="ja-JP" sz="900" dirty="0">
                <a:solidFill>
                  <a:srgbClr val="0D0D0D"/>
                </a:solidFill>
                <a:latin typeface="+mn-ea"/>
                <a:ea typeface="+mn-ea"/>
                <a:cs typeface="Meiryo UI" pitchFamily="50" charset="-128"/>
              </a:rPr>
              <a:t>※</a:t>
            </a:r>
            <a:r>
              <a:rPr lang="ja-JP" altLang="en-US" sz="900" dirty="0">
                <a:solidFill>
                  <a:srgbClr val="0D0D0D"/>
                </a:solidFill>
                <a:latin typeface="+mn-ea"/>
                <a:ea typeface="+mn-ea"/>
                <a:cs typeface="Meiryo UI" pitchFamily="50" charset="-128"/>
              </a:rPr>
              <a:t>内容により制作費が追加となる場合があります</a:t>
            </a:r>
          </a:p>
        </p:txBody>
      </p:sp>
      <p:sp>
        <p:nvSpPr>
          <p:cNvPr id="106" name="正方形/長方形 105">
            <a:extLst>
              <a:ext uri="{FF2B5EF4-FFF2-40B4-BE49-F238E27FC236}">
                <a16:creationId xmlns:a16="http://schemas.microsoft.com/office/drawing/2014/main" id="{36CBFEA5-7C50-6748-3E5A-756B2E733DE1}"/>
              </a:ext>
            </a:extLst>
          </p:cNvPr>
          <p:cNvSpPr/>
          <p:nvPr/>
        </p:nvSpPr>
        <p:spPr>
          <a:xfrm>
            <a:off x="3732997" y="5887913"/>
            <a:ext cx="894490" cy="231337"/>
          </a:xfrm>
          <a:prstGeom prst="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07" name="テキスト ボックス 106">
            <a:extLst>
              <a:ext uri="{FF2B5EF4-FFF2-40B4-BE49-F238E27FC236}">
                <a16:creationId xmlns:a16="http://schemas.microsoft.com/office/drawing/2014/main" id="{98CB02A3-D427-A510-45FB-8FBFC38BA2E2}"/>
              </a:ext>
            </a:extLst>
          </p:cNvPr>
          <p:cNvSpPr txBox="1"/>
          <p:nvPr/>
        </p:nvSpPr>
        <p:spPr>
          <a:xfrm>
            <a:off x="3714047" y="5850959"/>
            <a:ext cx="2174069" cy="307777"/>
          </a:xfrm>
          <a:prstGeom prst="rect">
            <a:avLst/>
          </a:prstGeom>
          <a:noFill/>
        </p:spPr>
        <p:txBody>
          <a:bodyPr wrap="square" rtlCol="0">
            <a:spAutoFit/>
          </a:bodyPr>
          <a:lstStyle/>
          <a:p>
            <a:pPr eaLnBrk="1" fontAlgn="auto" hangingPunct="1">
              <a:spcBef>
                <a:spcPts val="0"/>
              </a:spcBef>
              <a:spcAft>
                <a:spcPts val="0"/>
              </a:spcAft>
            </a:pPr>
            <a:r>
              <a:rPr lang="ja-JP" altLang="en-US" sz="1200" b="1" dirty="0">
                <a:solidFill>
                  <a:srgbClr val="002060"/>
                </a:solidFill>
                <a:latin typeface="+mn-ea"/>
                <a:ea typeface="+mn-ea"/>
                <a:cs typeface="Meiryo UI" pitchFamily="50" charset="-128"/>
              </a:rPr>
              <a:t>誘導広告費　</a:t>
            </a:r>
            <a:r>
              <a:rPr lang="en-US" altLang="ja-JP" sz="1400" b="1" dirty="0">
                <a:solidFill>
                  <a:srgbClr val="FFFFFF"/>
                </a:solidFill>
                <a:latin typeface="+mn-ea"/>
                <a:ea typeface="+mn-ea"/>
                <a:cs typeface="Meiryo UI" pitchFamily="50" charset="-128"/>
              </a:rPr>
              <a:t>400</a:t>
            </a:r>
            <a:r>
              <a:rPr lang="ja-JP" altLang="en-US" sz="1400" b="1" dirty="0">
                <a:solidFill>
                  <a:srgbClr val="FFFFFF"/>
                </a:solidFill>
                <a:latin typeface="+mn-ea"/>
                <a:ea typeface="+mn-ea"/>
                <a:cs typeface="Meiryo UI" pitchFamily="50" charset="-128"/>
              </a:rPr>
              <a:t>万円～</a:t>
            </a:r>
            <a:endParaRPr lang="en-US" altLang="ja-JP" sz="1400" b="1" dirty="0">
              <a:solidFill>
                <a:srgbClr val="FFFFFF"/>
              </a:solidFill>
              <a:latin typeface="+mn-ea"/>
              <a:ea typeface="+mn-ea"/>
              <a:cs typeface="Meiryo UI" pitchFamily="50" charset="-128"/>
            </a:endParaRPr>
          </a:p>
        </p:txBody>
      </p:sp>
      <p:sp>
        <p:nvSpPr>
          <p:cNvPr id="108" name="正方形/長方形 107">
            <a:extLst>
              <a:ext uri="{FF2B5EF4-FFF2-40B4-BE49-F238E27FC236}">
                <a16:creationId xmlns:a16="http://schemas.microsoft.com/office/drawing/2014/main" id="{887E57F6-7A4F-BB4E-E512-3069F9EB7740}"/>
              </a:ext>
            </a:extLst>
          </p:cNvPr>
          <p:cNvSpPr/>
          <p:nvPr/>
        </p:nvSpPr>
        <p:spPr>
          <a:xfrm>
            <a:off x="6218874" y="5799656"/>
            <a:ext cx="2217132" cy="417249"/>
          </a:xfrm>
          <a:prstGeom prst="rect">
            <a:avLst/>
          </a:prstGeom>
          <a:solidFill>
            <a:srgbClr val="002060"/>
          </a:solidFill>
          <a:ln w="9525" cap="flat" cmpd="sng" algn="ctr">
            <a:solidFill>
              <a:srgbClr val="00206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09" name="正方形/長方形 108">
            <a:extLst>
              <a:ext uri="{FF2B5EF4-FFF2-40B4-BE49-F238E27FC236}">
                <a16:creationId xmlns:a16="http://schemas.microsoft.com/office/drawing/2014/main" id="{7311C447-5AC2-9DC8-28B9-FDDA3F4E9DB7}"/>
              </a:ext>
            </a:extLst>
          </p:cNvPr>
          <p:cNvSpPr/>
          <p:nvPr/>
        </p:nvSpPr>
        <p:spPr>
          <a:xfrm>
            <a:off x="6316398" y="5905669"/>
            <a:ext cx="1047433" cy="194691"/>
          </a:xfrm>
          <a:prstGeom prst="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10" name="テキスト ボックス 109">
            <a:extLst>
              <a:ext uri="{FF2B5EF4-FFF2-40B4-BE49-F238E27FC236}">
                <a16:creationId xmlns:a16="http://schemas.microsoft.com/office/drawing/2014/main" id="{37918C89-F8EF-EB7A-EA2C-2C34AC4EFD3C}"/>
              </a:ext>
            </a:extLst>
          </p:cNvPr>
          <p:cNvSpPr txBox="1"/>
          <p:nvPr/>
        </p:nvSpPr>
        <p:spPr>
          <a:xfrm>
            <a:off x="6298928" y="5859190"/>
            <a:ext cx="2190344" cy="307777"/>
          </a:xfrm>
          <a:prstGeom prst="rect">
            <a:avLst/>
          </a:prstGeom>
          <a:noFill/>
        </p:spPr>
        <p:txBody>
          <a:bodyPr wrap="square" rtlCol="0">
            <a:spAutoFit/>
          </a:bodyPr>
          <a:lstStyle/>
          <a:p>
            <a:pPr eaLnBrk="1" fontAlgn="auto" hangingPunct="1">
              <a:spcBef>
                <a:spcPts val="0"/>
              </a:spcBef>
              <a:spcAft>
                <a:spcPts val="0"/>
              </a:spcAft>
            </a:pPr>
            <a:r>
              <a:rPr lang="ja-JP" altLang="en-US" sz="1200" b="1" dirty="0">
                <a:solidFill>
                  <a:srgbClr val="002060"/>
                </a:solidFill>
                <a:latin typeface="+mn-ea"/>
                <a:ea typeface="+mn-ea"/>
                <a:cs typeface="Meiryo UI" pitchFamily="50" charset="-128"/>
              </a:rPr>
              <a:t>制作・掲載費　</a:t>
            </a:r>
            <a:r>
              <a:rPr lang="en-US" altLang="ja-JP" sz="1400" b="1" dirty="0">
                <a:solidFill>
                  <a:srgbClr val="FFFFFF"/>
                </a:solidFill>
                <a:latin typeface="+mn-ea"/>
                <a:ea typeface="+mn-ea"/>
                <a:cs typeface="Meiryo UI" pitchFamily="50" charset="-128"/>
              </a:rPr>
              <a:t>100</a:t>
            </a:r>
            <a:r>
              <a:rPr lang="ja-JP" altLang="en-US" sz="1400" b="1" dirty="0">
                <a:solidFill>
                  <a:srgbClr val="FFFFFF"/>
                </a:solidFill>
                <a:latin typeface="+mn-ea"/>
                <a:ea typeface="+mn-ea"/>
                <a:cs typeface="Meiryo UI" pitchFamily="50" charset="-128"/>
              </a:rPr>
              <a:t>万円～</a:t>
            </a:r>
            <a:endParaRPr lang="en-US" altLang="ja-JP" sz="1400" b="1" dirty="0">
              <a:solidFill>
                <a:srgbClr val="FFFFFF"/>
              </a:solidFill>
              <a:latin typeface="+mn-ea"/>
              <a:ea typeface="+mn-ea"/>
              <a:cs typeface="Meiryo UI" pitchFamily="50" charset="-128"/>
            </a:endParaRPr>
          </a:p>
        </p:txBody>
      </p:sp>
      <p:sp>
        <p:nvSpPr>
          <p:cNvPr id="111" name="テキスト ボックス 110">
            <a:extLst>
              <a:ext uri="{FF2B5EF4-FFF2-40B4-BE49-F238E27FC236}">
                <a16:creationId xmlns:a16="http://schemas.microsoft.com/office/drawing/2014/main" id="{FC9F4F13-B88A-5E7B-FABE-E2A70EECDE4E}"/>
              </a:ext>
            </a:extLst>
          </p:cNvPr>
          <p:cNvSpPr txBox="1"/>
          <p:nvPr/>
        </p:nvSpPr>
        <p:spPr>
          <a:xfrm>
            <a:off x="3095147" y="5769994"/>
            <a:ext cx="605219" cy="523220"/>
          </a:xfrm>
          <a:prstGeom prst="rect">
            <a:avLst/>
          </a:prstGeom>
          <a:noFill/>
        </p:spPr>
        <p:txBody>
          <a:bodyPr wrap="square" rtlCol="0">
            <a:spAutoFit/>
          </a:bodyPr>
          <a:lstStyle/>
          <a:p>
            <a:pPr algn="ctr" eaLnBrk="1" fontAlgn="auto" hangingPunct="1">
              <a:spcBef>
                <a:spcPts val="0"/>
              </a:spcBef>
              <a:spcAft>
                <a:spcPts val="0"/>
              </a:spcAft>
              <a:defRPr/>
            </a:pPr>
            <a:r>
              <a:rPr kumimoji="0" lang="en-US" altLang="ja-JP" sz="2800" b="1" kern="0" dirty="0">
                <a:solidFill>
                  <a:srgbClr val="002060"/>
                </a:solidFill>
                <a:latin typeface="+mn-ea"/>
                <a:ea typeface="+mn-ea"/>
              </a:rPr>
              <a:t>=</a:t>
            </a:r>
          </a:p>
        </p:txBody>
      </p:sp>
      <p:pic>
        <p:nvPicPr>
          <p:cNvPr id="112" name="図 111">
            <a:extLst>
              <a:ext uri="{FF2B5EF4-FFF2-40B4-BE49-F238E27FC236}">
                <a16:creationId xmlns:a16="http://schemas.microsoft.com/office/drawing/2014/main" id="{20FA4036-1BEB-C31D-BADF-AEA22A1E644B}"/>
              </a:ext>
            </a:extLst>
          </p:cNvPr>
          <p:cNvPicPr>
            <a:picLocks noChangeAspect="1"/>
          </p:cNvPicPr>
          <p:nvPr/>
        </p:nvPicPr>
        <p:blipFill>
          <a:blip r:embed="rId14"/>
          <a:stretch>
            <a:fillRect/>
          </a:stretch>
        </p:blipFill>
        <p:spPr>
          <a:xfrm>
            <a:off x="3083369" y="4656751"/>
            <a:ext cx="360154" cy="317638"/>
          </a:xfrm>
          <a:prstGeom prst="rect">
            <a:avLst/>
          </a:prstGeom>
          <a:solidFill>
            <a:srgbClr val="00003E"/>
          </a:solidFill>
        </p:spPr>
      </p:pic>
      <p:sp>
        <p:nvSpPr>
          <p:cNvPr id="137" name="テキスト ボックス 136">
            <a:extLst>
              <a:ext uri="{FF2B5EF4-FFF2-40B4-BE49-F238E27FC236}">
                <a16:creationId xmlns:a16="http://schemas.microsoft.com/office/drawing/2014/main" id="{E1F2295B-746A-05B6-5A7E-EC0511BA5139}"/>
              </a:ext>
            </a:extLst>
          </p:cNvPr>
          <p:cNvSpPr txBox="1"/>
          <p:nvPr/>
        </p:nvSpPr>
        <p:spPr>
          <a:xfrm>
            <a:off x="9252472" y="4077210"/>
            <a:ext cx="2524647" cy="1291959"/>
          </a:xfrm>
          <a:prstGeom prst="rect">
            <a:avLst/>
          </a:prstGeom>
          <a:solidFill>
            <a:schemeClr val="bg1"/>
          </a:solidFill>
          <a:ln>
            <a:solidFill>
              <a:srgbClr val="00003E"/>
            </a:solidFill>
          </a:ln>
        </p:spPr>
        <p:txBody>
          <a:bodyPr wrap="none" rtlCol="0" anchor="b">
            <a:noAutofit/>
          </a:bodyPr>
          <a:lstStyle/>
          <a:p>
            <a:pPr marL="135450" marR="0" lvl="0" indent="-1354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endParaRPr kumimoji="0" lang="en-US" altLang="ja-JP" sz="1200" b="0" i="0" u="none" strike="noStrike" kern="0" cap="none" spc="0" normalizeH="0" baseline="0" noProof="0" dirty="0">
              <a:ln>
                <a:noFill/>
              </a:ln>
              <a:solidFill>
                <a:srgbClr val="44546A">
                  <a:lumMod val="75000"/>
                </a:srgbClr>
              </a:solidFill>
              <a:effectLst/>
              <a:uLnTx/>
              <a:uFillTx/>
              <a:latin typeface="+mn-ea"/>
              <a:ea typeface="+mn-ea"/>
              <a:cs typeface="+mn-cs"/>
            </a:endParaRPr>
          </a:p>
          <a:p>
            <a:pPr marL="135450" marR="0" lvl="0" indent="-1354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endParaRPr kumimoji="0" lang="en-US" altLang="ja-JP" sz="1200" b="0" i="0" u="none" strike="noStrike" kern="0" cap="none" spc="0" normalizeH="0" baseline="0" noProof="0" dirty="0">
              <a:ln>
                <a:noFill/>
              </a:ln>
              <a:solidFill>
                <a:srgbClr val="44546A">
                  <a:lumMod val="75000"/>
                </a:srgbClr>
              </a:solidFill>
              <a:effectLst/>
              <a:uLnTx/>
              <a:uFillTx/>
              <a:latin typeface="+mn-ea"/>
              <a:ea typeface="+mn-ea"/>
              <a:cs typeface="+mn-cs"/>
            </a:endParaRPr>
          </a:p>
          <a:p>
            <a:pPr marL="135450" marR="0" lvl="0" indent="-1354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b="1" i="0" u="none" strike="noStrike" kern="0" cap="none" spc="0" normalizeH="0" baseline="0" noProof="0" dirty="0">
                <a:ln>
                  <a:noFill/>
                </a:ln>
                <a:solidFill>
                  <a:srgbClr val="44546A">
                    <a:lumMod val="75000"/>
                  </a:srgbClr>
                </a:solidFill>
                <a:effectLst/>
                <a:uLnTx/>
                <a:uFillTx/>
                <a:latin typeface="+mn-ea"/>
                <a:ea typeface="+mn-ea"/>
                <a:cs typeface="+mn-cs"/>
              </a:rPr>
              <a:t>広告主様ページへの訪問</a:t>
            </a:r>
            <a:endParaRPr kumimoji="0" lang="en-US" altLang="ja-JP" sz="1200" b="1" i="0" u="none" strike="noStrike" kern="0" cap="none" spc="0" normalizeH="0" baseline="0" noProof="0" dirty="0">
              <a:ln>
                <a:noFill/>
              </a:ln>
              <a:solidFill>
                <a:srgbClr val="44546A">
                  <a:lumMod val="75000"/>
                </a:srgbClr>
              </a:solidFill>
              <a:effectLst/>
              <a:uLnTx/>
              <a:uFillTx/>
              <a:latin typeface="+mn-ea"/>
              <a:ea typeface="+mn-ea"/>
              <a:cs typeface="+mn-cs"/>
            </a:endParaRPr>
          </a:p>
          <a:p>
            <a:pPr marL="135450" marR="0" lvl="0" indent="-1354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b="1" kern="0" dirty="0">
                <a:solidFill>
                  <a:srgbClr val="44546A">
                    <a:lumMod val="75000"/>
                  </a:srgbClr>
                </a:solidFill>
                <a:latin typeface="+mn-ea"/>
                <a:ea typeface="+mn-ea"/>
              </a:rPr>
              <a:t>商品サービス名の検索</a:t>
            </a:r>
            <a:endParaRPr kumimoji="0" lang="en-US" altLang="ja-JP" sz="1200" b="1" i="0" u="none" strike="noStrike" kern="0" cap="none" spc="0" normalizeH="0" baseline="0" noProof="0" dirty="0">
              <a:ln>
                <a:noFill/>
              </a:ln>
              <a:solidFill>
                <a:srgbClr val="44546A">
                  <a:lumMod val="75000"/>
                </a:srgbClr>
              </a:solidFill>
              <a:effectLst/>
              <a:uLnTx/>
              <a:uFillTx/>
              <a:latin typeface="+mn-ea"/>
              <a:ea typeface="+mn-ea"/>
              <a:cs typeface="+mn-cs"/>
            </a:endParaRPr>
          </a:p>
          <a:p>
            <a:pPr marL="171450" marR="0" lvl="0" indent="-1714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b="1" i="0" u="none" strike="noStrike" kern="0" cap="none" spc="0" normalizeH="0" baseline="0" noProof="0" dirty="0">
                <a:ln>
                  <a:noFill/>
                </a:ln>
                <a:solidFill>
                  <a:srgbClr val="44546A">
                    <a:lumMod val="75000"/>
                  </a:srgbClr>
                </a:solidFill>
                <a:effectLst/>
                <a:uLnTx/>
                <a:uFillTx/>
                <a:latin typeface="+mn-ea"/>
                <a:ea typeface="+mn-ea"/>
                <a:cs typeface="+mn-cs"/>
              </a:rPr>
              <a:t>リターゲティング広告による</a:t>
            </a:r>
            <a:endParaRPr kumimoji="0" lang="en-US" altLang="ja-JP" sz="1200" b="1" kern="0" dirty="0">
              <a:solidFill>
                <a:srgbClr val="44546A">
                  <a:lumMod val="75000"/>
                </a:srgbClr>
              </a:solidFill>
              <a:latin typeface="+mn-ea"/>
              <a:ea typeface="+mn-ea"/>
            </a:endParaRPr>
          </a:p>
          <a:p>
            <a:pPr marR="0" lvl="0" algn="l" defTabSz="914400" rtl="0" eaLnBrk="1" fontAlgn="auto" latinLnBrk="0" hangingPunct="1">
              <a:lnSpc>
                <a:spcPct val="120000"/>
              </a:lnSpc>
              <a:spcBef>
                <a:spcPts val="0"/>
              </a:spcBef>
              <a:spcAft>
                <a:spcPts val="0"/>
              </a:spcAft>
              <a:buClrTx/>
              <a:buSzTx/>
              <a:tabLst/>
              <a:defRPr/>
            </a:pPr>
            <a:r>
              <a:rPr kumimoji="0" lang="ja-JP" altLang="en-US" sz="1200" b="1" kern="0" dirty="0">
                <a:solidFill>
                  <a:srgbClr val="44546A">
                    <a:lumMod val="75000"/>
                  </a:srgbClr>
                </a:solidFill>
                <a:latin typeface="+mn-ea"/>
                <a:ea typeface="+mn-ea"/>
              </a:rPr>
              <a:t>　</a:t>
            </a:r>
            <a:r>
              <a:rPr kumimoji="0" lang="ja-JP" altLang="en-US" sz="1200" b="1" i="0" u="none" strike="noStrike" kern="0" cap="none" spc="0" normalizeH="0" baseline="0" noProof="0" dirty="0">
                <a:ln>
                  <a:noFill/>
                </a:ln>
                <a:solidFill>
                  <a:srgbClr val="44546A">
                    <a:lumMod val="75000"/>
                  </a:srgbClr>
                </a:solidFill>
                <a:effectLst/>
                <a:uLnTx/>
                <a:uFillTx/>
                <a:latin typeface="+mn-ea"/>
                <a:ea typeface="+mn-ea"/>
                <a:cs typeface="+mn-cs"/>
              </a:rPr>
              <a:t>再アプローチ</a:t>
            </a:r>
            <a:endParaRPr kumimoji="1" lang="ja-JP" altLang="en-US" sz="1200" b="0" i="0" u="none" strike="noStrike" kern="1200" cap="none" spc="0" normalizeH="0" baseline="0" noProof="0" dirty="0">
              <a:ln>
                <a:noFill/>
              </a:ln>
              <a:solidFill>
                <a:srgbClr val="44546A">
                  <a:lumMod val="75000"/>
                </a:srgbClr>
              </a:solidFill>
              <a:effectLst/>
              <a:uLnTx/>
              <a:uFillTx/>
              <a:latin typeface="+mn-ea"/>
              <a:ea typeface="+mn-ea"/>
              <a:cs typeface="+mn-cs"/>
            </a:endParaRPr>
          </a:p>
        </p:txBody>
      </p:sp>
      <p:sp>
        <p:nvSpPr>
          <p:cNvPr id="113" name="テキスト ボックス 112">
            <a:extLst>
              <a:ext uri="{FF2B5EF4-FFF2-40B4-BE49-F238E27FC236}">
                <a16:creationId xmlns:a16="http://schemas.microsoft.com/office/drawing/2014/main" id="{B2A7D2E1-3988-F137-EA63-12377D102C0F}"/>
              </a:ext>
            </a:extLst>
          </p:cNvPr>
          <p:cNvSpPr txBox="1"/>
          <p:nvPr/>
        </p:nvSpPr>
        <p:spPr>
          <a:xfrm>
            <a:off x="3443522" y="4658246"/>
            <a:ext cx="2298670" cy="315604"/>
          </a:xfrm>
          <a:prstGeom prst="rect">
            <a:avLst/>
          </a:prstGeom>
          <a:solidFill>
            <a:srgbClr val="00003E"/>
          </a:solidFill>
        </p:spPr>
        <p:txBody>
          <a:bodyPr wrap="none" rtlCol="0">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ja-JP" altLang="en-US" sz="1400" b="0" i="0" u="none" strike="noStrike" kern="0" cap="none" spc="0" normalizeH="0" baseline="0" noProof="0" dirty="0">
                <a:ln>
                  <a:noFill/>
                </a:ln>
                <a:solidFill>
                  <a:srgbClr val="FFFFFF"/>
                </a:solidFill>
                <a:effectLst/>
                <a:uLnTx/>
                <a:uFillTx/>
                <a:latin typeface="+mn-ea"/>
                <a:ea typeface="+mn-ea"/>
                <a:cs typeface="+mn-cs"/>
              </a:rPr>
              <a:t>ターゲティング例</a:t>
            </a:r>
          </a:p>
        </p:txBody>
      </p:sp>
      <p:sp>
        <p:nvSpPr>
          <p:cNvPr id="114" name="テキスト ボックス 113">
            <a:extLst>
              <a:ext uri="{FF2B5EF4-FFF2-40B4-BE49-F238E27FC236}">
                <a16:creationId xmlns:a16="http://schemas.microsoft.com/office/drawing/2014/main" id="{38FC4BD8-1C5B-CC14-2EA2-830C45071234}"/>
              </a:ext>
            </a:extLst>
          </p:cNvPr>
          <p:cNvSpPr txBox="1"/>
          <p:nvPr/>
        </p:nvSpPr>
        <p:spPr>
          <a:xfrm>
            <a:off x="3085186" y="4969015"/>
            <a:ext cx="2649931" cy="461665"/>
          </a:xfrm>
          <a:prstGeom prst="rect">
            <a:avLst/>
          </a:prstGeom>
          <a:solidFill>
            <a:schemeClr val="bg1"/>
          </a:solidFill>
          <a:ln>
            <a:solidFill>
              <a:srgbClr val="00003E"/>
            </a:solidFill>
          </a:ln>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200" b="0" i="0" u="none" strike="noStrike" kern="1200" cap="none" spc="0" normalizeH="0" baseline="0" noProof="0" dirty="0">
                <a:ln>
                  <a:noFill/>
                </a:ln>
                <a:solidFill>
                  <a:prstClr val="black"/>
                </a:solidFill>
                <a:effectLst/>
                <a:uLnTx/>
                <a:uFillTx/>
                <a:latin typeface="+mn-ea"/>
                <a:ea typeface="+mn-ea"/>
                <a:cs typeface="+mn-cs"/>
              </a:rPr>
              <a:t>商品カテゴリーの興味・関心層</a:t>
            </a:r>
            <a:endParaRPr kumimoji="1" lang="en-US" altLang="ja-JP" sz="1200" b="0" i="0" u="none" strike="noStrike" kern="1200" cap="none" spc="0" normalizeH="0" baseline="0" noProof="0" dirty="0">
              <a:ln>
                <a:noFill/>
              </a:ln>
              <a:solidFill>
                <a:prstClr val="black"/>
              </a:solidFill>
              <a:effectLst/>
              <a:uLnTx/>
              <a:uFillTx/>
              <a:latin typeface="+mn-ea"/>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ja-JP" altLang="en-US" sz="1200" dirty="0">
                <a:solidFill>
                  <a:prstClr val="black"/>
                </a:solidFill>
                <a:latin typeface="+mn-ea"/>
                <a:ea typeface="+mn-ea"/>
              </a:rPr>
              <a:t>ニューステーマターゲティング</a:t>
            </a:r>
            <a:endParaRPr kumimoji="1" lang="ja-JP" altLang="en-US" sz="1200" b="0" i="0" u="none" strike="noStrike" kern="1200" cap="none" spc="0" normalizeH="0" baseline="0" noProof="0" dirty="0">
              <a:ln>
                <a:noFill/>
              </a:ln>
              <a:solidFill>
                <a:prstClr val="black"/>
              </a:solidFill>
              <a:effectLst/>
              <a:uLnTx/>
              <a:uFillTx/>
              <a:latin typeface="+mn-ea"/>
              <a:ea typeface="+mn-ea"/>
              <a:cs typeface="+mn-cs"/>
            </a:endParaRPr>
          </a:p>
        </p:txBody>
      </p:sp>
      <p:sp>
        <p:nvSpPr>
          <p:cNvPr id="139" name="正方形/長方形 138">
            <a:extLst>
              <a:ext uri="{FF2B5EF4-FFF2-40B4-BE49-F238E27FC236}">
                <a16:creationId xmlns:a16="http://schemas.microsoft.com/office/drawing/2014/main" id="{8CE5EACF-9590-804B-04EC-B5A1610894CA}"/>
              </a:ext>
            </a:extLst>
          </p:cNvPr>
          <p:cNvSpPr/>
          <p:nvPr/>
        </p:nvSpPr>
        <p:spPr>
          <a:xfrm>
            <a:off x="9563699" y="4147682"/>
            <a:ext cx="2098651" cy="34009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44546A">
                    <a:lumMod val="75000"/>
                  </a:srgbClr>
                </a:solidFill>
                <a:effectLst/>
                <a:uLnTx/>
                <a:uFillTx/>
                <a:latin typeface="+mn-ea"/>
                <a:cs typeface="+mn-cs"/>
              </a:rPr>
              <a:t>ー</a:t>
            </a:r>
            <a:r>
              <a:rPr kumimoji="1" lang="en-US" altLang="ja-JP" sz="1400" b="1" i="0" u="none" strike="noStrike" kern="1200" cap="none" spc="0" normalizeH="0" baseline="0" noProof="0" dirty="0">
                <a:ln>
                  <a:noFill/>
                </a:ln>
                <a:solidFill>
                  <a:srgbClr val="44546A">
                    <a:lumMod val="75000"/>
                  </a:srgbClr>
                </a:solidFill>
                <a:effectLst/>
                <a:uLnTx/>
                <a:uFillTx/>
                <a:latin typeface="+mn-ea"/>
                <a:cs typeface="+mn-cs"/>
              </a:rPr>
              <a:t> </a:t>
            </a:r>
            <a:r>
              <a:rPr kumimoji="1" lang="ja-JP" altLang="en-US" sz="1400" b="1" i="0" u="none" strike="noStrike" kern="1200" cap="none" spc="0" normalizeH="0" baseline="0" noProof="0" dirty="0">
                <a:ln>
                  <a:noFill/>
                </a:ln>
                <a:solidFill>
                  <a:srgbClr val="44546A">
                    <a:lumMod val="75000"/>
                  </a:srgbClr>
                </a:solidFill>
                <a:effectLst/>
                <a:uLnTx/>
                <a:uFillTx/>
                <a:latin typeface="+mn-ea"/>
                <a:cs typeface="+mn-cs"/>
              </a:rPr>
              <a:t>読後の行動喚起例</a:t>
            </a:r>
            <a:r>
              <a:rPr kumimoji="1" lang="en-US" altLang="ja-JP" sz="1400" b="1" i="0" u="none" strike="noStrike" kern="1200" cap="none" spc="0" normalizeH="0" baseline="0" noProof="0" dirty="0">
                <a:ln>
                  <a:noFill/>
                </a:ln>
                <a:solidFill>
                  <a:srgbClr val="44546A">
                    <a:lumMod val="75000"/>
                  </a:srgbClr>
                </a:solidFill>
                <a:effectLst/>
                <a:uLnTx/>
                <a:uFillTx/>
                <a:latin typeface="+mn-ea"/>
                <a:cs typeface="+mn-cs"/>
              </a:rPr>
              <a:t> </a:t>
            </a:r>
            <a:r>
              <a:rPr kumimoji="1" lang="ja-JP" altLang="en-US" sz="1400" b="1" i="0" u="none" strike="noStrike" kern="1200" cap="none" spc="0" normalizeH="0" baseline="0" noProof="0" dirty="0">
                <a:ln>
                  <a:noFill/>
                </a:ln>
                <a:solidFill>
                  <a:srgbClr val="44546A">
                    <a:lumMod val="75000"/>
                  </a:srgbClr>
                </a:solidFill>
                <a:effectLst/>
                <a:uLnTx/>
                <a:uFillTx/>
                <a:latin typeface="+mn-ea"/>
                <a:cs typeface="+mn-cs"/>
              </a:rPr>
              <a:t>ー</a:t>
            </a:r>
          </a:p>
        </p:txBody>
      </p:sp>
      <p:sp>
        <p:nvSpPr>
          <p:cNvPr id="166" name="テキスト ボックス 165">
            <a:extLst>
              <a:ext uri="{FF2B5EF4-FFF2-40B4-BE49-F238E27FC236}">
                <a16:creationId xmlns:a16="http://schemas.microsoft.com/office/drawing/2014/main" id="{BDFEB1E2-B457-325F-5AEC-AC08D0685CDC}"/>
              </a:ext>
            </a:extLst>
          </p:cNvPr>
          <p:cNvSpPr txBox="1"/>
          <p:nvPr/>
        </p:nvSpPr>
        <p:spPr>
          <a:xfrm>
            <a:off x="6107563" y="1450745"/>
            <a:ext cx="1800493"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mn-ea"/>
                <a:ea typeface="+mn-ea"/>
                <a:cs typeface="+mn-cs"/>
              </a:rPr>
              <a:t>▼タイアップページ</a:t>
            </a:r>
          </a:p>
        </p:txBody>
      </p:sp>
      <p:sp>
        <p:nvSpPr>
          <p:cNvPr id="167" name="テキスト ボックス 166">
            <a:extLst>
              <a:ext uri="{FF2B5EF4-FFF2-40B4-BE49-F238E27FC236}">
                <a16:creationId xmlns:a16="http://schemas.microsoft.com/office/drawing/2014/main" id="{FC3D2596-8421-CDD0-AA47-15381CC6B912}"/>
              </a:ext>
            </a:extLst>
          </p:cNvPr>
          <p:cNvSpPr txBox="1"/>
          <p:nvPr/>
        </p:nvSpPr>
        <p:spPr>
          <a:xfrm>
            <a:off x="104992" y="1427549"/>
            <a:ext cx="1082348"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0D0D0D"/>
                </a:solidFill>
                <a:effectLst/>
                <a:uLnTx/>
                <a:uFillTx/>
                <a:latin typeface="+mn-ea"/>
                <a:ea typeface="+mn-ea"/>
                <a:cs typeface="+mn-cs"/>
              </a:rPr>
              <a:t>▼各種誘導</a:t>
            </a:r>
          </a:p>
        </p:txBody>
      </p:sp>
      <p:sp>
        <p:nvSpPr>
          <p:cNvPr id="168" name="テキスト ボックス 167">
            <a:extLst>
              <a:ext uri="{FF2B5EF4-FFF2-40B4-BE49-F238E27FC236}">
                <a16:creationId xmlns:a16="http://schemas.microsoft.com/office/drawing/2014/main" id="{4A5D5D79-3CDE-850B-ADD4-EE9A5894B7D6}"/>
              </a:ext>
            </a:extLst>
          </p:cNvPr>
          <p:cNvSpPr txBox="1"/>
          <p:nvPr/>
        </p:nvSpPr>
        <p:spPr>
          <a:xfrm>
            <a:off x="9202563" y="1440894"/>
            <a:ext cx="2339102"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mn-ea"/>
                <a:ea typeface="+mn-ea"/>
                <a:cs typeface="+mn-cs"/>
              </a:rPr>
              <a:t>▼ビュースルーアクション</a:t>
            </a:r>
          </a:p>
        </p:txBody>
      </p:sp>
      <p:sp>
        <p:nvSpPr>
          <p:cNvPr id="8" name="テキスト ボックス 7">
            <a:extLst>
              <a:ext uri="{FF2B5EF4-FFF2-40B4-BE49-F238E27FC236}">
                <a16:creationId xmlns:a16="http://schemas.microsoft.com/office/drawing/2014/main" id="{765ED54C-538C-D66B-43D8-C50372F9172F}"/>
              </a:ext>
            </a:extLst>
          </p:cNvPr>
          <p:cNvSpPr txBox="1"/>
          <p:nvPr/>
        </p:nvSpPr>
        <p:spPr>
          <a:xfrm>
            <a:off x="3033387" y="5431324"/>
            <a:ext cx="3185487" cy="230832"/>
          </a:xfrm>
          <a:prstGeom prst="rect">
            <a:avLst/>
          </a:prstGeom>
          <a:noFill/>
        </p:spPr>
        <p:txBody>
          <a:bodyPr wrap="none" rtlCol="0">
            <a:spAutoFit/>
          </a:bodyPr>
          <a:lstStyle/>
          <a:p>
            <a:r>
              <a:rPr kumimoji="1" lang="en-US" altLang="ja-JP" sz="900" dirty="0">
                <a:latin typeface="+mn-ea"/>
                <a:ea typeface="+mn-ea"/>
              </a:rPr>
              <a:t>※</a:t>
            </a:r>
            <a:r>
              <a:rPr lang="ja-JP" altLang="en-US" sz="900" dirty="0">
                <a:latin typeface="+mn-ea"/>
                <a:ea typeface="+mn-ea"/>
              </a:rPr>
              <a:t>ターゲティングできる内容は商品によって異なります。</a:t>
            </a:r>
            <a:endParaRPr kumimoji="1" lang="ja-JP" altLang="en-US" sz="900" dirty="0">
              <a:latin typeface="+mn-ea"/>
              <a:ea typeface="+mn-ea"/>
            </a:endParaRPr>
          </a:p>
        </p:txBody>
      </p:sp>
      <p:sp>
        <p:nvSpPr>
          <p:cNvPr id="12" name="正方形/長方形 11">
            <a:extLst>
              <a:ext uri="{FF2B5EF4-FFF2-40B4-BE49-F238E27FC236}">
                <a16:creationId xmlns:a16="http://schemas.microsoft.com/office/drawing/2014/main" id="{C40C0F09-02C1-D84B-9006-2CFF2AABEF43}"/>
              </a:ext>
            </a:extLst>
          </p:cNvPr>
          <p:cNvSpPr/>
          <p:nvPr/>
        </p:nvSpPr>
        <p:spPr bwMode="auto">
          <a:xfrm>
            <a:off x="9234149" y="2252240"/>
            <a:ext cx="1178971" cy="1542185"/>
          </a:xfrm>
          <a:prstGeom prst="rect">
            <a:avLst/>
          </a:prstGeom>
          <a:solidFill>
            <a:schemeClr val="bg1"/>
          </a:solidFill>
          <a:ln w="6350" algn="ctr">
            <a:solidFill>
              <a:srgbClr val="FFFFFF">
                <a:lumMod val="50000"/>
              </a:srgbClr>
            </a:solidFill>
            <a:prstDash val="solid"/>
            <a:miter lim="800000"/>
            <a:headEnd/>
            <a:tailEnd/>
          </a:ln>
          <a:effectLst>
            <a:outerShdw blurRad="50800" dist="38100" dir="2700000" algn="tl" rotWithShape="0">
              <a:prstClr val="black">
                <a:alpha val="40000"/>
              </a:prstClr>
            </a:outerShdw>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1" i="0" u="none" strike="noStrike" kern="0" cap="none" spc="0" normalizeH="0" baseline="0" noProof="0" dirty="0">
              <a:ln>
                <a:noFill/>
              </a:ln>
              <a:solidFill>
                <a:srgbClr val="FFFFFF"/>
              </a:solidFill>
              <a:effectLst/>
              <a:uLnTx/>
              <a:uFillTx/>
              <a:cs typeface="Verdana" pitchFamily="34" charset="0"/>
            </a:endParaRPr>
          </a:p>
        </p:txBody>
      </p:sp>
      <p:sp>
        <p:nvSpPr>
          <p:cNvPr id="13" name="テキスト ボックス 12">
            <a:extLst>
              <a:ext uri="{FF2B5EF4-FFF2-40B4-BE49-F238E27FC236}">
                <a16:creationId xmlns:a16="http://schemas.microsoft.com/office/drawing/2014/main" id="{BF2EF8DF-D879-7E23-8A6F-4E7E956DCAF8}"/>
              </a:ext>
            </a:extLst>
          </p:cNvPr>
          <p:cNvSpPr txBox="1"/>
          <p:nvPr/>
        </p:nvSpPr>
        <p:spPr>
          <a:xfrm>
            <a:off x="9245592" y="2707988"/>
            <a:ext cx="1130181"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D0D0D"/>
                </a:solidFill>
                <a:effectLst/>
                <a:uLnTx/>
                <a:uFillTx/>
              </a:rPr>
              <a:t>広告主様</a:t>
            </a:r>
            <a:endParaRPr kumimoji="0" lang="en-US" altLang="ja-JP" sz="1400" b="0" i="0" u="none" strike="noStrike" kern="0" cap="none" spc="0" normalizeH="0" baseline="0" noProof="0" dirty="0">
              <a:ln>
                <a:noFill/>
              </a:ln>
              <a:solidFill>
                <a:srgbClr val="0D0D0D"/>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D0D0D"/>
                </a:solidFill>
                <a:effectLst/>
                <a:uLnTx/>
                <a:uFillTx/>
              </a:rPr>
              <a:t>ページ</a:t>
            </a:r>
            <a:endParaRPr kumimoji="0" lang="en-US" altLang="ja-JP" sz="1400" b="0" i="0" u="none" strike="noStrike" kern="0" cap="none" spc="0" normalizeH="0" baseline="0" noProof="0" dirty="0">
              <a:ln>
                <a:noFill/>
              </a:ln>
              <a:solidFill>
                <a:srgbClr val="0D0D0D"/>
              </a:solidFill>
              <a:effectLst/>
              <a:uLnTx/>
              <a:uFillTx/>
            </a:endParaRPr>
          </a:p>
        </p:txBody>
      </p:sp>
      <p:grpSp>
        <p:nvGrpSpPr>
          <p:cNvPr id="16" name="グループ化 15">
            <a:extLst>
              <a:ext uri="{FF2B5EF4-FFF2-40B4-BE49-F238E27FC236}">
                <a16:creationId xmlns:a16="http://schemas.microsoft.com/office/drawing/2014/main" id="{B7BBA0E2-C2F8-C255-D21E-E74CD65E5087}"/>
              </a:ext>
            </a:extLst>
          </p:cNvPr>
          <p:cNvGrpSpPr>
            <a:grpSpLocks noChangeAspect="1"/>
          </p:cNvGrpSpPr>
          <p:nvPr/>
        </p:nvGrpSpPr>
        <p:grpSpPr>
          <a:xfrm>
            <a:off x="10648415" y="2284900"/>
            <a:ext cx="1069330" cy="1496788"/>
            <a:chOff x="9264730" y="3251040"/>
            <a:chExt cx="1417576" cy="1984242"/>
          </a:xfrm>
        </p:grpSpPr>
        <p:pic>
          <p:nvPicPr>
            <p:cNvPr id="17" name="図 16">
              <a:extLst>
                <a:ext uri="{FF2B5EF4-FFF2-40B4-BE49-F238E27FC236}">
                  <a16:creationId xmlns:a16="http://schemas.microsoft.com/office/drawing/2014/main" id="{99845505-FEFD-BE20-72C5-436B012191C6}"/>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t="467" b="28595"/>
            <a:stretch/>
          </p:blipFill>
          <p:spPr>
            <a:xfrm>
              <a:off x="9264730" y="3344742"/>
              <a:ext cx="1417576" cy="1890540"/>
            </a:xfrm>
            <a:prstGeom prst="rect">
              <a:avLst/>
            </a:prstGeom>
            <a:ln>
              <a:noFill/>
            </a:ln>
          </p:spPr>
        </p:pic>
        <p:sp>
          <p:nvSpPr>
            <p:cNvPr id="18" name="正方形/長方形 17">
              <a:extLst>
                <a:ext uri="{FF2B5EF4-FFF2-40B4-BE49-F238E27FC236}">
                  <a16:creationId xmlns:a16="http://schemas.microsoft.com/office/drawing/2014/main" id="{4AB2A622-2C85-7D87-9813-E17A30DC5040}"/>
                </a:ext>
              </a:extLst>
            </p:cNvPr>
            <p:cNvSpPr/>
            <p:nvPr/>
          </p:nvSpPr>
          <p:spPr>
            <a:xfrm>
              <a:off x="9264730" y="3251040"/>
              <a:ext cx="1417576" cy="93702"/>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pic>
        <p:nvPicPr>
          <p:cNvPr id="19" name="図 18" descr="グラフィカル ユーザー インターフェイス が含まれている画像&#10;&#10;自動的に生成された説明">
            <a:extLst>
              <a:ext uri="{FF2B5EF4-FFF2-40B4-BE49-F238E27FC236}">
                <a16:creationId xmlns:a16="http://schemas.microsoft.com/office/drawing/2014/main" id="{B3A5D5A2-DB9A-2439-9271-8D6610489CD7}"/>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t="-1" b="36393"/>
          <a:stretch/>
        </p:blipFill>
        <p:spPr>
          <a:xfrm>
            <a:off x="10564340" y="2203017"/>
            <a:ext cx="1243351" cy="1578671"/>
          </a:xfrm>
          <a:prstGeom prst="rect">
            <a:avLst/>
          </a:prstGeom>
          <a:effectLst/>
        </p:spPr>
      </p:pic>
      <p:grpSp>
        <p:nvGrpSpPr>
          <p:cNvPr id="23" name="グループ化 22">
            <a:extLst>
              <a:ext uri="{FF2B5EF4-FFF2-40B4-BE49-F238E27FC236}">
                <a16:creationId xmlns:a16="http://schemas.microsoft.com/office/drawing/2014/main" id="{82046C21-4350-0516-0BEA-545F83ECB5E5}"/>
              </a:ext>
            </a:extLst>
          </p:cNvPr>
          <p:cNvGrpSpPr/>
          <p:nvPr/>
        </p:nvGrpSpPr>
        <p:grpSpPr>
          <a:xfrm>
            <a:off x="9169892" y="3824761"/>
            <a:ext cx="601875" cy="645841"/>
            <a:chOff x="9145629" y="3831959"/>
            <a:chExt cx="601875" cy="645841"/>
          </a:xfrm>
        </p:grpSpPr>
        <p:pic>
          <p:nvPicPr>
            <p:cNvPr id="9" name="グラフィックス 8" descr="ダブルタップ ジェスチャ 枠線">
              <a:extLst>
                <a:ext uri="{FF2B5EF4-FFF2-40B4-BE49-F238E27FC236}">
                  <a16:creationId xmlns:a16="http://schemas.microsoft.com/office/drawing/2014/main" id="{49587FA4-094F-BAF1-AA83-544389D39804}"/>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9145629" y="3831959"/>
              <a:ext cx="601875" cy="645841"/>
            </a:xfrm>
            <a:prstGeom prst="rect">
              <a:avLst/>
            </a:prstGeom>
          </p:spPr>
        </p:pic>
        <p:pic>
          <p:nvPicPr>
            <p:cNvPr id="20" name="図 19">
              <a:extLst>
                <a:ext uri="{FF2B5EF4-FFF2-40B4-BE49-F238E27FC236}">
                  <a16:creationId xmlns:a16="http://schemas.microsoft.com/office/drawing/2014/main" id="{57B1EF30-54E4-07A4-A7BF-55D4079C89C8}"/>
                </a:ext>
              </a:extLst>
            </p:cNvPr>
            <p:cNvPicPr>
              <a:picLocks/>
            </p:cNvPicPr>
            <p:nvPr/>
          </p:nvPicPr>
          <p:blipFill>
            <a:blip r:embed="rId19"/>
            <a:stretch>
              <a:fillRect/>
            </a:stretch>
          </p:blipFill>
          <p:spPr>
            <a:xfrm flipH="1">
              <a:off x="9376394" y="4009741"/>
              <a:ext cx="32400" cy="133200"/>
            </a:xfrm>
            <a:prstGeom prst="rect">
              <a:avLst/>
            </a:prstGeom>
          </p:spPr>
        </p:pic>
      </p:grpSp>
    </p:spTree>
    <p:extLst>
      <p:ext uri="{BB962C8B-B14F-4D97-AF65-F5344CB8AC3E}">
        <p14:creationId xmlns:p14="http://schemas.microsoft.com/office/powerpoint/2010/main" val="8749102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6479EA-3459-6DC6-F3BD-DC13CBC181A6}"/>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C5990EA3-EEF6-FBAB-F2CD-BB5154A1C64F}"/>
              </a:ext>
            </a:extLst>
          </p:cNvPr>
          <p:cNvSpPr>
            <a:spLocks noGrp="1"/>
          </p:cNvSpPr>
          <p:nvPr>
            <p:ph type="body" sz="quarter" idx="19"/>
          </p:nvPr>
        </p:nvSpPr>
        <p:spPr>
          <a:xfrm>
            <a:off x="3129101" y="4798379"/>
            <a:ext cx="5943600" cy="543702"/>
          </a:xfrm>
        </p:spPr>
        <p:txBody>
          <a:bodyPr/>
          <a:lstStyle/>
          <a:p>
            <a:r>
              <a:rPr lang="ja-JP" altLang="en-US" dirty="0">
                <a:solidFill>
                  <a:srgbClr val="000048"/>
                </a:solidFill>
              </a:rPr>
              <a:t>概要</a:t>
            </a:r>
          </a:p>
        </p:txBody>
      </p:sp>
      <p:sp>
        <p:nvSpPr>
          <p:cNvPr id="2" name="テキスト プレースホルダー 5">
            <a:extLst>
              <a:ext uri="{FF2B5EF4-FFF2-40B4-BE49-F238E27FC236}">
                <a16:creationId xmlns:a16="http://schemas.microsoft.com/office/drawing/2014/main" id="{1D30C431-79B3-47A5-90E3-8B8FC2905E74}"/>
              </a:ext>
            </a:extLst>
          </p:cNvPr>
          <p:cNvSpPr txBox="1">
            <a:spLocks/>
          </p:cNvSpPr>
          <p:nvPr/>
        </p:nvSpPr>
        <p:spPr>
          <a:xfrm>
            <a:off x="5380555" y="1329160"/>
            <a:ext cx="1450346" cy="1057321"/>
          </a:xfrm>
          <a:prstGeom prst="rect">
            <a:avLst/>
          </a:prstGeom>
        </p:spPr>
        <p:txBody>
          <a:bodyP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6600" b="1" i="0" kern="1200">
                <a:solidFill>
                  <a:srgbClr val="00003E"/>
                </a:solidFill>
                <a:latin typeface="+mj-ea"/>
                <a:ea typeface="+mj-ea"/>
                <a:cs typeface="Segoe UI" panose="020B0502040204020203"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ctr"/>
            <a:r>
              <a:rPr lang="en-US" altLang="ja-JP" dirty="0">
                <a:solidFill>
                  <a:srgbClr val="000048"/>
                </a:solidFill>
              </a:rPr>
              <a:t>01</a:t>
            </a:r>
          </a:p>
        </p:txBody>
      </p:sp>
      <p:pic>
        <p:nvPicPr>
          <p:cNvPr id="4" name="図プレースホルダー 10" descr="アイコン&#10;&#10;自動的に生成された説明">
            <a:extLst>
              <a:ext uri="{FF2B5EF4-FFF2-40B4-BE49-F238E27FC236}">
                <a16:creationId xmlns:a16="http://schemas.microsoft.com/office/drawing/2014/main" id="{6E48D765-DBB0-41C9-52BC-2B2C8FD7E40E}"/>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12587" y="3019035"/>
            <a:ext cx="1586282" cy="1464484"/>
          </a:xfrm>
          <a:solidFill>
            <a:srgbClr val="FFFFFF"/>
          </a:solidFill>
        </p:spPr>
      </p:pic>
    </p:spTree>
    <p:extLst>
      <p:ext uri="{BB962C8B-B14F-4D97-AF65-F5344CB8AC3E}">
        <p14:creationId xmlns:p14="http://schemas.microsoft.com/office/powerpoint/2010/main" val="32292509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E668D3-64FA-6E59-AF7F-F90EF071AB59}"/>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0DC487C-C7D6-BF19-F5A2-AD44F34BA62B}"/>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54D50488-0155-8C13-9D6C-4135805EA7D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7" name="テキスト プレースホルダー 3">
            <a:extLst>
              <a:ext uri="{FF2B5EF4-FFF2-40B4-BE49-F238E27FC236}">
                <a16:creationId xmlns:a16="http://schemas.microsoft.com/office/drawing/2014/main" id="{4EF1611C-EDC2-5D78-AEC7-6279A7537A04}"/>
              </a:ext>
            </a:extLst>
          </p:cNvPr>
          <p:cNvSpPr txBox="1">
            <a:spLocks/>
          </p:cNvSpPr>
          <p:nvPr/>
        </p:nvSpPr>
        <p:spPr>
          <a:xfrm>
            <a:off x="1943141"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00048"/>
                </a:solidFill>
                <a:effectLst/>
                <a:uLnTx/>
                <a:uFillTx/>
                <a:latin typeface="メイリオ" panose="020B0604030504040204" pitchFamily="50" charset="-128"/>
                <a:ea typeface="メイリオ" panose="020B0604030504040204" pitchFamily="50" charset="-128"/>
                <a:cs typeface="+mn-cs"/>
              </a:rPr>
              <a:t>編集誘導➀：全案件共通</a:t>
            </a:r>
          </a:p>
        </p:txBody>
      </p:sp>
      <p:pic>
        <p:nvPicPr>
          <p:cNvPr id="59" name="図 58">
            <a:extLst>
              <a:ext uri="{FF2B5EF4-FFF2-40B4-BE49-F238E27FC236}">
                <a16:creationId xmlns:a16="http://schemas.microsoft.com/office/drawing/2014/main" id="{F5DF6335-B883-6D1E-7053-9C42A39768F9}"/>
              </a:ext>
            </a:extLst>
          </p:cNvPr>
          <p:cNvPicPr>
            <a:picLocks noChangeAspect="1"/>
          </p:cNvPicPr>
          <p:nvPr/>
        </p:nvPicPr>
        <p:blipFill>
          <a:blip r:embed="rId4"/>
          <a:stretch>
            <a:fillRect/>
          </a:stretch>
        </p:blipFill>
        <p:spPr>
          <a:xfrm>
            <a:off x="4123656" y="3106268"/>
            <a:ext cx="2075366" cy="1936261"/>
          </a:xfrm>
          <a:prstGeom prst="rect">
            <a:avLst/>
          </a:prstGeom>
        </p:spPr>
      </p:pic>
      <p:pic>
        <p:nvPicPr>
          <p:cNvPr id="66" name="図 65">
            <a:extLst>
              <a:ext uri="{FF2B5EF4-FFF2-40B4-BE49-F238E27FC236}">
                <a16:creationId xmlns:a16="http://schemas.microsoft.com/office/drawing/2014/main" id="{B81D0861-2598-A723-B415-A81E2E2DF877}"/>
              </a:ext>
            </a:extLst>
          </p:cNvPr>
          <p:cNvPicPr>
            <a:picLocks noChangeAspect="1"/>
          </p:cNvPicPr>
          <p:nvPr/>
        </p:nvPicPr>
        <p:blipFill>
          <a:blip r:embed="rId5"/>
          <a:srcRect l="605" t="82" r="320" b="18434"/>
          <a:stretch/>
        </p:blipFill>
        <p:spPr>
          <a:xfrm>
            <a:off x="4119032" y="4840070"/>
            <a:ext cx="2068071" cy="558406"/>
          </a:xfrm>
          <a:prstGeom prst="rect">
            <a:avLst/>
          </a:prstGeom>
        </p:spPr>
      </p:pic>
      <p:pic>
        <p:nvPicPr>
          <p:cNvPr id="68" name="図 67">
            <a:extLst>
              <a:ext uri="{FF2B5EF4-FFF2-40B4-BE49-F238E27FC236}">
                <a16:creationId xmlns:a16="http://schemas.microsoft.com/office/drawing/2014/main" id="{B7D12029-1B12-0B6F-F74D-4845E68ED0E3}"/>
              </a:ext>
            </a:extLst>
          </p:cNvPr>
          <p:cNvPicPr>
            <a:picLocks noChangeAspect="1"/>
          </p:cNvPicPr>
          <p:nvPr/>
        </p:nvPicPr>
        <p:blipFill>
          <a:blip r:embed="rId6"/>
          <a:srcRect b="22516"/>
          <a:stretch/>
        </p:blipFill>
        <p:spPr>
          <a:xfrm>
            <a:off x="7830618" y="3077020"/>
            <a:ext cx="1227835" cy="2357236"/>
          </a:xfrm>
          <a:prstGeom prst="rect">
            <a:avLst/>
          </a:prstGeom>
        </p:spPr>
      </p:pic>
      <p:sp>
        <p:nvSpPr>
          <p:cNvPr id="71" name="テキスト ボックス 70">
            <a:extLst>
              <a:ext uri="{FF2B5EF4-FFF2-40B4-BE49-F238E27FC236}">
                <a16:creationId xmlns:a16="http://schemas.microsoft.com/office/drawing/2014/main" id="{9FA22878-23C0-241C-23BE-DC8F173363BA}"/>
              </a:ext>
            </a:extLst>
          </p:cNvPr>
          <p:cNvSpPr txBox="1"/>
          <p:nvPr/>
        </p:nvSpPr>
        <p:spPr>
          <a:xfrm>
            <a:off x="4653900" y="2652727"/>
            <a:ext cx="28777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b="1" dirty="0">
                <a:solidFill>
                  <a:srgbClr val="0D0D0D"/>
                </a:solidFill>
                <a:latin typeface="メイリオ" panose="020B0604030504040204" pitchFamily="50" charset="-128"/>
                <a:ea typeface="メイリオ" panose="020B0604030504040204" pitchFamily="50" charset="-128"/>
                <a:cs typeface="Meiryo UI" pitchFamily="50" charset="-128"/>
              </a:rPr>
              <a:t>タイアップ</a:t>
            </a:r>
            <a:r>
              <a:rPr kumimoji="1" lang="ja-JP" altLang="en-US"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掲載期間中は常時掲載</a:t>
            </a:r>
            <a:endParaRPr kumimoji="1" lang="en-US" altLang="ja-JP" sz="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endParaRPr>
          </a:p>
        </p:txBody>
      </p:sp>
      <p:sp>
        <p:nvSpPr>
          <p:cNvPr id="72" name="正方形/長方形 71">
            <a:extLst>
              <a:ext uri="{FF2B5EF4-FFF2-40B4-BE49-F238E27FC236}">
                <a16:creationId xmlns:a16="http://schemas.microsoft.com/office/drawing/2014/main" id="{A3CDF08D-A2E0-F24A-F39C-6B1AB5DBB305}"/>
              </a:ext>
            </a:extLst>
          </p:cNvPr>
          <p:cNvSpPr/>
          <p:nvPr/>
        </p:nvSpPr>
        <p:spPr>
          <a:xfrm>
            <a:off x="4155653" y="5065369"/>
            <a:ext cx="414388" cy="381667"/>
          </a:xfrm>
          <a:prstGeom prst="rect">
            <a:avLst/>
          </a:prstGeom>
          <a:solidFill>
            <a:srgbClr val="00569B"/>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80" name="正方形/長方形 79">
            <a:extLst>
              <a:ext uri="{FF2B5EF4-FFF2-40B4-BE49-F238E27FC236}">
                <a16:creationId xmlns:a16="http://schemas.microsoft.com/office/drawing/2014/main" id="{926B3245-9E80-826C-3DBB-1F7D0F48AB26}"/>
              </a:ext>
            </a:extLst>
          </p:cNvPr>
          <p:cNvSpPr/>
          <p:nvPr/>
        </p:nvSpPr>
        <p:spPr>
          <a:xfrm>
            <a:off x="4023046" y="3052163"/>
            <a:ext cx="2207731" cy="243573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1" name="正方形/長方形 80">
            <a:extLst>
              <a:ext uri="{FF2B5EF4-FFF2-40B4-BE49-F238E27FC236}">
                <a16:creationId xmlns:a16="http://schemas.microsoft.com/office/drawing/2014/main" id="{4E6C2817-9A76-4939-134B-61E11397E867}"/>
              </a:ext>
            </a:extLst>
          </p:cNvPr>
          <p:cNvSpPr/>
          <p:nvPr/>
        </p:nvSpPr>
        <p:spPr>
          <a:xfrm>
            <a:off x="7787847" y="3056243"/>
            <a:ext cx="1304585" cy="243573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92" name="図 91">
            <a:extLst>
              <a:ext uri="{FF2B5EF4-FFF2-40B4-BE49-F238E27FC236}">
                <a16:creationId xmlns:a16="http://schemas.microsoft.com/office/drawing/2014/main" id="{124C8956-08F7-3828-F5D5-5BA0E8B09115}"/>
              </a:ext>
            </a:extLst>
          </p:cNvPr>
          <p:cNvPicPr>
            <a:picLocks noChangeAspect="1"/>
          </p:cNvPicPr>
          <p:nvPr/>
        </p:nvPicPr>
        <p:blipFill>
          <a:blip r:embed="rId7"/>
          <a:stretch>
            <a:fillRect/>
          </a:stretch>
        </p:blipFill>
        <p:spPr>
          <a:xfrm>
            <a:off x="4128023" y="3498700"/>
            <a:ext cx="2057367" cy="594633"/>
          </a:xfrm>
          <a:prstGeom prst="rect">
            <a:avLst/>
          </a:prstGeom>
        </p:spPr>
      </p:pic>
      <p:pic>
        <p:nvPicPr>
          <p:cNvPr id="93" name="図 92" descr="屋内, テーブル, 座る, 項目 が含まれている画像&#10;&#10;AI によって生成されたコンテンツは間違っている可能性があります。">
            <a:extLst>
              <a:ext uri="{FF2B5EF4-FFF2-40B4-BE49-F238E27FC236}">
                <a16:creationId xmlns:a16="http://schemas.microsoft.com/office/drawing/2014/main" id="{95B84FA5-EF23-FAC8-50FA-25CD3A620BF2}"/>
              </a:ext>
            </a:extLst>
          </p:cNvPr>
          <p:cNvPicPr>
            <a:picLocks noChangeAspect="1"/>
          </p:cNvPicPr>
          <p:nvPr/>
        </p:nvPicPr>
        <p:blipFill>
          <a:blip r:embed="rId8"/>
          <a:srcRect l="6172" r="1178"/>
          <a:stretch/>
        </p:blipFill>
        <p:spPr>
          <a:xfrm>
            <a:off x="4255820" y="3499861"/>
            <a:ext cx="816503" cy="589814"/>
          </a:xfrm>
          <a:prstGeom prst="rect">
            <a:avLst/>
          </a:prstGeom>
        </p:spPr>
      </p:pic>
      <p:pic>
        <p:nvPicPr>
          <p:cNvPr id="94" name="図 93">
            <a:extLst>
              <a:ext uri="{FF2B5EF4-FFF2-40B4-BE49-F238E27FC236}">
                <a16:creationId xmlns:a16="http://schemas.microsoft.com/office/drawing/2014/main" id="{99BECE6F-EEA8-AB0D-7627-82B846611036}"/>
              </a:ext>
            </a:extLst>
          </p:cNvPr>
          <p:cNvPicPr>
            <a:picLocks noChangeAspect="1"/>
          </p:cNvPicPr>
          <p:nvPr/>
        </p:nvPicPr>
        <p:blipFill>
          <a:blip r:embed="rId9"/>
          <a:stretch>
            <a:fillRect/>
          </a:stretch>
        </p:blipFill>
        <p:spPr>
          <a:xfrm>
            <a:off x="4170172" y="3530387"/>
            <a:ext cx="289568" cy="71487"/>
          </a:xfrm>
          <a:prstGeom prst="rect">
            <a:avLst/>
          </a:prstGeom>
        </p:spPr>
      </p:pic>
      <p:pic>
        <p:nvPicPr>
          <p:cNvPr id="95" name="図 94" descr="屋内, テーブル, 座る, 項目 が含まれている画像&#10;&#10;AI によって生成されたコンテンツは間違っている可能性があります。">
            <a:extLst>
              <a:ext uri="{FF2B5EF4-FFF2-40B4-BE49-F238E27FC236}">
                <a16:creationId xmlns:a16="http://schemas.microsoft.com/office/drawing/2014/main" id="{64C647E7-59F1-7B5D-AAEE-745669012466}"/>
              </a:ext>
            </a:extLst>
          </p:cNvPr>
          <p:cNvPicPr>
            <a:picLocks noChangeAspect="1"/>
          </p:cNvPicPr>
          <p:nvPr/>
        </p:nvPicPr>
        <p:blipFill>
          <a:blip r:embed="rId8"/>
          <a:srcRect l="6172" r="1178"/>
          <a:stretch/>
        </p:blipFill>
        <p:spPr>
          <a:xfrm>
            <a:off x="7864310" y="3764540"/>
            <a:ext cx="1160656" cy="838418"/>
          </a:xfrm>
          <a:prstGeom prst="rect">
            <a:avLst/>
          </a:prstGeom>
        </p:spPr>
      </p:pic>
      <p:pic>
        <p:nvPicPr>
          <p:cNvPr id="96" name="図 95">
            <a:extLst>
              <a:ext uri="{FF2B5EF4-FFF2-40B4-BE49-F238E27FC236}">
                <a16:creationId xmlns:a16="http://schemas.microsoft.com/office/drawing/2014/main" id="{67AEF080-3B58-58A7-77A4-51316CF3886E}"/>
              </a:ext>
            </a:extLst>
          </p:cNvPr>
          <p:cNvPicPr>
            <a:picLocks noChangeAspect="1"/>
          </p:cNvPicPr>
          <p:nvPr/>
        </p:nvPicPr>
        <p:blipFill>
          <a:blip r:embed="rId9"/>
          <a:stretch>
            <a:fillRect/>
          </a:stretch>
        </p:blipFill>
        <p:spPr>
          <a:xfrm>
            <a:off x="7904393" y="3825377"/>
            <a:ext cx="441406" cy="108972"/>
          </a:xfrm>
          <a:prstGeom prst="rect">
            <a:avLst/>
          </a:prstGeom>
        </p:spPr>
      </p:pic>
      <p:pic>
        <p:nvPicPr>
          <p:cNvPr id="97" name="図 96">
            <a:extLst>
              <a:ext uri="{FF2B5EF4-FFF2-40B4-BE49-F238E27FC236}">
                <a16:creationId xmlns:a16="http://schemas.microsoft.com/office/drawing/2014/main" id="{A4347D7B-94E3-C5D7-9263-D80C6B6875DE}"/>
              </a:ext>
            </a:extLst>
          </p:cNvPr>
          <p:cNvPicPr>
            <a:picLocks noChangeAspect="1"/>
          </p:cNvPicPr>
          <p:nvPr/>
        </p:nvPicPr>
        <p:blipFill>
          <a:blip r:embed="rId10"/>
          <a:stretch>
            <a:fillRect/>
          </a:stretch>
        </p:blipFill>
        <p:spPr>
          <a:xfrm>
            <a:off x="7813897" y="4424817"/>
            <a:ext cx="1232379" cy="1059076"/>
          </a:xfrm>
          <a:prstGeom prst="rect">
            <a:avLst/>
          </a:prstGeom>
        </p:spPr>
      </p:pic>
      <p:sp>
        <p:nvSpPr>
          <p:cNvPr id="98" name="正方形/長方形 97">
            <a:extLst>
              <a:ext uri="{FF2B5EF4-FFF2-40B4-BE49-F238E27FC236}">
                <a16:creationId xmlns:a16="http://schemas.microsoft.com/office/drawing/2014/main" id="{703A4A1F-B521-B2FD-3638-712353E372A7}"/>
              </a:ext>
            </a:extLst>
          </p:cNvPr>
          <p:cNvSpPr/>
          <p:nvPr/>
        </p:nvSpPr>
        <p:spPr>
          <a:xfrm>
            <a:off x="7861574" y="4802960"/>
            <a:ext cx="546263" cy="554127"/>
          </a:xfrm>
          <a:prstGeom prst="rect">
            <a:avLst/>
          </a:prstGeom>
          <a:solidFill>
            <a:srgbClr val="00569B"/>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00" name="フローチャート: せん孔テープ 99">
            <a:extLst>
              <a:ext uri="{FF2B5EF4-FFF2-40B4-BE49-F238E27FC236}">
                <a16:creationId xmlns:a16="http://schemas.microsoft.com/office/drawing/2014/main" id="{E23DA298-5541-8B7C-94B4-E35E1086CF39}"/>
              </a:ext>
            </a:extLst>
          </p:cNvPr>
          <p:cNvSpPr/>
          <p:nvPr/>
        </p:nvSpPr>
        <p:spPr>
          <a:xfrm>
            <a:off x="7803952" y="4272801"/>
            <a:ext cx="1277026" cy="190645"/>
          </a:xfrm>
          <a:prstGeom prst="flowChartPunchedTape">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101" name="図 100">
            <a:extLst>
              <a:ext uri="{FF2B5EF4-FFF2-40B4-BE49-F238E27FC236}">
                <a16:creationId xmlns:a16="http://schemas.microsoft.com/office/drawing/2014/main" id="{C06022E6-3BA7-7A4D-B435-8FC610917470}"/>
              </a:ext>
            </a:extLst>
          </p:cNvPr>
          <p:cNvPicPr>
            <a:picLocks noChangeAspect="1"/>
          </p:cNvPicPr>
          <p:nvPr/>
        </p:nvPicPr>
        <p:blipFill>
          <a:blip r:embed="rId11"/>
          <a:stretch>
            <a:fillRect/>
          </a:stretch>
        </p:blipFill>
        <p:spPr>
          <a:xfrm>
            <a:off x="4123656" y="4177371"/>
            <a:ext cx="1398602" cy="477132"/>
          </a:xfrm>
          <a:prstGeom prst="rect">
            <a:avLst/>
          </a:prstGeom>
        </p:spPr>
      </p:pic>
      <p:pic>
        <p:nvPicPr>
          <p:cNvPr id="102" name="図 101">
            <a:extLst>
              <a:ext uri="{FF2B5EF4-FFF2-40B4-BE49-F238E27FC236}">
                <a16:creationId xmlns:a16="http://schemas.microsoft.com/office/drawing/2014/main" id="{F09FA7C1-BC1D-9EFB-CC4E-DE12F4D76057}"/>
              </a:ext>
            </a:extLst>
          </p:cNvPr>
          <p:cNvPicPr>
            <a:picLocks noChangeAspect="1"/>
          </p:cNvPicPr>
          <p:nvPr/>
        </p:nvPicPr>
        <p:blipFill>
          <a:blip r:embed="rId12"/>
          <a:stretch>
            <a:fillRect/>
          </a:stretch>
        </p:blipFill>
        <p:spPr>
          <a:xfrm>
            <a:off x="5075635" y="4192352"/>
            <a:ext cx="158814" cy="45719"/>
          </a:xfrm>
          <a:prstGeom prst="rect">
            <a:avLst/>
          </a:prstGeom>
        </p:spPr>
      </p:pic>
      <p:sp>
        <p:nvSpPr>
          <p:cNvPr id="103" name="フローチャート: せん孔テープ 102">
            <a:extLst>
              <a:ext uri="{FF2B5EF4-FFF2-40B4-BE49-F238E27FC236}">
                <a16:creationId xmlns:a16="http://schemas.microsoft.com/office/drawing/2014/main" id="{871BBC85-6395-F6BA-C6CA-AF3D45583BB6}"/>
              </a:ext>
            </a:extLst>
          </p:cNvPr>
          <p:cNvSpPr/>
          <p:nvPr/>
        </p:nvSpPr>
        <p:spPr>
          <a:xfrm>
            <a:off x="4014138" y="4620508"/>
            <a:ext cx="2270745" cy="227009"/>
          </a:xfrm>
          <a:prstGeom prst="flowChartPunchedTape">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04" name="正方形/長方形 103">
            <a:extLst>
              <a:ext uri="{FF2B5EF4-FFF2-40B4-BE49-F238E27FC236}">
                <a16:creationId xmlns:a16="http://schemas.microsoft.com/office/drawing/2014/main" id="{E603661C-B7BF-743E-9036-B0EE65C1AB3D}"/>
              </a:ext>
            </a:extLst>
          </p:cNvPr>
          <p:cNvSpPr/>
          <p:nvPr/>
        </p:nvSpPr>
        <p:spPr>
          <a:xfrm>
            <a:off x="4583925" y="5042530"/>
            <a:ext cx="862629" cy="3888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5" name="正方形/長方形 104">
            <a:extLst>
              <a:ext uri="{FF2B5EF4-FFF2-40B4-BE49-F238E27FC236}">
                <a16:creationId xmlns:a16="http://schemas.microsoft.com/office/drawing/2014/main" id="{9C2805FF-7E2B-D28D-D9C2-573746F5AB67}"/>
              </a:ext>
            </a:extLst>
          </p:cNvPr>
          <p:cNvSpPr/>
          <p:nvPr/>
        </p:nvSpPr>
        <p:spPr>
          <a:xfrm>
            <a:off x="8422360" y="4747533"/>
            <a:ext cx="619912" cy="6425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6" name="図 105">
            <a:extLst>
              <a:ext uri="{FF2B5EF4-FFF2-40B4-BE49-F238E27FC236}">
                <a16:creationId xmlns:a16="http://schemas.microsoft.com/office/drawing/2014/main" id="{67298465-93E0-225B-851F-B45154B314AA}"/>
              </a:ext>
            </a:extLst>
          </p:cNvPr>
          <p:cNvPicPr>
            <a:picLocks noChangeAspect="1"/>
          </p:cNvPicPr>
          <p:nvPr/>
        </p:nvPicPr>
        <p:blipFill>
          <a:blip r:embed="rId13"/>
          <a:stretch>
            <a:fillRect/>
          </a:stretch>
        </p:blipFill>
        <p:spPr>
          <a:xfrm>
            <a:off x="4112297" y="4170497"/>
            <a:ext cx="1416250" cy="272499"/>
          </a:xfrm>
          <a:prstGeom prst="rect">
            <a:avLst/>
          </a:prstGeom>
        </p:spPr>
      </p:pic>
      <p:cxnSp>
        <p:nvCxnSpPr>
          <p:cNvPr id="107" name="直線コネクタ 106">
            <a:extLst>
              <a:ext uri="{FF2B5EF4-FFF2-40B4-BE49-F238E27FC236}">
                <a16:creationId xmlns:a16="http://schemas.microsoft.com/office/drawing/2014/main" id="{F2343E0E-3AF6-7351-5E46-68475535E557}"/>
              </a:ext>
            </a:extLst>
          </p:cNvPr>
          <p:cNvCxnSpPr>
            <a:cxnSpLocks/>
            <a:endCxn id="72" idx="1"/>
          </p:cNvCxnSpPr>
          <p:nvPr/>
        </p:nvCxnSpPr>
        <p:spPr>
          <a:xfrm>
            <a:off x="3859985" y="5107995"/>
            <a:ext cx="295668" cy="148208"/>
          </a:xfrm>
          <a:prstGeom prst="line">
            <a:avLst/>
          </a:prstGeom>
          <a:ln w="12700">
            <a:solidFill>
              <a:schemeClr val="accent5"/>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8" name="テキスト ボックス 107">
            <a:extLst>
              <a:ext uri="{FF2B5EF4-FFF2-40B4-BE49-F238E27FC236}">
                <a16:creationId xmlns:a16="http://schemas.microsoft.com/office/drawing/2014/main" id="{4594893E-0D72-ECB5-A41B-7D5EA1343808}"/>
              </a:ext>
            </a:extLst>
          </p:cNvPr>
          <p:cNvSpPr txBox="1"/>
          <p:nvPr/>
        </p:nvSpPr>
        <p:spPr>
          <a:xfrm>
            <a:off x="4920799" y="5545621"/>
            <a:ext cx="2343911" cy="246221"/>
          </a:xfrm>
          <a:prstGeom prst="rect">
            <a:avLst/>
          </a:prstGeom>
          <a:noFill/>
        </p:spPr>
        <p:txBody>
          <a:bodyPr wrap="none" rtlCol="0">
            <a:spAutoFit/>
          </a:bodyPr>
          <a:lstStyle/>
          <a:p>
            <a:r>
              <a:rPr kumimoji="1" lang="en-US" altLang="ja-JP" sz="1000" dirty="0">
                <a:latin typeface="+mn-ea"/>
                <a:ea typeface="+mn-ea"/>
              </a:rPr>
              <a:t>https://news.yahoo.co.jp/original/</a:t>
            </a:r>
            <a:endParaRPr kumimoji="1" lang="ja-JP" altLang="en-US" sz="1000" dirty="0">
              <a:latin typeface="+mn-ea"/>
              <a:ea typeface="+mn-ea"/>
            </a:endParaRPr>
          </a:p>
        </p:txBody>
      </p:sp>
      <p:sp>
        <p:nvSpPr>
          <p:cNvPr id="143" name="テキスト ボックス 142">
            <a:extLst>
              <a:ext uri="{FF2B5EF4-FFF2-40B4-BE49-F238E27FC236}">
                <a16:creationId xmlns:a16="http://schemas.microsoft.com/office/drawing/2014/main" id="{8996CE5F-0CC8-4440-C47E-3360DC1D8BCD}"/>
              </a:ext>
            </a:extLst>
          </p:cNvPr>
          <p:cNvSpPr txBox="1"/>
          <p:nvPr/>
        </p:nvSpPr>
        <p:spPr>
          <a:xfrm>
            <a:off x="1409680" y="6133238"/>
            <a:ext cx="9372639" cy="338554"/>
          </a:xfrm>
          <a:prstGeom prst="rect">
            <a:avLst/>
          </a:prstGeom>
          <a:noFill/>
        </p:spPr>
        <p:txBody>
          <a:bodyPr wrap="square" rtlCol="0">
            <a:spAutoFit/>
          </a:bodyPr>
          <a:lstStyle/>
          <a:p>
            <a:r>
              <a:rPr kumimoji="1" lang="en-US" altLang="ja-JP" sz="800" b="0" i="0" u="none" strike="noStrike" kern="1200" dirty="0">
                <a:solidFill>
                  <a:srgbClr val="0D0D0D"/>
                </a:solidFill>
                <a:latin typeface="+mn-ea"/>
                <a:ea typeface="メイリオ"/>
                <a:cs typeface="Meiryo UI" pitchFamily="50" charset="-128"/>
              </a:rPr>
              <a:t>※</a:t>
            </a:r>
            <a:r>
              <a:rPr lang="ja-JP" altLang="en-US" sz="800" dirty="0">
                <a:latin typeface="メイリオ" panose="020B0604030504040204" pitchFamily="50" charset="-128"/>
                <a:ea typeface="メイリオ" panose="020B0604030504040204" pitchFamily="50" charset="-128"/>
              </a:rPr>
              <a:t>掲載枠の仕様は予告なく変更する場合があります。</a:t>
            </a:r>
            <a:r>
              <a:rPr lang="en-US" altLang="ja-JP" sz="800" dirty="0">
                <a:latin typeface="メイリオ" panose="020B0604030504040204" pitchFamily="50" charset="-128"/>
                <a:ea typeface="メイリオ" panose="020B0604030504040204" pitchFamily="50" charset="-128"/>
              </a:rPr>
              <a:t>PR</a:t>
            </a:r>
            <a:r>
              <a:rPr lang="ja-JP" altLang="en-US" sz="800" dirty="0">
                <a:latin typeface="メイリオ" panose="020B0604030504040204" pitchFamily="50" charset="-128"/>
                <a:ea typeface="メイリオ" panose="020B0604030504040204" pitchFamily="50" charset="-128"/>
              </a:rPr>
              <a:t>クレジットを付記します。</a:t>
            </a:r>
            <a:endParaRPr lang="en-US" altLang="ja-JP" sz="800" dirty="0">
              <a:latin typeface="メイリオ" panose="020B0604030504040204" pitchFamily="50" charset="-128"/>
              <a:ea typeface="メイリオ" panose="020B0604030504040204" pitchFamily="50" charset="-128"/>
            </a:endParaRPr>
          </a:p>
          <a:p>
            <a:pPr marL="179388" indent="-179388" fontAlgn="ctr">
              <a:buClr>
                <a:srgbClr val="687080"/>
              </a:buClr>
              <a:buFont typeface="Wingdings" pitchFamily="2" charset="2"/>
              <a:buNone/>
            </a:pPr>
            <a:r>
              <a:rPr kumimoji="1" lang="en-US" altLang="ja-JP" sz="800" b="0" i="0" u="none" strike="noStrike" kern="1200" dirty="0">
                <a:solidFill>
                  <a:srgbClr val="0D0D0D"/>
                </a:solidFill>
                <a:latin typeface="+mn-ea"/>
                <a:ea typeface="メイリオ"/>
                <a:cs typeface="Meiryo UI" pitchFamily="50" charset="-128"/>
              </a:rPr>
              <a:t>※Yahoo!</a:t>
            </a:r>
            <a:r>
              <a:rPr kumimoji="1" lang="ja-JP" altLang="en-US" sz="800" b="0" i="0" u="none" strike="noStrike" kern="1200" dirty="0">
                <a:solidFill>
                  <a:srgbClr val="0D0D0D"/>
                </a:solidFill>
                <a:latin typeface="+mn-ea"/>
                <a:ea typeface="メイリオ"/>
                <a:cs typeface="Meiryo UI" pitchFamily="50" charset="-128"/>
              </a:rPr>
              <a:t>ニュースの掲載基準、運用方針に則り掲載の自粛、中断や内容変更をさせていていただく場合があります。これらの場合を含め、無償でのご提供のため掲載および掲載量は保証いたしません</a:t>
            </a:r>
            <a:r>
              <a:rPr lang="ja-JP" altLang="en-US" sz="800" dirty="0">
                <a:solidFill>
                  <a:srgbClr val="0D0D0D"/>
                </a:solidFill>
                <a:latin typeface="+mn-ea"/>
                <a:ea typeface="メイリオ"/>
                <a:cs typeface="Meiryo UI" pitchFamily="50" charset="-128"/>
              </a:rPr>
              <a:t>。</a:t>
            </a:r>
            <a:endParaRPr kumimoji="1" lang="en-US" altLang="ja-JP" sz="800" b="0" i="0" u="none" strike="noStrike" kern="1200" dirty="0">
              <a:solidFill>
                <a:srgbClr val="0D0D0D"/>
              </a:solidFill>
              <a:latin typeface="+mn-ea"/>
              <a:ea typeface="メイリオ"/>
              <a:cs typeface="Meiryo UI" pitchFamily="50" charset="-128"/>
            </a:endParaRPr>
          </a:p>
        </p:txBody>
      </p:sp>
      <p:sp>
        <p:nvSpPr>
          <p:cNvPr id="2" name="矢印: 五方向 1">
            <a:extLst>
              <a:ext uri="{FF2B5EF4-FFF2-40B4-BE49-F238E27FC236}">
                <a16:creationId xmlns:a16="http://schemas.microsoft.com/office/drawing/2014/main" id="{7C61E4A0-3A4A-EDC5-563A-C983C2FB9C30}"/>
              </a:ext>
            </a:extLst>
          </p:cNvPr>
          <p:cNvSpPr/>
          <p:nvPr/>
        </p:nvSpPr>
        <p:spPr>
          <a:xfrm>
            <a:off x="2715254" y="2175448"/>
            <a:ext cx="6755005" cy="369564"/>
          </a:xfrm>
          <a:prstGeom prst="homePlate">
            <a:avLst>
              <a:gd name="adj" fmla="val 0"/>
            </a:avLst>
          </a:prstGeom>
          <a:solidFill>
            <a:srgbClr val="00206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en-US" altLang="ja-JP" sz="1600" b="1" i="0" u="none" strike="noStrike" kern="1200" cap="none" spc="1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Yahoo!</a:t>
            </a:r>
            <a:r>
              <a:rPr kumimoji="1" lang="ja-JP" altLang="en-US" sz="1600" b="1" i="0" u="none" strike="noStrike" kern="1200" cap="none" spc="1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ニュースオリジナルページ</a:t>
            </a:r>
          </a:p>
        </p:txBody>
      </p:sp>
      <p:sp>
        <p:nvSpPr>
          <p:cNvPr id="4" name="テキスト プレースホルダー 10">
            <a:extLst>
              <a:ext uri="{FF2B5EF4-FFF2-40B4-BE49-F238E27FC236}">
                <a16:creationId xmlns:a16="http://schemas.microsoft.com/office/drawing/2014/main" id="{9FB5BF94-8EA2-A7CA-DDDD-C4501E0ECFF7}"/>
              </a:ext>
            </a:extLst>
          </p:cNvPr>
          <p:cNvSpPr txBox="1">
            <a:spLocks/>
          </p:cNvSpPr>
          <p:nvPr/>
        </p:nvSpPr>
        <p:spPr>
          <a:xfrm>
            <a:off x="4155528" y="2226670"/>
            <a:ext cx="3187439" cy="332719"/>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endParaRPr kumimoji="1" lang="ja-JP" altLang="en-US" sz="1600" b="1" i="0" u="none" strike="noStrike" kern="1200" cap="none" spc="1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5" name="正方形/長方形 4">
            <a:extLst>
              <a:ext uri="{FF2B5EF4-FFF2-40B4-BE49-F238E27FC236}">
                <a16:creationId xmlns:a16="http://schemas.microsoft.com/office/drawing/2014/main" id="{85F34DD4-AFEB-92A4-A142-E0DF9157C6B2}"/>
              </a:ext>
            </a:extLst>
          </p:cNvPr>
          <p:cNvSpPr/>
          <p:nvPr/>
        </p:nvSpPr>
        <p:spPr>
          <a:xfrm>
            <a:off x="2715254" y="2182289"/>
            <a:ext cx="6755005" cy="3681797"/>
          </a:xfrm>
          <a:prstGeom prst="rect">
            <a:avLst/>
          </a:prstGeom>
          <a:noFill/>
          <a:ln w="38100" cap="flat" cmpd="sng" algn="ctr">
            <a:solidFill>
              <a:srgbClr val="00206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8" name="テキスト プレースホルダー 10">
            <a:extLst>
              <a:ext uri="{FF2B5EF4-FFF2-40B4-BE49-F238E27FC236}">
                <a16:creationId xmlns:a16="http://schemas.microsoft.com/office/drawing/2014/main" id="{DBC0354A-E4D5-BE62-15A0-5A1EC97E78CE}"/>
              </a:ext>
            </a:extLst>
          </p:cNvPr>
          <p:cNvSpPr txBox="1">
            <a:spLocks/>
          </p:cNvSpPr>
          <p:nvPr/>
        </p:nvSpPr>
        <p:spPr>
          <a:xfrm>
            <a:off x="2232077" y="1175874"/>
            <a:ext cx="3255816" cy="308311"/>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285750" marR="0" lvl="0" indent="-285750" defTabSz="914400" rtl="0" eaLnBrk="1" fontAlgn="auto" latinLnBrk="0" hangingPunct="1">
              <a:lnSpc>
                <a:spcPct val="110000"/>
              </a:lnSpc>
              <a:spcBef>
                <a:spcPts val="0"/>
              </a:spcBef>
              <a:spcAft>
                <a:spcPts val="0"/>
              </a:spcAft>
              <a:buClrTx/>
              <a:buSzTx/>
              <a:buFont typeface="Wingdings" panose="05000000000000000000" pitchFamily="2" charset="2"/>
              <a:buChar char="l"/>
              <a:tabLst/>
              <a:defRPr/>
            </a:pPr>
            <a:r>
              <a:rPr lang="en-US" altLang="ja-JP" sz="1200" dirty="0">
                <a:solidFill>
                  <a:srgbClr val="0D0D0D"/>
                </a:solidFill>
                <a:latin typeface="メイリオ" panose="020B0604030504040204" pitchFamily="50" charset="-128"/>
                <a:ea typeface="メイリオ" panose="020B0604030504040204" pitchFamily="50" charset="-128"/>
              </a:rPr>
              <a:t>Yahoo!</a:t>
            </a:r>
            <a:r>
              <a:rPr lang="ja-JP" altLang="en-US" sz="1200" dirty="0">
                <a:solidFill>
                  <a:srgbClr val="0D0D0D"/>
                </a:solidFill>
                <a:latin typeface="メイリオ" panose="020B0604030504040204" pitchFamily="50" charset="-128"/>
                <a:ea typeface="メイリオ" panose="020B0604030504040204" pitchFamily="50" charset="-128"/>
              </a:rPr>
              <a:t>ニュース タイアップの全案件</a:t>
            </a:r>
            <a:endParaRPr kumimoji="1" lang="en-US" altLang="ja-JP" sz="1200" b="0"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sp>
        <p:nvSpPr>
          <p:cNvPr id="9" name="正方形/長方形 8">
            <a:extLst>
              <a:ext uri="{FF2B5EF4-FFF2-40B4-BE49-F238E27FC236}">
                <a16:creationId xmlns:a16="http://schemas.microsoft.com/office/drawing/2014/main" id="{59E15E91-B71E-7D47-C8D9-6F0F9A5DBA98}"/>
              </a:ext>
            </a:extLst>
          </p:cNvPr>
          <p:cNvSpPr/>
          <p:nvPr/>
        </p:nvSpPr>
        <p:spPr>
          <a:xfrm>
            <a:off x="559095" y="996957"/>
            <a:ext cx="1527742" cy="55996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600" b="1" i="0" u="none" strike="noStrike" kern="1200" cap="none" spc="10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cs typeface="+mn-cs"/>
              </a:rPr>
              <a:t>掲載条件</a:t>
            </a:r>
            <a:endParaRPr kumimoji="1" lang="en-US" altLang="ja-JP" sz="1600" b="1" i="0" u="none" strike="noStrike" kern="1200" cap="none" spc="10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cs typeface="+mn-cs"/>
            </a:endParaRPr>
          </a:p>
        </p:txBody>
      </p:sp>
      <p:cxnSp>
        <p:nvCxnSpPr>
          <p:cNvPr id="22" name="直線コネクタ 21">
            <a:extLst>
              <a:ext uri="{FF2B5EF4-FFF2-40B4-BE49-F238E27FC236}">
                <a16:creationId xmlns:a16="http://schemas.microsoft.com/office/drawing/2014/main" id="{C631B6A2-88C8-7B57-8873-1E5FEC0D3B0D}"/>
              </a:ext>
            </a:extLst>
          </p:cNvPr>
          <p:cNvCxnSpPr>
            <a:cxnSpLocks/>
          </p:cNvCxnSpPr>
          <p:nvPr/>
        </p:nvCxnSpPr>
        <p:spPr>
          <a:xfrm>
            <a:off x="7518874" y="5071152"/>
            <a:ext cx="338696" cy="59090"/>
          </a:xfrm>
          <a:prstGeom prst="line">
            <a:avLst/>
          </a:prstGeom>
          <a:ln w="12700">
            <a:solidFill>
              <a:schemeClr val="accent5"/>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11" name="図 10" descr="グラフィカル ユーザー インターフェイス, アプリケーション&#10;&#10;AI 生成コンテンツは間違っている可能性があります。">
            <a:extLst>
              <a:ext uri="{FF2B5EF4-FFF2-40B4-BE49-F238E27FC236}">
                <a16:creationId xmlns:a16="http://schemas.microsoft.com/office/drawing/2014/main" id="{C0D0E5CA-14E6-F4D1-340D-2D86B2138480}"/>
              </a:ext>
            </a:extLst>
          </p:cNvPr>
          <p:cNvPicPr>
            <a:picLocks noChangeAspect="1"/>
          </p:cNvPicPr>
          <p:nvPr/>
        </p:nvPicPr>
        <p:blipFill>
          <a:blip r:embed="rId14"/>
          <a:stretch>
            <a:fillRect/>
          </a:stretch>
        </p:blipFill>
        <p:spPr>
          <a:xfrm>
            <a:off x="3043918" y="4615544"/>
            <a:ext cx="889907" cy="892628"/>
          </a:xfrm>
          <a:prstGeom prst="rect">
            <a:avLst/>
          </a:prstGeom>
        </p:spPr>
      </p:pic>
      <p:pic>
        <p:nvPicPr>
          <p:cNvPr id="12" name="図 11" descr="グラフィカル ユーザー インターフェイス, アプリケーション&#10;&#10;AI 生成コンテンツは間違っている可能性があります。">
            <a:extLst>
              <a:ext uri="{FF2B5EF4-FFF2-40B4-BE49-F238E27FC236}">
                <a16:creationId xmlns:a16="http://schemas.microsoft.com/office/drawing/2014/main" id="{0A753128-A8CE-B019-EB47-666223100798}"/>
              </a:ext>
            </a:extLst>
          </p:cNvPr>
          <p:cNvPicPr>
            <a:picLocks noChangeAspect="1"/>
          </p:cNvPicPr>
          <p:nvPr/>
        </p:nvPicPr>
        <p:blipFill>
          <a:blip r:embed="rId14"/>
          <a:stretch>
            <a:fillRect/>
          </a:stretch>
        </p:blipFill>
        <p:spPr>
          <a:xfrm>
            <a:off x="6745061" y="4604658"/>
            <a:ext cx="889907" cy="892628"/>
          </a:xfrm>
          <a:prstGeom prst="rect">
            <a:avLst/>
          </a:prstGeom>
        </p:spPr>
      </p:pic>
    </p:spTree>
    <p:extLst>
      <p:ext uri="{BB962C8B-B14F-4D97-AF65-F5344CB8AC3E}">
        <p14:creationId xmlns:p14="http://schemas.microsoft.com/office/powerpoint/2010/main" val="11637680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9D6E05-F882-3A43-C262-96905D83B8FC}"/>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DDFF235-C9CB-CB82-DEF2-CF970AD3B840}"/>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601FC5DA-F54D-2A63-7FD2-691C9190DE6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7" name="テキスト プレースホルダー 3">
            <a:extLst>
              <a:ext uri="{FF2B5EF4-FFF2-40B4-BE49-F238E27FC236}">
                <a16:creationId xmlns:a16="http://schemas.microsoft.com/office/drawing/2014/main" id="{FDEF61C5-5C86-C2F5-F003-E247C4C5789F}"/>
              </a:ext>
            </a:extLst>
          </p:cNvPr>
          <p:cNvSpPr txBox="1">
            <a:spLocks/>
          </p:cNvSpPr>
          <p:nvPr/>
        </p:nvSpPr>
        <p:spPr>
          <a:xfrm>
            <a:off x="1943141"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00048"/>
                </a:solidFill>
                <a:effectLst/>
                <a:uLnTx/>
                <a:uFillTx/>
                <a:latin typeface="メイリオ" panose="020B0604030504040204" pitchFamily="50" charset="-128"/>
                <a:ea typeface="メイリオ" panose="020B0604030504040204" pitchFamily="50" charset="-128"/>
                <a:cs typeface="+mn-cs"/>
              </a:rPr>
              <a:t>編集誘導➁</a:t>
            </a:r>
            <a:r>
              <a:rPr lang="ja-JP" altLang="en-US" dirty="0">
                <a:solidFill>
                  <a:srgbClr val="000048"/>
                </a:solidFill>
                <a:latin typeface="メイリオ" panose="020B0604030504040204" pitchFamily="50" charset="-128"/>
                <a:ea typeface="メイリオ" panose="020B0604030504040204" pitchFamily="50" charset="-128"/>
              </a:rPr>
              <a:t>：協賛総額</a:t>
            </a:r>
            <a:r>
              <a:rPr lang="en-US" altLang="ja-JP" dirty="0">
                <a:solidFill>
                  <a:srgbClr val="000048"/>
                </a:solidFill>
                <a:latin typeface="メイリオ" panose="020B0604030504040204" pitchFamily="50" charset="-128"/>
                <a:ea typeface="メイリオ" panose="020B0604030504040204" pitchFamily="50" charset="-128"/>
              </a:rPr>
              <a:t>500</a:t>
            </a:r>
            <a:r>
              <a:rPr lang="ja-JP" altLang="en-US" dirty="0">
                <a:solidFill>
                  <a:srgbClr val="000048"/>
                </a:solidFill>
                <a:latin typeface="メイリオ" panose="020B0604030504040204" pitchFamily="50" charset="-128"/>
                <a:ea typeface="メイリオ" panose="020B0604030504040204" pitchFamily="50" charset="-128"/>
              </a:rPr>
              <a:t>万円以上</a:t>
            </a:r>
            <a:r>
              <a:rPr lang="en-US" altLang="ja-JP" dirty="0">
                <a:solidFill>
                  <a:srgbClr val="000048"/>
                </a:solidFill>
                <a:latin typeface="メイリオ" panose="020B0604030504040204" pitchFamily="50" charset="-128"/>
                <a:ea typeface="メイリオ" panose="020B0604030504040204" pitchFamily="50" charset="-128"/>
              </a:rPr>
              <a:t>1000</a:t>
            </a:r>
            <a:r>
              <a:rPr lang="ja-JP" altLang="en-US" dirty="0">
                <a:solidFill>
                  <a:srgbClr val="000048"/>
                </a:solidFill>
                <a:latin typeface="メイリオ" panose="020B0604030504040204" pitchFamily="50" charset="-128"/>
                <a:ea typeface="メイリオ" panose="020B0604030504040204" pitchFamily="50" charset="-128"/>
              </a:rPr>
              <a:t>万円未満の場合</a:t>
            </a:r>
            <a:endParaRPr lang="en-US" altLang="ja-JP" dirty="0">
              <a:solidFill>
                <a:srgbClr val="000048"/>
              </a:solidFill>
              <a:latin typeface="メイリオ" panose="020B0604030504040204" pitchFamily="50" charset="-128"/>
              <a:ea typeface="メイリオ" panose="020B0604030504040204" pitchFamily="50" charset="-128"/>
            </a:endParaRPr>
          </a:p>
        </p:txBody>
      </p:sp>
      <p:sp>
        <p:nvSpPr>
          <p:cNvPr id="120" name="テキスト プレースホルダー 10">
            <a:extLst>
              <a:ext uri="{FF2B5EF4-FFF2-40B4-BE49-F238E27FC236}">
                <a16:creationId xmlns:a16="http://schemas.microsoft.com/office/drawing/2014/main" id="{E8439676-263E-DF22-BC87-01C866199462}"/>
              </a:ext>
            </a:extLst>
          </p:cNvPr>
          <p:cNvSpPr txBox="1">
            <a:spLocks/>
          </p:cNvSpPr>
          <p:nvPr/>
        </p:nvSpPr>
        <p:spPr>
          <a:xfrm>
            <a:off x="2266441" y="1084840"/>
            <a:ext cx="8022965" cy="359372"/>
          </a:xfrm>
          <a:prstGeom prst="rect">
            <a:avLst/>
          </a:prstGeom>
        </p:spPr>
        <p:txBody>
          <a:bodyPr wrap="square" lIns="0" tIns="0" rIns="91440" bIns="4572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285750" indent="-285750" fontAlgn="auto">
              <a:spcAft>
                <a:spcPts val="0"/>
              </a:spcAft>
              <a:buFont typeface="Wingdings" panose="05000000000000000000" pitchFamily="2" charset="2"/>
              <a:buChar char="l"/>
              <a:defRPr/>
            </a:pPr>
            <a:r>
              <a:rPr lang="ja-JP" altLang="en-US" sz="1200" dirty="0">
                <a:solidFill>
                  <a:srgbClr val="0D0D0D"/>
                </a:solidFill>
                <a:latin typeface="メイリオ"/>
                <a:ea typeface="メイリオ"/>
              </a:rPr>
              <a:t>協賛総額（誘導広告費＋制作費）</a:t>
            </a:r>
            <a:r>
              <a:rPr lang="en-US" altLang="ja-JP" sz="1200" dirty="0">
                <a:solidFill>
                  <a:srgbClr val="0D0D0D"/>
                </a:solidFill>
                <a:latin typeface="メイリオ"/>
                <a:ea typeface="メイリオ"/>
              </a:rPr>
              <a:t>500</a:t>
            </a:r>
            <a:r>
              <a:rPr lang="ja-JP" altLang="en-US" sz="1200" dirty="0">
                <a:solidFill>
                  <a:srgbClr val="0D0D0D"/>
                </a:solidFill>
                <a:latin typeface="メイリオ"/>
                <a:ea typeface="メイリオ"/>
              </a:rPr>
              <a:t>万円以上</a:t>
            </a:r>
            <a:r>
              <a:rPr lang="en-US" altLang="ja-JP" sz="1200" dirty="0">
                <a:solidFill>
                  <a:srgbClr val="0D0D0D"/>
                </a:solidFill>
                <a:latin typeface="メイリオ"/>
                <a:ea typeface="メイリオ"/>
              </a:rPr>
              <a:t>1000</a:t>
            </a:r>
            <a:r>
              <a:rPr lang="ja-JP" altLang="en-US" sz="1200" dirty="0">
                <a:solidFill>
                  <a:srgbClr val="0D0D0D"/>
                </a:solidFill>
                <a:latin typeface="メイリオ"/>
                <a:ea typeface="メイリオ"/>
              </a:rPr>
              <a:t>万円未満</a:t>
            </a:r>
            <a:r>
              <a:rPr lang="ja-JP" altLang="en-US" sz="900" b="0" dirty="0">
                <a:solidFill>
                  <a:srgbClr val="0D0D0D"/>
                </a:solidFill>
                <a:latin typeface="メイリオ"/>
                <a:ea typeface="メイリオ"/>
              </a:rPr>
              <a:t>（</a:t>
            </a:r>
            <a:r>
              <a:rPr lang="en-US" altLang="ja-JP" sz="900" b="0" dirty="0">
                <a:solidFill>
                  <a:srgbClr val="0D0D0D"/>
                </a:solidFill>
                <a:latin typeface="メイリオ"/>
                <a:ea typeface="メイリオ"/>
              </a:rPr>
              <a:t>LINE</a:t>
            </a:r>
            <a:r>
              <a:rPr lang="ja-JP" altLang="en-US" sz="900" b="0" dirty="0">
                <a:solidFill>
                  <a:srgbClr val="0D0D0D"/>
                </a:solidFill>
                <a:latin typeface="メイリオ"/>
                <a:ea typeface="メイリオ"/>
              </a:rPr>
              <a:t>ヤフーから代理店様への請求額ベース）</a:t>
            </a:r>
          </a:p>
          <a:p>
            <a:pPr marL="285750" indent="-285750">
              <a:buFont typeface="Wingdings" panose="05000000000000000000" pitchFamily="2" charset="2"/>
              <a:buChar char="l"/>
            </a:pPr>
            <a:r>
              <a:rPr lang="ja-JP" altLang="en-US" sz="1200" dirty="0">
                <a:solidFill>
                  <a:srgbClr val="0D0D0D"/>
                </a:solidFill>
              </a:rPr>
              <a:t>誘導広告として下記いずれかの商品にて指定額をご出稿</a:t>
            </a:r>
            <a:endParaRPr lang="en-US" altLang="ja-JP" sz="1200" dirty="0">
              <a:solidFill>
                <a:srgbClr val="0D0D0D"/>
              </a:solidFill>
            </a:endParaRPr>
          </a:p>
          <a:p>
            <a:r>
              <a:rPr lang="ja-JP" altLang="en-US" sz="1200" b="0" dirty="0">
                <a:solidFill>
                  <a:srgbClr val="0D0D0D"/>
                </a:solidFill>
              </a:rPr>
              <a:t>　　・</a:t>
            </a:r>
            <a:r>
              <a:rPr lang="en-US" altLang="ja-JP" sz="1200" b="0" dirty="0">
                <a:solidFill>
                  <a:srgbClr val="0D0D0D"/>
                </a:solidFill>
              </a:rPr>
              <a:t>LINE</a:t>
            </a:r>
            <a:r>
              <a:rPr lang="ja-JP" altLang="en-US" sz="1200" b="0" dirty="0">
                <a:solidFill>
                  <a:srgbClr val="0D0D0D"/>
                </a:solidFill>
              </a:rPr>
              <a:t>ヤフー広告 ディスプレイ広告 運用型 </a:t>
            </a:r>
            <a:r>
              <a:rPr lang="en-US" altLang="ja-JP" sz="1200" b="0" dirty="0">
                <a:solidFill>
                  <a:srgbClr val="0D0D0D"/>
                </a:solidFill>
              </a:rPr>
              <a:t>Yahoo!</a:t>
            </a:r>
            <a:r>
              <a:rPr lang="ja-JP" altLang="en-US" sz="1200" b="0" dirty="0">
                <a:solidFill>
                  <a:srgbClr val="0D0D0D"/>
                </a:solidFill>
              </a:rPr>
              <a:t>ニュース指定配信：</a:t>
            </a:r>
            <a:r>
              <a:rPr lang="en-US" altLang="ja-JP" sz="1200" b="0" dirty="0">
                <a:solidFill>
                  <a:srgbClr val="0D0D0D"/>
                </a:solidFill>
              </a:rPr>
              <a:t>400</a:t>
            </a:r>
            <a:r>
              <a:rPr lang="ja-JP" altLang="en-US" sz="1200" b="0" dirty="0">
                <a:solidFill>
                  <a:srgbClr val="0D0D0D"/>
                </a:solidFill>
              </a:rPr>
              <a:t>万円以上</a:t>
            </a:r>
            <a:endParaRPr lang="en-US" altLang="ja-JP" sz="1200" b="0" dirty="0">
              <a:solidFill>
                <a:srgbClr val="0D0D0D"/>
              </a:solidFill>
            </a:endParaRPr>
          </a:p>
          <a:p>
            <a:r>
              <a:rPr lang="ja-JP" altLang="en-US" sz="1200" b="0" dirty="0">
                <a:solidFill>
                  <a:srgbClr val="0D0D0D"/>
                </a:solidFill>
              </a:rPr>
              <a:t>　　・トピックス</a:t>
            </a:r>
            <a:r>
              <a:rPr lang="en-US" altLang="ja-JP" sz="1200" b="0" dirty="0">
                <a:solidFill>
                  <a:srgbClr val="0D0D0D"/>
                </a:solidFill>
              </a:rPr>
              <a:t>PR</a:t>
            </a:r>
            <a:r>
              <a:rPr lang="ja-JP" altLang="en-US" sz="1200" b="0" dirty="0">
                <a:solidFill>
                  <a:srgbClr val="0D0D0D"/>
                </a:solidFill>
              </a:rPr>
              <a:t>：</a:t>
            </a:r>
            <a:r>
              <a:rPr lang="en-US" altLang="ja-JP" sz="1200" b="0" dirty="0">
                <a:solidFill>
                  <a:srgbClr val="0D0D0D"/>
                </a:solidFill>
              </a:rPr>
              <a:t>500</a:t>
            </a:r>
            <a:r>
              <a:rPr lang="ja-JP" altLang="en-US" sz="1200" b="0" dirty="0">
                <a:solidFill>
                  <a:srgbClr val="0D0D0D"/>
                </a:solidFill>
              </a:rPr>
              <a:t>万円以上</a:t>
            </a:r>
            <a:endParaRPr lang="en-US" altLang="ja-JP" sz="1200" b="0" dirty="0">
              <a:solidFill>
                <a:srgbClr val="0D0D0D"/>
              </a:solidFill>
            </a:endParaRPr>
          </a:p>
        </p:txBody>
      </p:sp>
      <p:sp>
        <p:nvSpPr>
          <p:cNvPr id="124" name="テキスト ボックス 123">
            <a:extLst>
              <a:ext uri="{FF2B5EF4-FFF2-40B4-BE49-F238E27FC236}">
                <a16:creationId xmlns:a16="http://schemas.microsoft.com/office/drawing/2014/main" id="{53F3B047-9BE1-6783-D26C-3ECF6AEE0C3F}"/>
              </a:ext>
            </a:extLst>
          </p:cNvPr>
          <p:cNvSpPr txBox="1"/>
          <p:nvPr/>
        </p:nvSpPr>
        <p:spPr>
          <a:xfrm>
            <a:off x="6845995" y="2638613"/>
            <a:ext cx="427873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掲載期間中に</a:t>
            </a:r>
            <a:r>
              <a:rPr kumimoji="1" lang="en-US" altLang="ja-JP"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1</a:t>
            </a:r>
            <a:r>
              <a:rPr kumimoji="1" lang="ja-JP" altLang="en-US"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回ポスト</a:t>
            </a:r>
            <a:r>
              <a:rPr kumimoji="1" lang="ja-JP" altLang="en-US" sz="12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a:t>
            </a:r>
            <a:r>
              <a:rPr kumimoji="1" lang="ja-JP" altLang="en-US" sz="1200" b="1"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eiryo UI" pitchFamily="50" charset="-128"/>
              </a:rPr>
              <a:t>フォロワー数約</a:t>
            </a:r>
            <a:r>
              <a:rPr kumimoji="1" lang="en-US" altLang="ja-JP" sz="1200" b="1"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eiryo UI" pitchFamily="50" charset="-128"/>
              </a:rPr>
              <a:t>196</a:t>
            </a:r>
            <a:r>
              <a:rPr kumimoji="1" lang="ja-JP" altLang="en-US" sz="1200" b="1"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eiryo UI" pitchFamily="50" charset="-128"/>
              </a:rPr>
              <a:t>万人</a:t>
            </a:r>
            <a:r>
              <a:rPr kumimoji="1" lang="en-US" altLang="ja-JP" sz="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a:t>
            </a:r>
            <a:r>
              <a:rPr lang="en-US" altLang="ja-JP" sz="800" b="1" dirty="0">
                <a:solidFill>
                  <a:srgbClr val="0D0D0D"/>
                </a:solidFill>
                <a:latin typeface="メイリオ" panose="020B0604030504040204" pitchFamily="50" charset="-128"/>
                <a:ea typeface="メイリオ" panose="020B0604030504040204" pitchFamily="50" charset="-128"/>
                <a:cs typeface="Meiryo UI" pitchFamily="50" charset="-128"/>
              </a:rPr>
              <a:t>3</a:t>
            </a:r>
            <a:r>
              <a:rPr kumimoji="1" lang="ja-JP" altLang="en-US" sz="12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a:t>
            </a:r>
            <a:endParaRPr kumimoji="1" lang="en-US" altLang="ja-JP" sz="12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endParaRPr>
          </a:p>
        </p:txBody>
      </p:sp>
      <p:pic>
        <p:nvPicPr>
          <p:cNvPr id="125" name="図 124">
            <a:extLst>
              <a:ext uri="{FF2B5EF4-FFF2-40B4-BE49-F238E27FC236}">
                <a16:creationId xmlns:a16="http://schemas.microsoft.com/office/drawing/2014/main" id="{817C1DDF-D81D-6A1E-E3D8-11C8F1C9ECDA}"/>
              </a:ext>
            </a:extLst>
          </p:cNvPr>
          <p:cNvPicPr>
            <a:picLocks noChangeAspect="1"/>
          </p:cNvPicPr>
          <p:nvPr/>
        </p:nvPicPr>
        <p:blipFill>
          <a:blip r:embed="rId4"/>
          <a:stretch>
            <a:fillRect/>
          </a:stretch>
        </p:blipFill>
        <p:spPr>
          <a:xfrm>
            <a:off x="7125552" y="3078756"/>
            <a:ext cx="2872696" cy="2060657"/>
          </a:xfrm>
          <a:prstGeom prst="rect">
            <a:avLst/>
          </a:prstGeom>
        </p:spPr>
      </p:pic>
      <p:sp>
        <p:nvSpPr>
          <p:cNvPr id="126" name="正方形/長方形 125">
            <a:extLst>
              <a:ext uri="{FF2B5EF4-FFF2-40B4-BE49-F238E27FC236}">
                <a16:creationId xmlns:a16="http://schemas.microsoft.com/office/drawing/2014/main" id="{FFA25B3C-392D-3179-EF19-A593C9ED2C34}"/>
              </a:ext>
            </a:extLst>
          </p:cNvPr>
          <p:cNvSpPr/>
          <p:nvPr/>
        </p:nvSpPr>
        <p:spPr>
          <a:xfrm>
            <a:off x="9197699" y="3224511"/>
            <a:ext cx="755904" cy="175465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cs typeface="+mn-cs"/>
            </a:endParaRPr>
          </a:p>
        </p:txBody>
      </p:sp>
      <p:sp>
        <p:nvSpPr>
          <p:cNvPr id="133" name="正方形/長方形 132">
            <a:extLst>
              <a:ext uri="{FF2B5EF4-FFF2-40B4-BE49-F238E27FC236}">
                <a16:creationId xmlns:a16="http://schemas.microsoft.com/office/drawing/2014/main" id="{833AE2CA-CA3F-9314-0CB1-55F4312BD714}"/>
              </a:ext>
            </a:extLst>
          </p:cNvPr>
          <p:cNvSpPr/>
          <p:nvPr/>
        </p:nvSpPr>
        <p:spPr>
          <a:xfrm>
            <a:off x="7723037" y="4516440"/>
            <a:ext cx="1397831" cy="622973"/>
          </a:xfrm>
          <a:prstGeom prst="rect">
            <a:avLst/>
          </a:prstGeom>
          <a:solidFill>
            <a:srgbClr val="00569B"/>
          </a:solidFill>
          <a:ln w="95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34" name="フローチャート: せん孔テープ 133">
            <a:extLst>
              <a:ext uri="{FF2B5EF4-FFF2-40B4-BE49-F238E27FC236}">
                <a16:creationId xmlns:a16="http://schemas.microsoft.com/office/drawing/2014/main" id="{38B70BC9-D485-9E67-70A5-EE11E6C64751}"/>
              </a:ext>
            </a:extLst>
          </p:cNvPr>
          <p:cNvSpPr/>
          <p:nvPr/>
        </p:nvSpPr>
        <p:spPr>
          <a:xfrm>
            <a:off x="7065028" y="5050905"/>
            <a:ext cx="2947577" cy="226404"/>
          </a:xfrm>
          <a:prstGeom prst="flowChartPunchedTape">
            <a:avLst/>
          </a:prstGeom>
          <a:solidFill>
            <a:schemeClr val="bg1"/>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36" name="テキスト プレースホルダー 10">
            <a:extLst>
              <a:ext uri="{FF2B5EF4-FFF2-40B4-BE49-F238E27FC236}">
                <a16:creationId xmlns:a16="http://schemas.microsoft.com/office/drawing/2014/main" id="{D9A16F27-6C84-211F-84F3-696C7DAEEDAB}"/>
              </a:ext>
            </a:extLst>
          </p:cNvPr>
          <p:cNvSpPr txBox="1">
            <a:spLocks/>
          </p:cNvSpPr>
          <p:nvPr/>
        </p:nvSpPr>
        <p:spPr>
          <a:xfrm>
            <a:off x="7367847" y="2187905"/>
            <a:ext cx="3187439" cy="332719"/>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endParaRPr kumimoji="1" lang="ja-JP" altLang="en-US" sz="1600" b="1" i="0" u="none" strike="noStrike" kern="1200" cap="none" spc="1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grpSp>
        <p:nvGrpSpPr>
          <p:cNvPr id="138" name="グループ化 137">
            <a:extLst>
              <a:ext uri="{FF2B5EF4-FFF2-40B4-BE49-F238E27FC236}">
                <a16:creationId xmlns:a16="http://schemas.microsoft.com/office/drawing/2014/main" id="{2372ED51-5167-8EA8-4545-55D2FAA246A2}"/>
              </a:ext>
            </a:extLst>
          </p:cNvPr>
          <p:cNvGrpSpPr/>
          <p:nvPr/>
        </p:nvGrpSpPr>
        <p:grpSpPr>
          <a:xfrm>
            <a:off x="9725726" y="3525916"/>
            <a:ext cx="1109566" cy="2155370"/>
            <a:chOff x="11350001" y="1533744"/>
            <a:chExt cx="1739894" cy="3379805"/>
          </a:xfrm>
        </p:grpSpPr>
        <p:pic>
          <p:nvPicPr>
            <p:cNvPr id="139" name="図 138" descr="グラフィカル ユーザー インターフェイス, テキスト, アプリケーション&#10;&#10;自動的に生成された説明">
              <a:extLst>
                <a:ext uri="{FF2B5EF4-FFF2-40B4-BE49-F238E27FC236}">
                  <a16:creationId xmlns:a16="http://schemas.microsoft.com/office/drawing/2014/main" id="{69D6A40E-3053-ADD7-A463-3B5F5054C567}"/>
                </a:ext>
              </a:extLst>
            </p:cNvPr>
            <p:cNvPicPr>
              <a:picLocks noChangeAspect="1"/>
            </p:cNvPicPr>
            <p:nvPr/>
          </p:nvPicPr>
          <p:blipFill rotWithShape="1">
            <a:blip r:embed="rId5">
              <a:extLst>
                <a:ext uri="{28A0092B-C50C-407E-A947-70E740481C1C}">
                  <a14:useLocalDpi xmlns:a14="http://schemas.microsoft.com/office/drawing/2010/main" val="0"/>
                </a:ext>
              </a:extLst>
            </a:blip>
            <a:srcRect b="9680"/>
            <a:stretch/>
          </p:blipFill>
          <p:spPr>
            <a:xfrm>
              <a:off x="11360751" y="1533744"/>
              <a:ext cx="1729144" cy="3379805"/>
            </a:xfrm>
            <a:prstGeom prst="rect">
              <a:avLst/>
            </a:prstGeom>
          </p:spPr>
        </p:pic>
        <p:sp>
          <p:nvSpPr>
            <p:cNvPr id="140" name="正方形/長方形 139">
              <a:extLst>
                <a:ext uri="{FF2B5EF4-FFF2-40B4-BE49-F238E27FC236}">
                  <a16:creationId xmlns:a16="http://schemas.microsoft.com/office/drawing/2014/main" id="{C341DCA2-7CA3-A411-D5F9-B6847CB2FAF3}"/>
                </a:ext>
              </a:extLst>
            </p:cNvPr>
            <p:cNvSpPr/>
            <p:nvPr/>
          </p:nvSpPr>
          <p:spPr>
            <a:xfrm>
              <a:off x="11350001" y="3702584"/>
              <a:ext cx="1723566" cy="1175577"/>
            </a:xfrm>
            <a:prstGeom prst="rect">
              <a:avLst/>
            </a:prstGeom>
            <a:solidFill>
              <a:srgbClr val="00569B"/>
            </a:solidFill>
            <a:ln w="95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41" name="正方形/長方形 140">
              <a:extLst>
                <a:ext uri="{FF2B5EF4-FFF2-40B4-BE49-F238E27FC236}">
                  <a16:creationId xmlns:a16="http://schemas.microsoft.com/office/drawing/2014/main" id="{1F40AB0A-3616-14E8-F7B9-BE5E478C543F}"/>
                </a:ext>
              </a:extLst>
            </p:cNvPr>
            <p:cNvSpPr/>
            <p:nvPr/>
          </p:nvSpPr>
          <p:spPr>
            <a:xfrm>
              <a:off x="11393261" y="3257550"/>
              <a:ext cx="1236889" cy="2041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42" name="フローチャート: せん孔テープ 141">
            <a:extLst>
              <a:ext uri="{FF2B5EF4-FFF2-40B4-BE49-F238E27FC236}">
                <a16:creationId xmlns:a16="http://schemas.microsoft.com/office/drawing/2014/main" id="{5E372E25-7F96-3A97-BB3C-F51EC96DF7BA}"/>
              </a:ext>
            </a:extLst>
          </p:cNvPr>
          <p:cNvSpPr/>
          <p:nvPr/>
        </p:nvSpPr>
        <p:spPr>
          <a:xfrm>
            <a:off x="9580936" y="5479374"/>
            <a:ext cx="1351459" cy="226404"/>
          </a:xfrm>
          <a:prstGeom prst="flowChartPunchedTape">
            <a:avLst/>
          </a:prstGeom>
          <a:solidFill>
            <a:schemeClr val="bg1"/>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4" name="正方形/長方形 3">
            <a:extLst>
              <a:ext uri="{FF2B5EF4-FFF2-40B4-BE49-F238E27FC236}">
                <a16:creationId xmlns:a16="http://schemas.microsoft.com/office/drawing/2014/main" id="{42011947-878E-4DD3-204C-A68E3DA24CC4}"/>
              </a:ext>
            </a:extLst>
          </p:cNvPr>
          <p:cNvSpPr/>
          <p:nvPr/>
        </p:nvSpPr>
        <p:spPr>
          <a:xfrm>
            <a:off x="559095" y="996956"/>
            <a:ext cx="1527742" cy="103722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600" b="1" i="0" u="none" strike="noStrike" kern="1200" cap="none" spc="10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cs typeface="+mn-cs"/>
              </a:rPr>
              <a:t>掲載条件</a:t>
            </a:r>
            <a:endParaRPr kumimoji="1" lang="en-US" altLang="ja-JP" sz="1600" b="1" i="0" u="none" strike="noStrike" kern="1200" cap="none" spc="10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cs typeface="+mn-cs"/>
            </a:endParaRPr>
          </a:p>
        </p:txBody>
      </p:sp>
      <p:sp>
        <p:nvSpPr>
          <p:cNvPr id="9" name="テキスト ボックス 8">
            <a:extLst>
              <a:ext uri="{FF2B5EF4-FFF2-40B4-BE49-F238E27FC236}">
                <a16:creationId xmlns:a16="http://schemas.microsoft.com/office/drawing/2014/main" id="{E0CCDB44-40E5-3FCC-D96A-81DFCE667B12}"/>
              </a:ext>
            </a:extLst>
          </p:cNvPr>
          <p:cNvSpPr txBox="1"/>
          <p:nvPr/>
        </p:nvSpPr>
        <p:spPr>
          <a:xfrm>
            <a:off x="1407668" y="6050852"/>
            <a:ext cx="9372007" cy="584775"/>
          </a:xfrm>
          <a:prstGeom prst="rect">
            <a:avLst/>
          </a:prstGeom>
          <a:noFill/>
        </p:spPr>
        <p:txBody>
          <a:bodyPr wrap="square" lIns="91440" tIns="45720" rIns="91440" bIns="45720" rtlCol="0" anchor="t">
            <a:spAutoFit/>
          </a:bodyPr>
          <a:lstStyle/>
          <a:p>
            <a:r>
              <a:rPr lang="en-US" altLang="ja-JP" sz="800" dirty="0">
                <a:solidFill>
                  <a:srgbClr val="0D0D0D"/>
                </a:solidFill>
                <a:latin typeface="メイリオ" panose="020B0604030504040204" pitchFamily="50" charset="-128"/>
                <a:ea typeface="メイリオ" panose="020B0604030504040204" pitchFamily="50" charset="-128"/>
                <a:cs typeface="Meiryo UI" pitchFamily="50" charset="-128"/>
              </a:rPr>
              <a:t>※1. </a:t>
            </a:r>
            <a:r>
              <a:rPr lang="ja-JP" altLang="en-US" sz="800" dirty="0">
                <a:solidFill>
                  <a:srgbClr val="0D0D0D"/>
                </a:solidFill>
                <a:latin typeface="メイリオ" panose="020B0604030504040204" pitchFamily="50" charset="-128"/>
                <a:ea typeface="メイリオ" panose="020B0604030504040204" pitchFamily="50" charset="-128"/>
                <a:cs typeface="Meiryo UI" pitchFamily="50" charset="-128"/>
              </a:rPr>
              <a:t>協賛総額</a:t>
            </a:r>
            <a:r>
              <a:rPr lang="en-US" altLang="ja-JP" sz="800" dirty="0">
                <a:solidFill>
                  <a:srgbClr val="0D0D0D"/>
                </a:solidFill>
                <a:latin typeface="メイリオ" panose="020B0604030504040204" pitchFamily="50" charset="-128"/>
                <a:ea typeface="メイリオ" panose="020B0604030504040204" pitchFamily="50" charset="-128"/>
                <a:cs typeface="Meiryo UI" pitchFamily="50" charset="-128"/>
              </a:rPr>
              <a:t>1000</a:t>
            </a:r>
            <a:r>
              <a:rPr lang="ja-JP" altLang="en-US" sz="800" dirty="0">
                <a:solidFill>
                  <a:srgbClr val="0D0D0D"/>
                </a:solidFill>
                <a:latin typeface="メイリオ" panose="020B0604030504040204" pitchFamily="50" charset="-128"/>
                <a:ea typeface="メイリオ" panose="020B0604030504040204" pitchFamily="50" charset="-128"/>
                <a:cs typeface="Meiryo UI" pitchFamily="50" charset="-128"/>
              </a:rPr>
              <a:t>万円未満で実施の場合　</a:t>
            </a:r>
            <a:r>
              <a:rPr lang="en-US" altLang="ja-JP" sz="800" dirty="0">
                <a:solidFill>
                  <a:srgbClr val="0D0D0D"/>
                </a:solidFill>
                <a:latin typeface="メイリオ" panose="020B0604030504040204" pitchFamily="50" charset="-128"/>
                <a:ea typeface="メイリオ" panose="020B0604030504040204" pitchFamily="50" charset="-128"/>
                <a:cs typeface="Meiryo UI" pitchFamily="50" charset="-128"/>
              </a:rPr>
              <a:t>※2. 2025</a:t>
            </a:r>
            <a:r>
              <a:rPr lang="ja-JP" altLang="en-US" sz="800" dirty="0">
                <a:solidFill>
                  <a:srgbClr val="0D0D0D"/>
                </a:solidFill>
                <a:latin typeface="メイリオ" panose="020B0604030504040204" pitchFamily="50" charset="-128"/>
                <a:ea typeface="メイリオ" panose="020B0604030504040204" pitchFamily="50" charset="-128"/>
                <a:cs typeface="Meiryo UI" pitchFamily="50" charset="-128"/>
              </a:rPr>
              <a:t>年</a:t>
            </a:r>
            <a:r>
              <a:rPr lang="en-US" altLang="ja-JP" sz="800" dirty="0">
                <a:solidFill>
                  <a:srgbClr val="0D0D0D"/>
                </a:solidFill>
                <a:latin typeface="メイリオ" panose="020B0604030504040204" pitchFamily="50" charset="-128"/>
                <a:ea typeface="メイリオ" panose="020B0604030504040204" pitchFamily="50" charset="-128"/>
                <a:cs typeface="Meiryo UI" pitchFamily="50" charset="-128"/>
              </a:rPr>
              <a:t>4</a:t>
            </a:r>
            <a:r>
              <a:rPr lang="ja-JP" altLang="en-US" sz="800" dirty="0">
                <a:solidFill>
                  <a:srgbClr val="0D0D0D"/>
                </a:solidFill>
                <a:latin typeface="メイリオ" panose="020B0604030504040204" pitchFamily="50" charset="-128"/>
                <a:ea typeface="メイリオ" panose="020B0604030504040204" pitchFamily="50" charset="-128"/>
                <a:cs typeface="Meiryo UI" pitchFamily="50" charset="-128"/>
              </a:rPr>
              <a:t>月</a:t>
            </a:r>
            <a:r>
              <a:rPr lang="ja-JP" altLang="en-US" sz="800" dirty="0">
                <a:solidFill>
                  <a:srgbClr val="0D0D0D"/>
                </a:solidFill>
                <a:latin typeface="メイリオ" panose="020B0604030504040204" pitchFamily="50" charset="-128"/>
                <a:ea typeface="メイリオ" panose="020B0604030504040204" pitchFamily="50" charset="-128"/>
              </a:rPr>
              <a:t>（</a:t>
            </a:r>
            <a:r>
              <a:rPr lang="en-US" altLang="ja-JP" sz="800" dirty="0">
                <a:solidFill>
                  <a:srgbClr val="0D0D0D"/>
                </a:solidFill>
                <a:latin typeface="メイリオ" panose="020B0604030504040204" pitchFamily="50" charset="-128"/>
                <a:ea typeface="メイリオ" panose="020B0604030504040204" pitchFamily="50" charset="-128"/>
              </a:rPr>
              <a:t>Yahoo! JAPAN</a:t>
            </a:r>
            <a:r>
              <a:rPr lang="ja-JP" altLang="en-US" sz="800" dirty="0">
                <a:solidFill>
                  <a:srgbClr val="0D0D0D"/>
                </a:solidFill>
                <a:latin typeface="メイリオ" panose="020B0604030504040204" pitchFamily="50" charset="-128"/>
                <a:ea typeface="メイリオ" panose="020B0604030504040204" pitchFamily="50" charset="-128"/>
              </a:rPr>
              <a:t>自社調査） </a:t>
            </a:r>
            <a:r>
              <a:rPr lang="en-US" altLang="ja-JP" sz="800" dirty="0">
                <a:solidFill>
                  <a:srgbClr val="0D0D0D"/>
                </a:solidFill>
                <a:latin typeface="メイリオ" panose="020B0604030504040204" pitchFamily="50" charset="-128"/>
                <a:ea typeface="メイリオ" panose="020B0604030504040204" pitchFamily="50" charset="-128"/>
                <a:cs typeface="Meiryo UI" pitchFamily="50" charset="-128"/>
              </a:rPr>
              <a:t>※3. 2025</a:t>
            </a:r>
            <a:r>
              <a:rPr lang="ja-JP" altLang="en-US" sz="800" dirty="0">
                <a:solidFill>
                  <a:srgbClr val="0D0D0D"/>
                </a:solidFill>
                <a:latin typeface="メイリオ" panose="020B0604030504040204" pitchFamily="50" charset="-128"/>
                <a:ea typeface="メイリオ" panose="020B0604030504040204" pitchFamily="50" charset="-128"/>
                <a:cs typeface="Meiryo UI" pitchFamily="50" charset="-128"/>
              </a:rPr>
              <a:t>年</a:t>
            </a:r>
            <a:r>
              <a:rPr lang="en-US" altLang="ja-JP" sz="800" dirty="0">
                <a:solidFill>
                  <a:srgbClr val="0D0D0D"/>
                </a:solidFill>
                <a:latin typeface="メイリオ" panose="020B0604030504040204" pitchFamily="50" charset="-128"/>
                <a:ea typeface="メイリオ" panose="020B0604030504040204" pitchFamily="50" charset="-128"/>
                <a:cs typeface="Meiryo UI" pitchFamily="50" charset="-128"/>
              </a:rPr>
              <a:t>12</a:t>
            </a:r>
            <a:r>
              <a:rPr lang="ja-JP" altLang="en-US" sz="800" dirty="0">
                <a:solidFill>
                  <a:srgbClr val="0D0D0D"/>
                </a:solidFill>
                <a:latin typeface="メイリオ" panose="020B0604030504040204" pitchFamily="50" charset="-128"/>
                <a:ea typeface="メイリオ" panose="020B0604030504040204" pitchFamily="50" charset="-128"/>
                <a:cs typeface="Meiryo UI" pitchFamily="50" charset="-128"/>
              </a:rPr>
              <a:t>月</a:t>
            </a:r>
            <a:r>
              <a:rPr lang="ja-JP" altLang="en-US" sz="800" dirty="0">
                <a:solidFill>
                  <a:srgbClr val="0D0D0D"/>
                </a:solidFill>
                <a:latin typeface="メイリオ" panose="020B0604030504040204" pitchFamily="50" charset="-128"/>
                <a:ea typeface="メイリオ" panose="020B0604030504040204" pitchFamily="50" charset="-128"/>
              </a:rPr>
              <a:t>（</a:t>
            </a:r>
            <a:r>
              <a:rPr lang="en-US" altLang="ja-JP" sz="800" dirty="0">
                <a:solidFill>
                  <a:srgbClr val="0D0D0D"/>
                </a:solidFill>
                <a:latin typeface="メイリオ" panose="020B0604030504040204" pitchFamily="50" charset="-128"/>
                <a:ea typeface="メイリオ" panose="020B0604030504040204" pitchFamily="50" charset="-128"/>
              </a:rPr>
              <a:t>Yahoo! JAPAN</a:t>
            </a:r>
            <a:r>
              <a:rPr lang="ja-JP" altLang="en-US" sz="800" dirty="0">
                <a:solidFill>
                  <a:srgbClr val="0D0D0D"/>
                </a:solidFill>
                <a:latin typeface="メイリオ" panose="020B0604030504040204" pitchFamily="50" charset="-128"/>
                <a:ea typeface="メイリオ" panose="020B0604030504040204" pitchFamily="50" charset="-128"/>
              </a:rPr>
              <a:t>自社調査）</a:t>
            </a:r>
            <a:endParaRPr lang="en-US" altLang="ja-JP" sz="800" dirty="0">
              <a:solidFill>
                <a:srgbClr val="0D0D0D"/>
              </a:solidFill>
              <a:latin typeface="メイリオ" panose="020B0604030504040204" pitchFamily="50" charset="-128"/>
              <a:ea typeface="メイリオ" panose="020B0604030504040204" pitchFamily="50" charset="-128"/>
            </a:endParaRPr>
          </a:p>
          <a:p>
            <a:r>
              <a:rPr lang="en-US" altLang="ja-JP" sz="800" dirty="0">
                <a:solidFill>
                  <a:srgbClr val="0D0D0D"/>
                </a:solidFill>
                <a:latin typeface="+mn-ea"/>
                <a:ea typeface="メイリオ"/>
                <a:cs typeface="Meiryo UI" pitchFamily="50" charset="-128"/>
              </a:rPr>
              <a:t>※</a:t>
            </a:r>
            <a:r>
              <a:rPr lang="ja-JP" altLang="en-US" sz="800" dirty="0">
                <a:latin typeface="メイリオ" panose="020B0604030504040204" pitchFamily="50" charset="-128"/>
                <a:ea typeface="メイリオ" panose="020B0604030504040204" pitchFamily="50" charset="-128"/>
              </a:rPr>
              <a:t>掲載枠の仕様は予告なく変更する場合があります。</a:t>
            </a:r>
            <a:r>
              <a:rPr lang="en-US" altLang="ja-JP" sz="800" dirty="0">
                <a:latin typeface="メイリオ" panose="020B0604030504040204" pitchFamily="50" charset="-128"/>
                <a:ea typeface="メイリオ" panose="020B0604030504040204" pitchFamily="50" charset="-128"/>
              </a:rPr>
              <a:t>PR</a:t>
            </a:r>
            <a:r>
              <a:rPr lang="ja-JP" altLang="en-US" sz="800" dirty="0">
                <a:latin typeface="メイリオ" panose="020B0604030504040204" pitchFamily="50" charset="-128"/>
                <a:ea typeface="メイリオ" panose="020B0604030504040204" pitchFamily="50" charset="-128"/>
              </a:rPr>
              <a:t>クレジットを付記します。</a:t>
            </a:r>
            <a:endParaRPr lang="en-US" altLang="ja-JP" sz="800" dirty="0">
              <a:latin typeface="メイリオ" panose="020B0604030504040204" pitchFamily="50" charset="-128"/>
              <a:ea typeface="メイリオ" panose="020B0604030504040204" pitchFamily="50" charset="-128"/>
            </a:endParaRPr>
          </a:p>
          <a:p>
            <a:pPr marL="179388" indent="-179388" fontAlgn="ctr">
              <a:buClr>
                <a:srgbClr val="687080"/>
              </a:buClr>
              <a:buFont typeface="Wingdings" pitchFamily="2" charset="2"/>
              <a:buNone/>
            </a:pPr>
            <a:r>
              <a:rPr lang="en-US" altLang="ja-JP" sz="800" dirty="0">
                <a:solidFill>
                  <a:srgbClr val="0D0D0D"/>
                </a:solidFill>
                <a:latin typeface="+mn-ea"/>
                <a:ea typeface="メイリオ"/>
                <a:cs typeface="Meiryo UI" pitchFamily="50" charset="-128"/>
              </a:rPr>
              <a:t>※Yahoo!</a:t>
            </a:r>
            <a:r>
              <a:rPr lang="ja-JP" altLang="en-US" sz="800" dirty="0">
                <a:solidFill>
                  <a:srgbClr val="0D0D0D"/>
                </a:solidFill>
                <a:latin typeface="+mn-ea"/>
                <a:ea typeface="メイリオ"/>
                <a:cs typeface="Meiryo UI" pitchFamily="50" charset="-128"/>
              </a:rPr>
              <a:t>ニュースの掲載基準、運用方針に則り掲載の自粛、中断や内容変更をさせていていただく場合があります。これらの場合を含め、無償でのご提供のため掲載および掲載量は保証いたしません。</a:t>
            </a:r>
            <a:endParaRPr lang="en-US" altLang="ja-JP" sz="800" dirty="0">
              <a:solidFill>
                <a:srgbClr val="0D0D0D"/>
              </a:solidFill>
              <a:latin typeface="+mn-ea"/>
              <a:ea typeface="メイリオ"/>
              <a:cs typeface="Meiryo UI" pitchFamily="50" charset="-128"/>
            </a:endParaRPr>
          </a:p>
          <a:p>
            <a:pPr marL="179070" indent="-179070" fontAlgn="ctr">
              <a:buClr>
                <a:srgbClr val="687080"/>
              </a:buClr>
              <a:buFont typeface="Wingdings" pitchFamily="2" charset="2"/>
              <a:buNone/>
            </a:pPr>
            <a:r>
              <a:rPr lang="en-US" altLang="ja-JP" sz="800" dirty="0">
                <a:solidFill>
                  <a:srgbClr val="0D0D0D"/>
                </a:solidFill>
                <a:latin typeface="Calibri"/>
                <a:ea typeface="メイリオ"/>
                <a:cs typeface="Calibri"/>
              </a:rPr>
              <a:t>※SNS</a:t>
            </a:r>
            <a:r>
              <a:rPr lang="ja-JP" altLang="en-US" sz="800" dirty="0">
                <a:solidFill>
                  <a:srgbClr val="0D0D0D"/>
                </a:solidFill>
                <a:latin typeface="Calibri"/>
                <a:ea typeface="メイリオ"/>
                <a:cs typeface="Calibri"/>
              </a:rPr>
              <a:t>については、運営会社や</a:t>
            </a:r>
            <a:r>
              <a:rPr lang="en-US" altLang="ja-JP" sz="800" dirty="0">
                <a:solidFill>
                  <a:srgbClr val="0D0D0D"/>
                </a:solidFill>
                <a:latin typeface="Calibri"/>
                <a:ea typeface="メイリオ"/>
                <a:cs typeface="Calibri"/>
              </a:rPr>
              <a:t>Yahoo!</a:t>
            </a:r>
            <a:r>
              <a:rPr lang="ja-JP" altLang="en-US" sz="800" dirty="0">
                <a:solidFill>
                  <a:srgbClr val="0D0D0D"/>
                </a:solidFill>
                <a:latin typeface="Calibri"/>
                <a:ea typeface="メイリオ"/>
                <a:cs typeface="Calibri"/>
              </a:rPr>
              <a:t>ニュースの</a:t>
            </a:r>
            <a:r>
              <a:rPr lang="en-US" altLang="ja-JP" sz="800" dirty="0">
                <a:solidFill>
                  <a:srgbClr val="0D0D0D"/>
                </a:solidFill>
                <a:latin typeface="Calibri"/>
                <a:ea typeface="メイリオ"/>
                <a:cs typeface="Calibri"/>
              </a:rPr>
              <a:t>SNS</a:t>
            </a:r>
            <a:r>
              <a:rPr lang="ja-JP" altLang="en-US" sz="800" dirty="0">
                <a:solidFill>
                  <a:srgbClr val="0D0D0D"/>
                </a:solidFill>
                <a:latin typeface="Calibri"/>
                <a:ea typeface="メイリオ"/>
                <a:cs typeface="Calibri"/>
              </a:rPr>
              <a:t>運用ガイドラインに沿って、投稿を控える、または削除の判断をさせていただく場合があります。</a:t>
            </a:r>
            <a:endParaRPr lang="en-US" altLang="ja-JP" sz="800" dirty="0">
              <a:solidFill>
                <a:srgbClr val="0D0D0D"/>
              </a:solidFill>
              <a:latin typeface="+mn-ea"/>
              <a:ea typeface="メイリオ"/>
              <a:cs typeface="Meiryo UI" pitchFamily="50" charset="-128"/>
            </a:endParaRPr>
          </a:p>
        </p:txBody>
      </p:sp>
      <p:sp>
        <p:nvSpPr>
          <p:cNvPr id="12" name="矢印: 五方向 11">
            <a:extLst>
              <a:ext uri="{FF2B5EF4-FFF2-40B4-BE49-F238E27FC236}">
                <a16:creationId xmlns:a16="http://schemas.microsoft.com/office/drawing/2014/main" id="{ED513205-A538-2681-F207-0EFC7DEBD0A6}"/>
              </a:ext>
            </a:extLst>
          </p:cNvPr>
          <p:cNvSpPr/>
          <p:nvPr/>
        </p:nvSpPr>
        <p:spPr>
          <a:xfrm>
            <a:off x="6478632" y="2175448"/>
            <a:ext cx="5177562" cy="369564"/>
          </a:xfrm>
          <a:prstGeom prst="homePlate">
            <a:avLst>
              <a:gd name="adj" fmla="val 0"/>
            </a:avLst>
          </a:prstGeom>
          <a:solidFill>
            <a:srgbClr val="00206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eaLnBrk="1" fontAlgn="auto" hangingPunct="1">
              <a:lnSpc>
                <a:spcPct val="110000"/>
              </a:lnSpc>
              <a:spcBef>
                <a:spcPts val="0"/>
              </a:spcBef>
              <a:spcAft>
                <a:spcPts val="0"/>
              </a:spcAft>
              <a:defRPr/>
            </a:pPr>
            <a:r>
              <a:rPr lang="en-US" altLang="ja-JP" sz="1600" b="1" spc="100" dirty="0">
                <a:solidFill>
                  <a:srgbClr val="FFFFFF"/>
                </a:solidFill>
                <a:latin typeface="メイリオ" panose="020B0604030504040204" pitchFamily="50" charset="-128"/>
                <a:ea typeface="メイリオ" panose="020B0604030504040204" pitchFamily="50" charset="-128"/>
              </a:rPr>
              <a:t>Yahoo!</a:t>
            </a:r>
            <a:r>
              <a:rPr lang="ja-JP" altLang="en-US" sz="1600" b="1" spc="100" dirty="0">
                <a:solidFill>
                  <a:srgbClr val="FFFFFF"/>
                </a:solidFill>
                <a:latin typeface="メイリオ" panose="020B0604030504040204" pitchFamily="50" charset="-128"/>
                <a:ea typeface="メイリオ" panose="020B0604030504040204" pitchFamily="50" charset="-128"/>
              </a:rPr>
              <a:t>ニュース公式</a:t>
            </a:r>
            <a:r>
              <a:rPr lang="en-US" altLang="ja-JP" sz="1600" b="1" spc="100" dirty="0">
                <a:solidFill>
                  <a:srgbClr val="FFFFFF"/>
                </a:solidFill>
                <a:latin typeface="メイリオ" panose="020B0604030504040204" pitchFamily="50" charset="-128"/>
                <a:ea typeface="メイリオ" panose="020B0604030504040204" pitchFamily="50" charset="-128"/>
              </a:rPr>
              <a:t>X</a:t>
            </a:r>
            <a:endParaRPr lang="ja-JP" altLang="en-US" sz="1600" b="1" spc="100" dirty="0">
              <a:solidFill>
                <a:srgbClr val="FFFFFF"/>
              </a:solidFill>
              <a:latin typeface="メイリオ" panose="020B0604030504040204" pitchFamily="50" charset="-128"/>
              <a:ea typeface="メイリオ" panose="020B0604030504040204" pitchFamily="50" charset="-128"/>
            </a:endParaRPr>
          </a:p>
        </p:txBody>
      </p:sp>
      <p:sp>
        <p:nvSpPr>
          <p:cNvPr id="13" name="正方形/長方形 12">
            <a:extLst>
              <a:ext uri="{FF2B5EF4-FFF2-40B4-BE49-F238E27FC236}">
                <a16:creationId xmlns:a16="http://schemas.microsoft.com/office/drawing/2014/main" id="{6DA9FA7F-FF72-20DD-CB59-3198D9BEA8E1}"/>
              </a:ext>
            </a:extLst>
          </p:cNvPr>
          <p:cNvSpPr/>
          <p:nvPr/>
        </p:nvSpPr>
        <p:spPr>
          <a:xfrm>
            <a:off x="6478632" y="2182289"/>
            <a:ext cx="5177562" cy="3681797"/>
          </a:xfrm>
          <a:prstGeom prst="rect">
            <a:avLst/>
          </a:prstGeom>
          <a:noFill/>
          <a:ln w="38100" cap="flat" cmpd="sng" algn="ctr">
            <a:solidFill>
              <a:srgbClr val="00206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18" name="正方形/長方形 17">
            <a:extLst>
              <a:ext uri="{FF2B5EF4-FFF2-40B4-BE49-F238E27FC236}">
                <a16:creationId xmlns:a16="http://schemas.microsoft.com/office/drawing/2014/main" id="{C61AE2CF-22DA-EE5D-60DC-04E29CA1B0AD}"/>
              </a:ext>
            </a:extLst>
          </p:cNvPr>
          <p:cNvSpPr/>
          <p:nvPr/>
        </p:nvSpPr>
        <p:spPr>
          <a:xfrm>
            <a:off x="3657075" y="2979068"/>
            <a:ext cx="1382846" cy="2579878"/>
          </a:xfrm>
          <a:prstGeom prst="rect">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20" name="図 19">
            <a:extLst>
              <a:ext uri="{FF2B5EF4-FFF2-40B4-BE49-F238E27FC236}">
                <a16:creationId xmlns:a16="http://schemas.microsoft.com/office/drawing/2014/main" id="{5329A210-6D9B-0D07-482A-96CA48C1FF5F}"/>
              </a:ext>
            </a:extLst>
          </p:cNvPr>
          <p:cNvPicPr>
            <a:picLocks noChangeAspect="1"/>
          </p:cNvPicPr>
          <p:nvPr/>
        </p:nvPicPr>
        <p:blipFill>
          <a:blip r:embed="rId6"/>
          <a:srcRect l="-1335" r="17636"/>
          <a:stretch/>
        </p:blipFill>
        <p:spPr>
          <a:xfrm>
            <a:off x="3687278" y="4550197"/>
            <a:ext cx="1248574" cy="275156"/>
          </a:xfrm>
          <a:prstGeom prst="rect">
            <a:avLst/>
          </a:prstGeom>
        </p:spPr>
      </p:pic>
      <p:sp>
        <p:nvSpPr>
          <p:cNvPr id="25" name="テキスト ボックス 24">
            <a:extLst>
              <a:ext uri="{FF2B5EF4-FFF2-40B4-BE49-F238E27FC236}">
                <a16:creationId xmlns:a16="http://schemas.microsoft.com/office/drawing/2014/main" id="{0DE9925A-0A08-4E06-2DA6-6B89F8D88274}"/>
              </a:ext>
            </a:extLst>
          </p:cNvPr>
          <p:cNvSpPr txBox="1"/>
          <p:nvPr/>
        </p:nvSpPr>
        <p:spPr>
          <a:xfrm>
            <a:off x="1490871" y="2624452"/>
            <a:ext cx="3368714"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タイアップ掲載期間中に</a:t>
            </a:r>
            <a:r>
              <a:rPr kumimoji="1" lang="en-US" altLang="ja-JP"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1</a:t>
            </a:r>
            <a:r>
              <a:rPr kumimoji="1" lang="ja-JP" altLang="en-US"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日間掲載</a:t>
            </a:r>
            <a:endParaRPr kumimoji="1" lang="en-US" altLang="ja-JP" sz="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endParaRPr>
          </a:p>
        </p:txBody>
      </p:sp>
      <p:pic>
        <p:nvPicPr>
          <p:cNvPr id="28" name="図 27">
            <a:extLst>
              <a:ext uri="{FF2B5EF4-FFF2-40B4-BE49-F238E27FC236}">
                <a16:creationId xmlns:a16="http://schemas.microsoft.com/office/drawing/2014/main" id="{98BC710B-28BF-84E1-379E-2E6D0EB5896A}"/>
              </a:ext>
            </a:extLst>
          </p:cNvPr>
          <p:cNvPicPr>
            <a:picLocks noChangeAspect="1"/>
          </p:cNvPicPr>
          <p:nvPr/>
        </p:nvPicPr>
        <p:blipFill rotWithShape="1">
          <a:blip r:embed="rId7"/>
          <a:srcRect b="19754"/>
          <a:stretch/>
        </p:blipFill>
        <p:spPr>
          <a:xfrm>
            <a:off x="1296642" y="2966305"/>
            <a:ext cx="2264313" cy="1951174"/>
          </a:xfrm>
          <a:prstGeom prst="rect">
            <a:avLst/>
          </a:prstGeom>
          <a:ln>
            <a:solidFill>
              <a:srgbClr val="FFFFFF">
                <a:lumMod val="50000"/>
              </a:srgbClr>
            </a:solidFill>
          </a:ln>
        </p:spPr>
      </p:pic>
      <p:sp>
        <p:nvSpPr>
          <p:cNvPr id="30" name="正方形/長方形 29">
            <a:extLst>
              <a:ext uri="{FF2B5EF4-FFF2-40B4-BE49-F238E27FC236}">
                <a16:creationId xmlns:a16="http://schemas.microsoft.com/office/drawing/2014/main" id="{D317E5E3-D6C4-185F-9C2C-ED9F014CBF70}"/>
              </a:ext>
            </a:extLst>
          </p:cNvPr>
          <p:cNvSpPr/>
          <p:nvPr/>
        </p:nvSpPr>
        <p:spPr>
          <a:xfrm>
            <a:off x="1296642" y="4973038"/>
            <a:ext cx="2264313" cy="445108"/>
          </a:xfrm>
          <a:prstGeom prst="rect">
            <a:avLst/>
          </a:prstGeom>
          <a:no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32" name="正方形/長方形 31">
            <a:extLst>
              <a:ext uri="{FF2B5EF4-FFF2-40B4-BE49-F238E27FC236}">
                <a16:creationId xmlns:a16="http://schemas.microsoft.com/office/drawing/2014/main" id="{8659D1EB-D863-37B8-F624-8F075EAB16BD}"/>
              </a:ext>
            </a:extLst>
          </p:cNvPr>
          <p:cNvSpPr/>
          <p:nvPr/>
        </p:nvSpPr>
        <p:spPr>
          <a:xfrm>
            <a:off x="2795107" y="5083662"/>
            <a:ext cx="707959" cy="185722"/>
          </a:xfrm>
          <a:prstGeom prst="rect">
            <a:avLst/>
          </a:prstGeom>
          <a:solidFill>
            <a:srgbClr val="00569B"/>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grpSp>
        <p:nvGrpSpPr>
          <p:cNvPr id="33" name="グループ化 32">
            <a:extLst>
              <a:ext uri="{FF2B5EF4-FFF2-40B4-BE49-F238E27FC236}">
                <a16:creationId xmlns:a16="http://schemas.microsoft.com/office/drawing/2014/main" id="{E4086D39-EAE7-01DD-A15C-AD47C9F375AF}"/>
              </a:ext>
            </a:extLst>
          </p:cNvPr>
          <p:cNvGrpSpPr/>
          <p:nvPr/>
        </p:nvGrpSpPr>
        <p:grpSpPr>
          <a:xfrm>
            <a:off x="701319" y="5202400"/>
            <a:ext cx="1964917" cy="513581"/>
            <a:chOff x="-1311774" y="5398423"/>
            <a:chExt cx="1964917" cy="513581"/>
          </a:xfrm>
        </p:grpSpPr>
        <p:pic>
          <p:nvPicPr>
            <p:cNvPr id="34" name="図 33">
              <a:extLst>
                <a:ext uri="{FF2B5EF4-FFF2-40B4-BE49-F238E27FC236}">
                  <a16:creationId xmlns:a16="http://schemas.microsoft.com/office/drawing/2014/main" id="{B8D2BE3D-DFE9-5E41-0303-0CA2C5592593}"/>
                </a:ext>
              </a:extLst>
            </p:cNvPr>
            <p:cNvPicPr>
              <a:picLocks noChangeAspect="1"/>
            </p:cNvPicPr>
            <p:nvPr/>
          </p:nvPicPr>
          <p:blipFill>
            <a:blip r:embed="rId8"/>
            <a:stretch>
              <a:fillRect/>
            </a:stretch>
          </p:blipFill>
          <p:spPr>
            <a:xfrm>
              <a:off x="-1269297" y="5403953"/>
              <a:ext cx="1763236" cy="508051"/>
            </a:xfrm>
            <a:prstGeom prst="rect">
              <a:avLst/>
            </a:prstGeom>
          </p:spPr>
        </p:pic>
        <p:sp>
          <p:nvSpPr>
            <p:cNvPr id="42" name="正方形/長方形 41">
              <a:extLst>
                <a:ext uri="{FF2B5EF4-FFF2-40B4-BE49-F238E27FC236}">
                  <a16:creationId xmlns:a16="http://schemas.microsoft.com/office/drawing/2014/main" id="{759FF2E5-71C5-440A-16F0-30728E78257A}"/>
                </a:ext>
              </a:extLst>
            </p:cNvPr>
            <p:cNvSpPr/>
            <p:nvPr/>
          </p:nvSpPr>
          <p:spPr>
            <a:xfrm>
              <a:off x="-1228725" y="5433332"/>
              <a:ext cx="1563461" cy="110218"/>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44" name="正方形/長方形 43">
              <a:extLst>
                <a:ext uri="{FF2B5EF4-FFF2-40B4-BE49-F238E27FC236}">
                  <a16:creationId xmlns:a16="http://schemas.microsoft.com/office/drawing/2014/main" id="{C7175BDA-FD1D-78DD-C61E-7A5E87F3DD53}"/>
                </a:ext>
              </a:extLst>
            </p:cNvPr>
            <p:cNvSpPr/>
            <p:nvPr/>
          </p:nvSpPr>
          <p:spPr>
            <a:xfrm>
              <a:off x="-955222" y="5604780"/>
              <a:ext cx="1392011" cy="93891"/>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45" name="テキスト ボックス 44">
              <a:extLst>
                <a:ext uri="{FF2B5EF4-FFF2-40B4-BE49-F238E27FC236}">
                  <a16:creationId xmlns:a16="http://schemas.microsoft.com/office/drawing/2014/main" id="{2DD2401E-4D00-535E-0D5D-7105AB2C4DD3}"/>
                </a:ext>
              </a:extLst>
            </p:cNvPr>
            <p:cNvSpPr txBox="1"/>
            <p:nvPr/>
          </p:nvSpPr>
          <p:spPr>
            <a:xfrm>
              <a:off x="-1275037" y="5398423"/>
              <a:ext cx="1662841" cy="2000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7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eiryo UI" pitchFamily="50" charset="-128"/>
                </a:rPr>
                <a:t>紹介テキスト</a:t>
              </a:r>
              <a:r>
                <a:rPr kumimoji="1" lang="en-US" altLang="ja-JP" sz="7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eiryo UI" pitchFamily="50" charset="-128"/>
                </a:rPr>
                <a:t>××××××××××××</a:t>
              </a:r>
            </a:p>
          </p:txBody>
        </p:sp>
        <p:sp>
          <p:nvSpPr>
            <p:cNvPr id="50" name="テキスト ボックス 49">
              <a:extLst>
                <a:ext uri="{FF2B5EF4-FFF2-40B4-BE49-F238E27FC236}">
                  <a16:creationId xmlns:a16="http://schemas.microsoft.com/office/drawing/2014/main" id="{59D7ADDE-7803-025C-CEE1-A29409E19960}"/>
                </a:ext>
              </a:extLst>
            </p:cNvPr>
            <p:cNvSpPr txBox="1"/>
            <p:nvPr/>
          </p:nvSpPr>
          <p:spPr>
            <a:xfrm>
              <a:off x="-1009698" y="5565791"/>
              <a:ext cx="1662841" cy="18466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600" b="1" i="0" u="none" strike="noStrike" kern="1200" cap="none" spc="0" normalizeH="0" baseline="0" noProof="0" dirty="0">
                  <a:ln>
                    <a:noFill/>
                  </a:ln>
                  <a:solidFill>
                    <a:srgbClr val="00003E">
                      <a:lumMod val="50000"/>
                      <a:lumOff val="50000"/>
                    </a:srgbClr>
                  </a:solidFill>
                  <a:effectLst/>
                  <a:uLnTx/>
                  <a:uFillTx/>
                  <a:latin typeface="メイリオ" panose="020B0604030504040204" pitchFamily="50" charset="-128"/>
                  <a:ea typeface="メイリオ" panose="020B0604030504040204" pitchFamily="50" charset="-128"/>
                  <a:cs typeface="Meiryo UI" pitchFamily="50" charset="-128"/>
                </a:rPr>
                <a:t>紹介テキスト</a:t>
              </a:r>
              <a:r>
                <a:rPr kumimoji="1" lang="en-US" altLang="ja-JP" sz="600" b="1" i="0" u="none" strike="noStrike" kern="1200" cap="none" spc="0" normalizeH="0" baseline="0" noProof="0" dirty="0">
                  <a:ln>
                    <a:noFill/>
                  </a:ln>
                  <a:solidFill>
                    <a:srgbClr val="00003E">
                      <a:lumMod val="50000"/>
                      <a:lumOff val="50000"/>
                    </a:srgbClr>
                  </a:solidFill>
                  <a:effectLst/>
                  <a:uLnTx/>
                  <a:uFillTx/>
                  <a:latin typeface="メイリオ" panose="020B0604030504040204" pitchFamily="50" charset="-128"/>
                  <a:ea typeface="メイリオ" panose="020B0604030504040204" pitchFamily="50" charset="-128"/>
                  <a:cs typeface="Meiryo UI" pitchFamily="50" charset="-128"/>
                </a:rPr>
                <a:t>××××××××××××</a:t>
              </a:r>
            </a:p>
          </p:txBody>
        </p:sp>
        <p:sp>
          <p:nvSpPr>
            <p:cNvPr id="53" name="正方形/長方形 52">
              <a:extLst>
                <a:ext uri="{FF2B5EF4-FFF2-40B4-BE49-F238E27FC236}">
                  <a16:creationId xmlns:a16="http://schemas.microsoft.com/office/drawing/2014/main" id="{88DB17F9-C5CA-784D-19EE-7FDA2616AAAB}"/>
                </a:ext>
              </a:extLst>
            </p:cNvPr>
            <p:cNvSpPr/>
            <p:nvPr/>
          </p:nvSpPr>
          <p:spPr>
            <a:xfrm>
              <a:off x="-1261382" y="5600700"/>
              <a:ext cx="261257" cy="261257"/>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54" name="テキスト ボックス 53">
              <a:extLst>
                <a:ext uri="{FF2B5EF4-FFF2-40B4-BE49-F238E27FC236}">
                  <a16:creationId xmlns:a16="http://schemas.microsoft.com/office/drawing/2014/main" id="{FBE86A83-799A-D222-4B91-07016704FFC6}"/>
                </a:ext>
              </a:extLst>
            </p:cNvPr>
            <p:cNvSpPr txBox="1"/>
            <p:nvPr/>
          </p:nvSpPr>
          <p:spPr>
            <a:xfrm>
              <a:off x="-1311774" y="5635187"/>
              <a:ext cx="413704" cy="2000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eiryo UI" pitchFamily="50" charset="-128"/>
                </a:rPr>
                <a:t>画像</a:t>
              </a:r>
              <a:endParaRPr kumimoji="1" lang="en-US" altLang="ja-JP" sz="700" b="0"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eiryo UI" pitchFamily="50" charset="-128"/>
              </a:endParaRPr>
            </a:p>
          </p:txBody>
        </p:sp>
        <p:sp>
          <p:nvSpPr>
            <p:cNvPr id="55" name="正方形/長方形 54">
              <a:extLst>
                <a:ext uri="{FF2B5EF4-FFF2-40B4-BE49-F238E27FC236}">
                  <a16:creationId xmlns:a16="http://schemas.microsoft.com/office/drawing/2014/main" id="{55795148-92FD-39E7-33FA-CC23F2035296}"/>
                </a:ext>
              </a:extLst>
            </p:cNvPr>
            <p:cNvSpPr/>
            <p:nvPr/>
          </p:nvSpPr>
          <p:spPr>
            <a:xfrm>
              <a:off x="-1285875" y="5412921"/>
              <a:ext cx="1796143" cy="489858"/>
            </a:xfrm>
            <a:prstGeom prst="rect">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grpSp>
      <p:cxnSp>
        <p:nvCxnSpPr>
          <p:cNvPr id="56" name="直線コネクタ 55">
            <a:extLst>
              <a:ext uri="{FF2B5EF4-FFF2-40B4-BE49-F238E27FC236}">
                <a16:creationId xmlns:a16="http://schemas.microsoft.com/office/drawing/2014/main" id="{FBC5AB72-BE9F-7FF7-D7FB-3A5F5E8DE8C4}"/>
              </a:ext>
            </a:extLst>
          </p:cNvPr>
          <p:cNvCxnSpPr>
            <a:cxnSpLocks/>
          </p:cNvCxnSpPr>
          <p:nvPr/>
        </p:nvCxnSpPr>
        <p:spPr>
          <a:xfrm flipH="1">
            <a:off x="2574283" y="5260167"/>
            <a:ext cx="353980" cy="345379"/>
          </a:xfrm>
          <a:prstGeom prst="line">
            <a:avLst/>
          </a:prstGeom>
          <a:ln w="12700">
            <a:solidFill>
              <a:schemeClr val="accent5"/>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63" name="図 62">
            <a:extLst>
              <a:ext uri="{FF2B5EF4-FFF2-40B4-BE49-F238E27FC236}">
                <a16:creationId xmlns:a16="http://schemas.microsoft.com/office/drawing/2014/main" id="{2EE111F4-E00F-0FCB-37F2-18421F034031}"/>
              </a:ext>
            </a:extLst>
          </p:cNvPr>
          <p:cNvPicPr>
            <a:picLocks noChangeAspect="1"/>
          </p:cNvPicPr>
          <p:nvPr/>
        </p:nvPicPr>
        <p:blipFill>
          <a:blip r:embed="rId9"/>
          <a:stretch>
            <a:fillRect/>
          </a:stretch>
        </p:blipFill>
        <p:spPr>
          <a:xfrm>
            <a:off x="3662820" y="2986804"/>
            <a:ext cx="1359138" cy="2388707"/>
          </a:xfrm>
          <a:prstGeom prst="rect">
            <a:avLst/>
          </a:prstGeom>
        </p:spPr>
      </p:pic>
      <p:pic>
        <p:nvPicPr>
          <p:cNvPr id="65" name="図 64" descr="マップ&#10;&#10;自動的に生成された説明">
            <a:extLst>
              <a:ext uri="{FF2B5EF4-FFF2-40B4-BE49-F238E27FC236}">
                <a16:creationId xmlns:a16="http://schemas.microsoft.com/office/drawing/2014/main" id="{06CEF655-7F39-A79E-5ECA-944DC7E5E5B4}"/>
              </a:ext>
            </a:extLst>
          </p:cNvPr>
          <p:cNvPicPr>
            <a:picLocks noChangeAspect="1"/>
          </p:cNvPicPr>
          <p:nvPr/>
        </p:nvPicPr>
        <p:blipFill>
          <a:blip r:embed="rId10"/>
          <a:stretch>
            <a:fillRect/>
          </a:stretch>
        </p:blipFill>
        <p:spPr>
          <a:xfrm>
            <a:off x="3700728" y="3318433"/>
            <a:ext cx="1283322" cy="845624"/>
          </a:xfrm>
          <a:prstGeom prst="rect">
            <a:avLst/>
          </a:prstGeom>
        </p:spPr>
      </p:pic>
      <p:pic>
        <p:nvPicPr>
          <p:cNvPr id="109" name="図 108">
            <a:extLst>
              <a:ext uri="{FF2B5EF4-FFF2-40B4-BE49-F238E27FC236}">
                <a16:creationId xmlns:a16="http://schemas.microsoft.com/office/drawing/2014/main" id="{82A9AC28-55DD-86D4-DCF6-48AA5B73B51B}"/>
              </a:ext>
            </a:extLst>
          </p:cNvPr>
          <p:cNvPicPr>
            <a:picLocks noChangeAspect="1"/>
          </p:cNvPicPr>
          <p:nvPr/>
        </p:nvPicPr>
        <p:blipFill>
          <a:blip r:embed="rId11"/>
          <a:stretch>
            <a:fillRect/>
          </a:stretch>
        </p:blipFill>
        <p:spPr>
          <a:xfrm>
            <a:off x="3678155" y="4584289"/>
            <a:ext cx="1289054" cy="573509"/>
          </a:xfrm>
          <a:prstGeom prst="rect">
            <a:avLst/>
          </a:prstGeom>
        </p:spPr>
      </p:pic>
      <p:sp>
        <p:nvSpPr>
          <p:cNvPr id="110" name="正方形/長方形 109">
            <a:extLst>
              <a:ext uri="{FF2B5EF4-FFF2-40B4-BE49-F238E27FC236}">
                <a16:creationId xmlns:a16="http://schemas.microsoft.com/office/drawing/2014/main" id="{5E4733B8-B591-B580-19E0-5F7EE14FFADA}"/>
              </a:ext>
            </a:extLst>
          </p:cNvPr>
          <p:cNvSpPr/>
          <p:nvPr/>
        </p:nvSpPr>
        <p:spPr>
          <a:xfrm>
            <a:off x="3716239" y="4282725"/>
            <a:ext cx="1259759" cy="1737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11" name="図 110">
            <a:extLst>
              <a:ext uri="{FF2B5EF4-FFF2-40B4-BE49-F238E27FC236}">
                <a16:creationId xmlns:a16="http://schemas.microsoft.com/office/drawing/2014/main" id="{B9D4E3FF-C4AB-DD9A-7413-6FF6C5232DC0}"/>
              </a:ext>
            </a:extLst>
          </p:cNvPr>
          <p:cNvPicPr>
            <a:picLocks noChangeAspect="1"/>
          </p:cNvPicPr>
          <p:nvPr/>
        </p:nvPicPr>
        <p:blipFill>
          <a:blip r:embed="rId12"/>
          <a:stretch>
            <a:fillRect/>
          </a:stretch>
        </p:blipFill>
        <p:spPr>
          <a:xfrm>
            <a:off x="3735476" y="4328003"/>
            <a:ext cx="345255" cy="96776"/>
          </a:xfrm>
          <a:prstGeom prst="rect">
            <a:avLst/>
          </a:prstGeom>
        </p:spPr>
      </p:pic>
      <p:sp>
        <p:nvSpPr>
          <p:cNvPr id="112" name="正方形/長方形 111">
            <a:extLst>
              <a:ext uri="{FF2B5EF4-FFF2-40B4-BE49-F238E27FC236}">
                <a16:creationId xmlns:a16="http://schemas.microsoft.com/office/drawing/2014/main" id="{508F160F-E01D-E7B3-23EA-23A6CEC6DEAB}"/>
              </a:ext>
            </a:extLst>
          </p:cNvPr>
          <p:cNvSpPr/>
          <p:nvPr/>
        </p:nvSpPr>
        <p:spPr>
          <a:xfrm>
            <a:off x="3708780" y="4801495"/>
            <a:ext cx="1267218" cy="5453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3" name="正方形/長方形 112">
            <a:extLst>
              <a:ext uri="{FF2B5EF4-FFF2-40B4-BE49-F238E27FC236}">
                <a16:creationId xmlns:a16="http://schemas.microsoft.com/office/drawing/2014/main" id="{F0E54432-786B-B621-50C9-82608C685D1E}"/>
              </a:ext>
            </a:extLst>
          </p:cNvPr>
          <p:cNvSpPr/>
          <p:nvPr/>
        </p:nvSpPr>
        <p:spPr>
          <a:xfrm>
            <a:off x="3810390" y="5023492"/>
            <a:ext cx="1095381" cy="171177"/>
          </a:xfrm>
          <a:prstGeom prst="rect">
            <a:avLst/>
          </a:prstGeom>
          <a:solidFill>
            <a:srgbClr val="00569B"/>
          </a:solidFill>
          <a:ln w="9525" cap="flat" cmpd="sng" algn="ctr">
            <a:solidFill>
              <a:srgbClr val="00569B"/>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15" name="フローチャート: せん孔テープ 114">
            <a:extLst>
              <a:ext uri="{FF2B5EF4-FFF2-40B4-BE49-F238E27FC236}">
                <a16:creationId xmlns:a16="http://schemas.microsoft.com/office/drawing/2014/main" id="{3C15E907-DF24-7EAA-87FB-85D6CEEBC148}"/>
              </a:ext>
            </a:extLst>
          </p:cNvPr>
          <p:cNvSpPr/>
          <p:nvPr/>
        </p:nvSpPr>
        <p:spPr>
          <a:xfrm>
            <a:off x="3668023" y="4768488"/>
            <a:ext cx="1357643" cy="222233"/>
          </a:xfrm>
          <a:prstGeom prst="flowChartPunchedTape">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116" name="図 115">
            <a:extLst>
              <a:ext uri="{FF2B5EF4-FFF2-40B4-BE49-F238E27FC236}">
                <a16:creationId xmlns:a16="http://schemas.microsoft.com/office/drawing/2014/main" id="{4912836D-5065-C205-8E7E-7AC38F3A83E3}"/>
              </a:ext>
            </a:extLst>
          </p:cNvPr>
          <p:cNvPicPr>
            <a:picLocks noChangeAspect="1"/>
          </p:cNvPicPr>
          <p:nvPr/>
        </p:nvPicPr>
        <p:blipFill>
          <a:blip r:embed="rId13"/>
          <a:stretch>
            <a:fillRect/>
          </a:stretch>
        </p:blipFill>
        <p:spPr>
          <a:xfrm>
            <a:off x="3838641" y="5221527"/>
            <a:ext cx="1020943" cy="327794"/>
          </a:xfrm>
          <a:prstGeom prst="rect">
            <a:avLst/>
          </a:prstGeom>
        </p:spPr>
      </p:pic>
      <p:cxnSp>
        <p:nvCxnSpPr>
          <p:cNvPr id="117" name="直線コネクタ 116">
            <a:extLst>
              <a:ext uri="{FF2B5EF4-FFF2-40B4-BE49-F238E27FC236}">
                <a16:creationId xmlns:a16="http://schemas.microsoft.com/office/drawing/2014/main" id="{7F47B5F1-3CA4-8D69-5DF9-33661F31A93F}"/>
              </a:ext>
            </a:extLst>
          </p:cNvPr>
          <p:cNvCxnSpPr>
            <a:cxnSpLocks/>
            <a:stCxn id="113" idx="1"/>
          </p:cNvCxnSpPr>
          <p:nvPr/>
        </p:nvCxnSpPr>
        <p:spPr>
          <a:xfrm>
            <a:off x="3810390" y="5109081"/>
            <a:ext cx="205306" cy="228000"/>
          </a:xfrm>
          <a:prstGeom prst="line">
            <a:avLst/>
          </a:prstGeom>
          <a:ln w="12700">
            <a:solidFill>
              <a:schemeClr val="accent5"/>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118" name="図 117">
            <a:extLst>
              <a:ext uri="{FF2B5EF4-FFF2-40B4-BE49-F238E27FC236}">
                <a16:creationId xmlns:a16="http://schemas.microsoft.com/office/drawing/2014/main" id="{092B1397-3CBC-B9AF-D109-19B7D7F07B08}"/>
              </a:ext>
            </a:extLst>
          </p:cNvPr>
          <p:cNvPicPr>
            <a:picLocks noChangeAspect="1"/>
          </p:cNvPicPr>
          <p:nvPr/>
        </p:nvPicPr>
        <p:blipFill>
          <a:blip r:embed="rId14"/>
          <a:stretch>
            <a:fillRect/>
          </a:stretch>
        </p:blipFill>
        <p:spPr>
          <a:xfrm>
            <a:off x="3731362" y="4160926"/>
            <a:ext cx="1248574" cy="159336"/>
          </a:xfrm>
          <a:prstGeom prst="rect">
            <a:avLst/>
          </a:prstGeom>
        </p:spPr>
      </p:pic>
      <p:sp>
        <p:nvSpPr>
          <p:cNvPr id="119" name="フローチャート: せん孔テープ 118">
            <a:extLst>
              <a:ext uri="{FF2B5EF4-FFF2-40B4-BE49-F238E27FC236}">
                <a16:creationId xmlns:a16="http://schemas.microsoft.com/office/drawing/2014/main" id="{8D768B52-4547-115D-CE7B-84AA3961CA81}"/>
              </a:ext>
            </a:extLst>
          </p:cNvPr>
          <p:cNvSpPr/>
          <p:nvPr/>
        </p:nvSpPr>
        <p:spPr>
          <a:xfrm>
            <a:off x="1283913" y="4818950"/>
            <a:ext cx="2337573" cy="190645"/>
          </a:xfrm>
          <a:prstGeom prst="flowChartPunchedTape">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21" name="矢印: 五方向 120">
            <a:extLst>
              <a:ext uri="{FF2B5EF4-FFF2-40B4-BE49-F238E27FC236}">
                <a16:creationId xmlns:a16="http://schemas.microsoft.com/office/drawing/2014/main" id="{E888ADA5-745C-C9D8-0458-4D738D1550C3}"/>
              </a:ext>
            </a:extLst>
          </p:cNvPr>
          <p:cNvSpPr/>
          <p:nvPr/>
        </p:nvSpPr>
        <p:spPr>
          <a:xfrm>
            <a:off x="572186" y="2175448"/>
            <a:ext cx="5177562" cy="369564"/>
          </a:xfrm>
          <a:prstGeom prst="homePlate">
            <a:avLst>
              <a:gd name="adj" fmla="val 0"/>
            </a:avLst>
          </a:prstGeom>
          <a:solidFill>
            <a:srgbClr val="00206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eaLnBrk="1" fontAlgn="auto" hangingPunct="1">
              <a:lnSpc>
                <a:spcPct val="110000"/>
              </a:lnSpc>
              <a:spcBef>
                <a:spcPts val="0"/>
              </a:spcBef>
              <a:spcAft>
                <a:spcPts val="0"/>
              </a:spcAft>
              <a:defRPr/>
            </a:pPr>
            <a:r>
              <a:rPr lang="en-US" altLang="ja-JP" sz="1600" b="1" spc="100" dirty="0">
                <a:solidFill>
                  <a:srgbClr val="FFFFFF"/>
                </a:solidFill>
                <a:latin typeface="メイリオ" panose="020B0604030504040204" pitchFamily="50" charset="-128"/>
                <a:ea typeface="メイリオ" panose="020B0604030504040204" pitchFamily="50" charset="-128"/>
              </a:rPr>
              <a:t>Yahoo!</a:t>
            </a:r>
            <a:r>
              <a:rPr lang="ja-JP" altLang="en-US" sz="1600" b="1" spc="100" dirty="0">
                <a:solidFill>
                  <a:srgbClr val="FFFFFF"/>
                </a:solidFill>
                <a:latin typeface="メイリオ" panose="020B0604030504040204" pitchFamily="50" charset="-128"/>
                <a:ea typeface="メイリオ" panose="020B0604030504040204" pitchFamily="50" charset="-128"/>
              </a:rPr>
              <a:t>ニューストピックス詳細面</a:t>
            </a:r>
            <a:r>
              <a:rPr kumimoji="1" lang="ja-JP" altLang="en-US" sz="12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a:t>
            </a:r>
            <a:r>
              <a:rPr kumimoji="1" lang="ja-JP" altLang="en-US" sz="1200" b="1"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cs typeface="Meiryo UI" pitchFamily="50" charset="-128"/>
              </a:rPr>
              <a:t>約</a:t>
            </a:r>
            <a:r>
              <a:rPr kumimoji="1" lang="en-US" altLang="ja-JP" sz="1200" b="1"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cs typeface="Meiryo UI" pitchFamily="50" charset="-128"/>
              </a:rPr>
              <a:t>100</a:t>
            </a:r>
            <a:r>
              <a:rPr kumimoji="1" lang="ja-JP" altLang="en-US" sz="1200" b="1"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cs typeface="Meiryo UI" pitchFamily="50" charset="-128"/>
              </a:rPr>
              <a:t>本</a:t>
            </a:r>
            <a:r>
              <a:rPr kumimoji="1" lang="en-US" altLang="ja-JP" sz="1200" b="1"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cs typeface="Meiryo UI" pitchFamily="50" charset="-128"/>
              </a:rPr>
              <a:t>/</a:t>
            </a:r>
            <a:r>
              <a:rPr kumimoji="1" lang="ja-JP" altLang="en-US" sz="1200" b="1"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cs typeface="Meiryo UI" pitchFamily="50" charset="-128"/>
              </a:rPr>
              <a:t>日</a:t>
            </a:r>
            <a:r>
              <a:rPr kumimoji="1" lang="en-US" altLang="ja-JP" sz="800" b="1"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cs typeface="Meiryo UI" pitchFamily="50" charset="-128"/>
              </a:rPr>
              <a:t>※2</a:t>
            </a:r>
            <a:endParaRPr lang="ja-JP" altLang="en-US" sz="1600" b="1" spc="100" dirty="0">
              <a:solidFill>
                <a:schemeClr val="bg1"/>
              </a:solidFill>
              <a:latin typeface="メイリオ" panose="020B0604030504040204" pitchFamily="50" charset="-128"/>
              <a:ea typeface="メイリオ" panose="020B0604030504040204" pitchFamily="50" charset="-128"/>
            </a:endParaRPr>
          </a:p>
        </p:txBody>
      </p:sp>
      <p:sp>
        <p:nvSpPr>
          <p:cNvPr id="122" name="正方形/長方形 121">
            <a:extLst>
              <a:ext uri="{FF2B5EF4-FFF2-40B4-BE49-F238E27FC236}">
                <a16:creationId xmlns:a16="http://schemas.microsoft.com/office/drawing/2014/main" id="{C1491569-C952-25BD-BABF-7A6AB2FB4007}"/>
              </a:ext>
            </a:extLst>
          </p:cNvPr>
          <p:cNvSpPr/>
          <p:nvPr/>
        </p:nvSpPr>
        <p:spPr>
          <a:xfrm>
            <a:off x="572186" y="2182289"/>
            <a:ext cx="5177562" cy="3681797"/>
          </a:xfrm>
          <a:prstGeom prst="rect">
            <a:avLst/>
          </a:prstGeom>
          <a:noFill/>
          <a:ln w="38100" cap="flat" cmpd="sng" algn="ctr">
            <a:solidFill>
              <a:srgbClr val="00206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pic>
        <p:nvPicPr>
          <p:cNvPr id="58" name="図 57">
            <a:extLst>
              <a:ext uri="{FF2B5EF4-FFF2-40B4-BE49-F238E27FC236}">
                <a16:creationId xmlns:a16="http://schemas.microsoft.com/office/drawing/2014/main" id="{E8418E77-E2BD-AE0A-6636-16CEEC683CB7}"/>
              </a:ext>
            </a:extLst>
          </p:cNvPr>
          <p:cNvPicPr>
            <a:picLocks noChangeAspect="1"/>
          </p:cNvPicPr>
          <p:nvPr/>
        </p:nvPicPr>
        <p:blipFill>
          <a:blip r:embed="rId15"/>
          <a:stretch>
            <a:fillRect/>
          </a:stretch>
        </p:blipFill>
        <p:spPr>
          <a:xfrm>
            <a:off x="3838641" y="5323806"/>
            <a:ext cx="1815005" cy="437736"/>
          </a:xfrm>
          <a:prstGeom prst="rect">
            <a:avLst/>
          </a:prstGeom>
        </p:spPr>
      </p:pic>
      <p:sp>
        <p:nvSpPr>
          <p:cNvPr id="129" name="四角形: 角を丸くする 128">
            <a:extLst>
              <a:ext uri="{FF2B5EF4-FFF2-40B4-BE49-F238E27FC236}">
                <a16:creationId xmlns:a16="http://schemas.microsoft.com/office/drawing/2014/main" id="{47E57DA1-BDB1-FF68-81EF-F068A3690F75}"/>
              </a:ext>
            </a:extLst>
          </p:cNvPr>
          <p:cNvSpPr/>
          <p:nvPr/>
        </p:nvSpPr>
        <p:spPr>
          <a:xfrm>
            <a:off x="10372643" y="1084840"/>
            <a:ext cx="1260262" cy="628457"/>
          </a:xfrm>
          <a:prstGeom prst="round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kumimoji="1" lang="ja-JP" altLang="en-US" sz="1200" dirty="0">
                <a:latin typeface="+mj-ea"/>
                <a:ea typeface="+mj-ea"/>
              </a:rPr>
              <a:t>想定誘導数</a:t>
            </a:r>
            <a:r>
              <a:rPr kumimoji="1" lang="en-US" altLang="ja-JP" sz="800" dirty="0">
                <a:latin typeface="+mj-ea"/>
                <a:ea typeface="+mj-ea"/>
              </a:rPr>
              <a:t>※1</a:t>
            </a:r>
          </a:p>
          <a:p>
            <a:pPr algn="ctr"/>
            <a:r>
              <a:rPr lang="en-US" altLang="ja-JP" b="1" dirty="0"/>
              <a:t>1</a:t>
            </a:r>
            <a:r>
              <a:rPr lang="ja-JP" altLang="en-US" b="1" dirty="0"/>
              <a:t>万</a:t>
            </a:r>
            <a:endParaRPr kumimoji="1" lang="ja-JP" altLang="en-US" b="1" dirty="0"/>
          </a:p>
        </p:txBody>
      </p:sp>
    </p:spTree>
    <p:extLst>
      <p:ext uri="{BB962C8B-B14F-4D97-AF65-F5344CB8AC3E}">
        <p14:creationId xmlns:p14="http://schemas.microsoft.com/office/powerpoint/2010/main" val="24195210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93D654-538C-65AC-5ECB-D9B0A044D721}"/>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8E3B215-CCD8-FE4C-6F0E-B2E88F63D14E}"/>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58BD89EE-E21A-5B8E-E656-A58ADB51EC7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7" name="テキスト プレースホルダー 3">
            <a:extLst>
              <a:ext uri="{FF2B5EF4-FFF2-40B4-BE49-F238E27FC236}">
                <a16:creationId xmlns:a16="http://schemas.microsoft.com/office/drawing/2014/main" id="{5432889C-215D-B36F-86E0-7EEF10FFFBB6}"/>
              </a:ext>
            </a:extLst>
          </p:cNvPr>
          <p:cNvSpPr txBox="1">
            <a:spLocks/>
          </p:cNvSpPr>
          <p:nvPr/>
        </p:nvSpPr>
        <p:spPr>
          <a:xfrm>
            <a:off x="1943141"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00048"/>
                </a:solidFill>
                <a:effectLst/>
                <a:uLnTx/>
                <a:uFillTx/>
                <a:latin typeface="メイリオ" panose="020B0604030504040204" pitchFamily="50" charset="-128"/>
                <a:ea typeface="メイリオ" panose="020B0604030504040204" pitchFamily="50" charset="-128"/>
                <a:cs typeface="+mn-cs"/>
              </a:rPr>
              <a:t>編集誘導➂</a:t>
            </a:r>
            <a:r>
              <a:rPr lang="ja-JP" altLang="en-US" dirty="0">
                <a:solidFill>
                  <a:srgbClr val="000048"/>
                </a:solidFill>
                <a:latin typeface="メイリオ" panose="020B0604030504040204" pitchFamily="50" charset="-128"/>
                <a:ea typeface="メイリオ" panose="020B0604030504040204" pitchFamily="50" charset="-128"/>
              </a:rPr>
              <a:t>：協賛総額</a:t>
            </a:r>
            <a:r>
              <a:rPr lang="en-US" altLang="ja-JP" dirty="0">
                <a:solidFill>
                  <a:srgbClr val="000048"/>
                </a:solidFill>
                <a:latin typeface="メイリオ" panose="020B0604030504040204" pitchFamily="50" charset="-128"/>
                <a:ea typeface="メイリオ" panose="020B0604030504040204" pitchFamily="50" charset="-128"/>
              </a:rPr>
              <a:t>1000</a:t>
            </a:r>
            <a:r>
              <a:rPr lang="ja-JP" altLang="en-US" dirty="0">
                <a:solidFill>
                  <a:srgbClr val="000048"/>
                </a:solidFill>
                <a:latin typeface="メイリオ" panose="020B0604030504040204" pitchFamily="50" charset="-128"/>
                <a:ea typeface="メイリオ" panose="020B0604030504040204" pitchFamily="50" charset="-128"/>
              </a:rPr>
              <a:t>万円以上の場合</a:t>
            </a:r>
            <a:endParaRPr lang="en-US" altLang="ja-JP" dirty="0">
              <a:solidFill>
                <a:srgbClr val="000048"/>
              </a:solidFill>
              <a:latin typeface="メイリオ" panose="020B0604030504040204" pitchFamily="50" charset="-128"/>
              <a:ea typeface="メイリオ" panose="020B0604030504040204" pitchFamily="50" charset="-128"/>
            </a:endParaRPr>
          </a:p>
        </p:txBody>
      </p:sp>
      <p:sp>
        <p:nvSpPr>
          <p:cNvPr id="120" name="テキスト プレースホルダー 10">
            <a:extLst>
              <a:ext uri="{FF2B5EF4-FFF2-40B4-BE49-F238E27FC236}">
                <a16:creationId xmlns:a16="http://schemas.microsoft.com/office/drawing/2014/main" id="{A5683B05-7987-4A41-4C7A-E926AE5CC36C}"/>
              </a:ext>
            </a:extLst>
          </p:cNvPr>
          <p:cNvSpPr txBox="1">
            <a:spLocks/>
          </p:cNvSpPr>
          <p:nvPr/>
        </p:nvSpPr>
        <p:spPr>
          <a:xfrm>
            <a:off x="2266441" y="1084840"/>
            <a:ext cx="8022965" cy="359372"/>
          </a:xfrm>
          <a:prstGeom prst="rect">
            <a:avLst/>
          </a:prstGeom>
        </p:spPr>
        <p:txBody>
          <a:bodyPr wrap="square" lIns="0" tIns="0" rIns="91440" bIns="4572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285750" lvl="0" indent="-285750" fontAlgn="auto">
              <a:spcAft>
                <a:spcPts val="0"/>
              </a:spcAft>
              <a:buFont typeface="Wingdings" panose="05000000000000000000" pitchFamily="2" charset="2"/>
              <a:buChar char="l"/>
              <a:defRPr/>
            </a:pPr>
            <a:r>
              <a:rPr lang="ja-JP" altLang="en-US" sz="1200" dirty="0">
                <a:solidFill>
                  <a:srgbClr val="0D0D0D"/>
                </a:solidFill>
                <a:latin typeface="メイリオ"/>
                <a:ea typeface="メイリオ"/>
              </a:rPr>
              <a:t>協賛総額（誘導広告費＋制作費）</a:t>
            </a:r>
            <a:r>
              <a:rPr lang="en-US" altLang="ja-JP" sz="1200" dirty="0">
                <a:solidFill>
                  <a:srgbClr val="0D0D0D"/>
                </a:solidFill>
                <a:latin typeface="メイリオ"/>
                <a:ea typeface="メイリオ"/>
              </a:rPr>
              <a:t>1000</a:t>
            </a:r>
            <a:r>
              <a:rPr lang="ja-JP" altLang="en-US" sz="1200" dirty="0">
                <a:solidFill>
                  <a:srgbClr val="0D0D0D"/>
                </a:solidFill>
                <a:latin typeface="メイリオ"/>
                <a:ea typeface="メイリオ"/>
              </a:rPr>
              <a:t>万円以上</a:t>
            </a:r>
            <a:r>
              <a:rPr lang="ja-JP" altLang="en-US" sz="900" b="0" dirty="0">
                <a:solidFill>
                  <a:srgbClr val="0D0D0D"/>
                </a:solidFill>
                <a:latin typeface="メイリオ"/>
                <a:ea typeface="メイリオ"/>
              </a:rPr>
              <a:t>（</a:t>
            </a:r>
            <a:r>
              <a:rPr lang="en-US" altLang="ja-JP" sz="900" b="0" dirty="0">
                <a:solidFill>
                  <a:srgbClr val="0D0D0D"/>
                </a:solidFill>
                <a:latin typeface="メイリオ"/>
                <a:ea typeface="メイリオ"/>
              </a:rPr>
              <a:t>LINE</a:t>
            </a:r>
            <a:r>
              <a:rPr lang="ja-JP" altLang="en-US" sz="900" b="0" dirty="0">
                <a:solidFill>
                  <a:srgbClr val="0D0D0D"/>
                </a:solidFill>
                <a:latin typeface="メイリオ"/>
                <a:ea typeface="メイリオ"/>
              </a:rPr>
              <a:t>ヤフーから代理店様への請求額ベース）</a:t>
            </a:r>
            <a:endParaRPr lang="en-US" altLang="ja-JP" sz="900" b="0" dirty="0">
              <a:solidFill>
                <a:srgbClr val="0D0D0D"/>
              </a:solidFill>
              <a:latin typeface="メイリオ"/>
              <a:ea typeface="メイリオ"/>
            </a:endParaRPr>
          </a:p>
          <a:p>
            <a:pPr marL="285750" indent="-285750">
              <a:buFont typeface="Wingdings" panose="05000000000000000000" pitchFamily="2" charset="2"/>
              <a:buChar char="l"/>
            </a:pPr>
            <a:r>
              <a:rPr lang="ja-JP" altLang="en-US" sz="1200" dirty="0">
                <a:solidFill>
                  <a:srgbClr val="0D0D0D"/>
                </a:solidFill>
              </a:rPr>
              <a:t>誘導広告として下記いずれかの商品にて指定額をご出稿</a:t>
            </a:r>
            <a:endParaRPr lang="en-US" altLang="ja-JP" sz="1200" dirty="0">
              <a:solidFill>
                <a:srgbClr val="0D0D0D"/>
              </a:solidFill>
            </a:endParaRPr>
          </a:p>
          <a:p>
            <a:r>
              <a:rPr lang="ja-JP" altLang="en-US" sz="1200" b="0" dirty="0">
                <a:solidFill>
                  <a:srgbClr val="0D0D0D"/>
                </a:solidFill>
              </a:rPr>
              <a:t>　　・</a:t>
            </a:r>
            <a:r>
              <a:rPr lang="en-US" altLang="ja-JP" sz="1200" b="0" dirty="0">
                <a:solidFill>
                  <a:srgbClr val="0D0D0D"/>
                </a:solidFill>
              </a:rPr>
              <a:t>LINE</a:t>
            </a:r>
            <a:r>
              <a:rPr lang="ja-JP" altLang="en-US" sz="1200" b="0" dirty="0">
                <a:solidFill>
                  <a:srgbClr val="0D0D0D"/>
                </a:solidFill>
              </a:rPr>
              <a:t>ヤフー広告 ディスプレイ広告 運用型 </a:t>
            </a:r>
            <a:r>
              <a:rPr lang="en-US" altLang="ja-JP" sz="1200" b="0" dirty="0">
                <a:solidFill>
                  <a:srgbClr val="0D0D0D"/>
                </a:solidFill>
              </a:rPr>
              <a:t>Yahoo!</a:t>
            </a:r>
            <a:r>
              <a:rPr lang="ja-JP" altLang="en-US" sz="1200" b="0" dirty="0">
                <a:solidFill>
                  <a:srgbClr val="0D0D0D"/>
                </a:solidFill>
              </a:rPr>
              <a:t>ニュース指定配信：</a:t>
            </a:r>
            <a:r>
              <a:rPr lang="en-US" altLang="ja-JP" sz="1200" b="0" dirty="0">
                <a:solidFill>
                  <a:srgbClr val="0D0D0D"/>
                </a:solidFill>
              </a:rPr>
              <a:t>400</a:t>
            </a:r>
            <a:r>
              <a:rPr lang="ja-JP" altLang="en-US" sz="1200" b="0" dirty="0">
                <a:solidFill>
                  <a:srgbClr val="0D0D0D"/>
                </a:solidFill>
              </a:rPr>
              <a:t>万円以上</a:t>
            </a:r>
            <a:endParaRPr lang="en-US" altLang="ja-JP" sz="1200" b="0" dirty="0">
              <a:solidFill>
                <a:srgbClr val="0D0D0D"/>
              </a:solidFill>
            </a:endParaRPr>
          </a:p>
          <a:p>
            <a:r>
              <a:rPr lang="ja-JP" altLang="en-US" sz="1200" b="0" dirty="0">
                <a:solidFill>
                  <a:srgbClr val="0D0D0D"/>
                </a:solidFill>
              </a:rPr>
              <a:t>　　・トピックス</a:t>
            </a:r>
            <a:r>
              <a:rPr lang="en-US" altLang="ja-JP" sz="1200" b="0" dirty="0">
                <a:solidFill>
                  <a:srgbClr val="0D0D0D"/>
                </a:solidFill>
              </a:rPr>
              <a:t>PR</a:t>
            </a:r>
            <a:r>
              <a:rPr lang="ja-JP" altLang="en-US" sz="1200" b="0" dirty="0">
                <a:solidFill>
                  <a:srgbClr val="0D0D0D"/>
                </a:solidFill>
              </a:rPr>
              <a:t>：</a:t>
            </a:r>
            <a:r>
              <a:rPr lang="en-US" altLang="ja-JP" sz="1200" b="0" dirty="0">
                <a:solidFill>
                  <a:srgbClr val="0D0D0D"/>
                </a:solidFill>
              </a:rPr>
              <a:t>500</a:t>
            </a:r>
            <a:r>
              <a:rPr lang="ja-JP" altLang="en-US" sz="1200" b="0" dirty="0">
                <a:solidFill>
                  <a:srgbClr val="0D0D0D"/>
                </a:solidFill>
              </a:rPr>
              <a:t>万円以上</a:t>
            </a:r>
            <a:endParaRPr lang="en-US" altLang="ja-JP" sz="1200" b="0" dirty="0">
              <a:solidFill>
                <a:srgbClr val="0D0D0D"/>
              </a:solidFill>
            </a:endParaRPr>
          </a:p>
        </p:txBody>
      </p:sp>
      <p:sp>
        <p:nvSpPr>
          <p:cNvPr id="124" name="テキスト ボックス 123">
            <a:extLst>
              <a:ext uri="{FF2B5EF4-FFF2-40B4-BE49-F238E27FC236}">
                <a16:creationId xmlns:a16="http://schemas.microsoft.com/office/drawing/2014/main" id="{611B355D-91D5-2C4E-C344-DD200B742A50}"/>
              </a:ext>
            </a:extLst>
          </p:cNvPr>
          <p:cNvSpPr txBox="1"/>
          <p:nvPr/>
        </p:nvSpPr>
        <p:spPr>
          <a:xfrm>
            <a:off x="6845995" y="2638613"/>
            <a:ext cx="427873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掲載期間中に</a:t>
            </a:r>
            <a:r>
              <a:rPr kumimoji="1" lang="en-US" altLang="ja-JP"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1</a:t>
            </a:r>
            <a:r>
              <a:rPr kumimoji="1" lang="ja-JP" altLang="en-US"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回ポスト</a:t>
            </a:r>
            <a:r>
              <a:rPr kumimoji="1" lang="ja-JP" altLang="en-US" sz="12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a:t>
            </a:r>
            <a:r>
              <a:rPr kumimoji="1" lang="ja-JP" altLang="en-US" sz="1200" b="1"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eiryo UI" pitchFamily="50" charset="-128"/>
              </a:rPr>
              <a:t>フォロワー数約</a:t>
            </a:r>
            <a:r>
              <a:rPr kumimoji="1" lang="en-US" altLang="ja-JP" sz="1200" b="1"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eiryo UI" pitchFamily="50" charset="-128"/>
              </a:rPr>
              <a:t>196</a:t>
            </a:r>
            <a:r>
              <a:rPr kumimoji="1" lang="ja-JP" altLang="en-US" sz="1200" b="1"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eiryo UI" pitchFamily="50" charset="-128"/>
              </a:rPr>
              <a:t>万人</a:t>
            </a:r>
            <a:r>
              <a:rPr kumimoji="1" lang="en-US" altLang="ja-JP" sz="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a:t>
            </a:r>
            <a:r>
              <a:rPr lang="en-US" altLang="ja-JP" sz="800" b="1" dirty="0">
                <a:solidFill>
                  <a:srgbClr val="0D0D0D"/>
                </a:solidFill>
                <a:latin typeface="メイリオ" panose="020B0604030504040204" pitchFamily="50" charset="-128"/>
                <a:ea typeface="メイリオ" panose="020B0604030504040204" pitchFamily="50" charset="-128"/>
                <a:cs typeface="Meiryo UI" pitchFamily="50" charset="-128"/>
              </a:rPr>
              <a:t>3</a:t>
            </a:r>
            <a:r>
              <a:rPr kumimoji="1" lang="ja-JP" altLang="en-US" sz="12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a:t>
            </a:r>
            <a:endParaRPr kumimoji="1" lang="en-US" altLang="ja-JP" sz="12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endParaRPr>
          </a:p>
        </p:txBody>
      </p:sp>
      <p:pic>
        <p:nvPicPr>
          <p:cNvPr id="125" name="図 124">
            <a:extLst>
              <a:ext uri="{FF2B5EF4-FFF2-40B4-BE49-F238E27FC236}">
                <a16:creationId xmlns:a16="http://schemas.microsoft.com/office/drawing/2014/main" id="{7BF6B272-CC34-411F-709B-9F10DC4E22FC}"/>
              </a:ext>
            </a:extLst>
          </p:cNvPr>
          <p:cNvPicPr>
            <a:picLocks noChangeAspect="1"/>
          </p:cNvPicPr>
          <p:nvPr/>
        </p:nvPicPr>
        <p:blipFill>
          <a:blip r:embed="rId4"/>
          <a:stretch>
            <a:fillRect/>
          </a:stretch>
        </p:blipFill>
        <p:spPr>
          <a:xfrm>
            <a:off x="7125552" y="3078756"/>
            <a:ext cx="2872696" cy="2060657"/>
          </a:xfrm>
          <a:prstGeom prst="rect">
            <a:avLst/>
          </a:prstGeom>
        </p:spPr>
      </p:pic>
      <p:sp>
        <p:nvSpPr>
          <p:cNvPr id="126" name="正方形/長方形 125">
            <a:extLst>
              <a:ext uri="{FF2B5EF4-FFF2-40B4-BE49-F238E27FC236}">
                <a16:creationId xmlns:a16="http://schemas.microsoft.com/office/drawing/2014/main" id="{2FB6805A-1AE1-0E9F-D03A-CDFC19EE7FBB}"/>
              </a:ext>
            </a:extLst>
          </p:cNvPr>
          <p:cNvSpPr/>
          <p:nvPr/>
        </p:nvSpPr>
        <p:spPr>
          <a:xfrm>
            <a:off x="9197699" y="3224511"/>
            <a:ext cx="755904" cy="175465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cs typeface="+mn-cs"/>
            </a:endParaRPr>
          </a:p>
        </p:txBody>
      </p:sp>
      <p:sp>
        <p:nvSpPr>
          <p:cNvPr id="133" name="正方形/長方形 132">
            <a:extLst>
              <a:ext uri="{FF2B5EF4-FFF2-40B4-BE49-F238E27FC236}">
                <a16:creationId xmlns:a16="http://schemas.microsoft.com/office/drawing/2014/main" id="{C48C8F0A-FB19-C343-E699-580A121ADA34}"/>
              </a:ext>
            </a:extLst>
          </p:cNvPr>
          <p:cNvSpPr/>
          <p:nvPr/>
        </p:nvSpPr>
        <p:spPr>
          <a:xfrm>
            <a:off x="7723037" y="4516440"/>
            <a:ext cx="1397831" cy="622973"/>
          </a:xfrm>
          <a:prstGeom prst="rect">
            <a:avLst/>
          </a:prstGeom>
          <a:solidFill>
            <a:srgbClr val="00569B"/>
          </a:solidFill>
          <a:ln w="95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34" name="フローチャート: せん孔テープ 133">
            <a:extLst>
              <a:ext uri="{FF2B5EF4-FFF2-40B4-BE49-F238E27FC236}">
                <a16:creationId xmlns:a16="http://schemas.microsoft.com/office/drawing/2014/main" id="{4DC0E473-F070-BF4B-4D51-39E8964C28D6}"/>
              </a:ext>
            </a:extLst>
          </p:cNvPr>
          <p:cNvSpPr/>
          <p:nvPr/>
        </p:nvSpPr>
        <p:spPr>
          <a:xfrm>
            <a:off x="7065028" y="5050905"/>
            <a:ext cx="2947577" cy="226404"/>
          </a:xfrm>
          <a:prstGeom prst="flowChartPunchedTape">
            <a:avLst/>
          </a:prstGeom>
          <a:solidFill>
            <a:schemeClr val="bg1"/>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36" name="テキスト プレースホルダー 10">
            <a:extLst>
              <a:ext uri="{FF2B5EF4-FFF2-40B4-BE49-F238E27FC236}">
                <a16:creationId xmlns:a16="http://schemas.microsoft.com/office/drawing/2014/main" id="{62C1BE6A-5489-161B-C160-FDE5CB555A3F}"/>
              </a:ext>
            </a:extLst>
          </p:cNvPr>
          <p:cNvSpPr txBox="1">
            <a:spLocks/>
          </p:cNvSpPr>
          <p:nvPr/>
        </p:nvSpPr>
        <p:spPr>
          <a:xfrm>
            <a:off x="7367847" y="2187905"/>
            <a:ext cx="3187439" cy="332719"/>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endParaRPr kumimoji="1" lang="ja-JP" altLang="en-US" sz="1600" b="1" i="0" u="none" strike="noStrike" kern="1200" cap="none" spc="1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grpSp>
        <p:nvGrpSpPr>
          <p:cNvPr id="138" name="グループ化 137">
            <a:extLst>
              <a:ext uri="{FF2B5EF4-FFF2-40B4-BE49-F238E27FC236}">
                <a16:creationId xmlns:a16="http://schemas.microsoft.com/office/drawing/2014/main" id="{2732CABA-29CB-96A2-F306-3A3174123F3F}"/>
              </a:ext>
            </a:extLst>
          </p:cNvPr>
          <p:cNvGrpSpPr/>
          <p:nvPr/>
        </p:nvGrpSpPr>
        <p:grpSpPr>
          <a:xfrm>
            <a:off x="9725726" y="3525916"/>
            <a:ext cx="1109566" cy="2155370"/>
            <a:chOff x="11350001" y="1533744"/>
            <a:chExt cx="1739894" cy="3379805"/>
          </a:xfrm>
        </p:grpSpPr>
        <p:pic>
          <p:nvPicPr>
            <p:cNvPr id="139" name="図 138" descr="グラフィカル ユーザー インターフェイス, テキスト, アプリケーション&#10;&#10;自動的に生成された説明">
              <a:extLst>
                <a:ext uri="{FF2B5EF4-FFF2-40B4-BE49-F238E27FC236}">
                  <a16:creationId xmlns:a16="http://schemas.microsoft.com/office/drawing/2014/main" id="{87CB4ACC-9087-86CE-8B54-636C615D0EA0}"/>
                </a:ext>
              </a:extLst>
            </p:cNvPr>
            <p:cNvPicPr>
              <a:picLocks noChangeAspect="1"/>
            </p:cNvPicPr>
            <p:nvPr/>
          </p:nvPicPr>
          <p:blipFill rotWithShape="1">
            <a:blip r:embed="rId5">
              <a:extLst>
                <a:ext uri="{28A0092B-C50C-407E-A947-70E740481C1C}">
                  <a14:useLocalDpi xmlns:a14="http://schemas.microsoft.com/office/drawing/2010/main" val="0"/>
                </a:ext>
              </a:extLst>
            </a:blip>
            <a:srcRect b="9680"/>
            <a:stretch/>
          </p:blipFill>
          <p:spPr>
            <a:xfrm>
              <a:off x="11360751" y="1533744"/>
              <a:ext cx="1729144" cy="3379805"/>
            </a:xfrm>
            <a:prstGeom prst="rect">
              <a:avLst/>
            </a:prstGeom>
          </p:spPr>
        </p:pic>
        <p:sp>
          <p:nvSpPr>
            <p:cNvPr id="140" name="正方形/長方形 139">
              <a:extLst>
                <a:ext uri="{FF2B5EF4-FFF2-40B4-BE49-F238E27FC236}">
                  <a16:creationId xmlns:a16="http://schemas.microsoft.com/office/drawing/2014/main" id="{F009B05D-737B-C726-9A45-1B6031B1999F}"/>
                </a:ext>
              </a:extLst>
            </p:cNvPr>
            <p:cNvSpPr/>
            <p:nvPr/>
          </p:nvSpPr>
          <p:spPr>
            <a:xfrm>
              <a:off x="11350001" y="3702584"/>
              <a:ext cx="1723566" cy="1175577"/>
            </a:xfrm>
            <a:prstGeom prst="rect">
              <a:avLst/>
            </a:prstGeom>
            <a:solidFill>
              <a:srgbClr val="00569B"/>
            </a:solidFill>
            <a:ln w="95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41" name="正方形/長方形 140">
              <a:extLst>
                <a:ext uri="{FF2B5EF4-FFF2-40B4-BE49-F238E27FC236}">
                  <a16:creationId xmlns:a16="http://schemas.microsoft.com/office/drawing/2014/main" id="{2F324769-3E5C-FD1E-8D13-4C035BA6D521}"/>
                </a:ext>
              </a:extLst>
            </p:cNvPr>
            <p:cNvSpPr/>
            <p:nvPr/>
          </p:nvSpPr>
          <p:spPr>
            <a:xfrm>
              <a:off x="11393261" y="3257550"/>
              <a:ext cx="1236889" cy="2041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42" name="フローチャート: せん孔テープ 141">
            <a:extLst>
              <a:ext uri="{FF2B5EF4-FFF2-40B4-BE49-F238E27FC236}">
                <a16:creationId xmlns:a16="http://schemas.microsoft.com/office/drawing/2014/main" id="{FDAD7791-ED0A-ADC8-65F5-213BFB41E5C0}"/>
              </a:ext>
            </a:extLst>
          </p:cNvPr>
          <p:cNvSpPr/>
          <p:nvPr/>
        </p:nvSpPr>
        <p:spPr>
          <a:xfrm>
            <a:off x="9580936" y="5479374"/>
            <a:ext cx="1351459" cy="226404"/>
          </a:xfrm>
          <a:prstGeom prst="flowChartPunchedTape">
            <a:avLst/>
          </a:prstGeom>
          <a:solidFill>
            <a:schemeClr val="bg1"/>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4" name="正方形/長方形 3">
            <a:extLst>
              <a:ext uri="{FF2B5EF4-FFF2-40B4-BE49-F238E27FC236}">
                <a16:creationId xmlns:a16="http://schemas.microsoft.com/office/drawing/2014/main" id="{92F5EC9E-A59E-2E88-87B0-37BDDFC16722}"/>
              </a:ext>
            </a:extLst>
          </p:cNvPr>
          <p:cNvSpPr/>
          <p:nvPr/>
        </p:nvSpPr>
        <p:spPr>
          <a:xfrm>
            <a:off x="559095" y="996957"/>
            <a:ext cx="1527742" cy="10174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600" b="1" i="0" u="none" strike="noStrike" kern="1200" cap="none" spc="10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cs typeface="+mn-cs"/>
              </a:rPr>
              <a:t>掲載条件</a:t>
            </a:r>
            <a:endParaRPr kumimoji="1" lang="en-US" altLang="ja-JP" sz="1600" b="1" i="0" u="none" strike="noStrike" kern="1200" cap="none" spc="10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cs typeface="+mn-cs"/>
            </a:endParaRPr>
          </a:p>
        </p:txBody>
      </p:sp>
      <p:sp>
        <p:nvSpPr>
          <p:cNvPr id="9" name="テキスト ボックス 8">
            <a:extLst>
              <a:ext uri="{FF2B5EF4-FFF2-40B4-BE49-F238E27FC236}">
                <a16:creationId xmlns:a16="http://schemas.microsoft.com/office/drawing/2014/main" id="{610B3721-70C5-F009-9D77-2BAECC9EA6B5}"/>
              </a:ext>
            </a:extLst>
          </p:cNvPr>
          <p:cNvSpPr txBox="1"/>
          <p:nvPr/>
        </p:nvSpPr>
        <p:spPr>
          <a:xfrm>
            <a:off x="1415159" y="6047282"/>
            <a:ext cx="9372007" cy="584775"/>
          </a:xfrm>
          <a:prstGeom prst="rect">
            <a:avLst/>
          </a:prstGeom>
          <a:noFill/>
        </p:spPr>
        <p:txBody>
          <a:bodyPr wrap="square" lIns="91440" tIns="45720" rIns="91440" bIns="45720" rtlCol="0" anchor="t">
            <a:spAutoFit/>
          </a:bodyPr>
          <a:lstStyle/>
          <a:p>
            <a:r>
              <a:rPr lang="en-US" altLang="ja-JP" sz="800" dirty="0">
                <a:solidFill>
                  <a:srgbClr val="0D0D0D"/>
                </a:solidFill>
                <a:latin typeface="メイリオ" panose="020B0604030504040204" pitchFamily="50" charset="-128"/>
                <a:ea typeface="メイリオ" panose="020B0604030504040204" pitchFamily="50" charset="-128"/>
                <a:cs typeface="Meiryo UI" pitchFamily="50" charset="-128"/>
              </a:rPr>
              <a:t>※1. </a:t>
            </a:r>
            <a:r>
              <a:rPr lang="ja-JP" altLang="en-US" sz="800" dirty="0">
                <a:solidFill>
                  <a:srgbClr val="0D0D0D"/>
                </a:solidFill>
                <a:latin typeface="メイリオ" panose="020B0604030504040204" pitchFamily="50" charset="-128"/>
                <a:ea typeface="メイリオ" panose="020B0604030504040204" pitchFamily="50" charset="-128"/>
                <a:cs typeface="Meiryo UI" pitchFamily="50" charset="-128"/>
              </a:rPr>
              <a:t>協賛総額</a:t>
            </a:r>
            <a:r>
              <a:rPr lang="en-US" altLang="ja-JP" sz="800" dirty="0">
                <a:solidFill>
                  <a:srgbClr val="0D0D0D"/>
                </a:solidFill>
                <a:latin typeface="メイリオ" panose="020B0604030504040204" pitchFamily="50" charset="-128"/>
                <a:ea typeface="メイリオ" panose="020B0604030504040204" pitchFamily="50" charset="-128"/>
                <a:cs typeface="Meiryo UI" pitchFamily="50" charset="-128"/>
              </a:rPr>
              <a:t>1000</a:t>
            </a:r>
            <a:r>
              <a:rPr lang="ja-JP" altLang="en-US" sz="800" dirty="0">
                <a:solidFill>
                  <a:srgbClr val="0D0D0D"/>
                </a:solidFill>
                <a:latin typeface="メイリオ" panose="020B0604030504040204" pitchFamily="50" charset="-128"/>
                <a:ea typeface="メイリオ" panose="020B0604030504040204" pitchFamily="50" charset="-128"/>
                <a:cs typeface="Meiryo UI" pitchFamily="50" charset="-128"/>
              </a:rPr>
              <a:t>万円で実施の場合　</a:t>
            </a:r>
            <a:r>
              <a:rPr lang="en-US" altLang="ja-JP" sz="800" dirty="0">
                <a:solidFill>
                  <a:srgbClr val="0D0D0D"/>
                </a:solidFill>
                <a:latin typeface="メイリオ" panose="020B0604030504040204" pitchFamily="50" charset="-128"/>
                <a:ea typeface="メイリオ" panose="020B0604030504040204" pitchFamily="50" charset="-128"/>
                <a:cs typeface="Meiryo UI" pitchFamily="50" charset="-128"/>
              </a:rPr>
              <a:t>※2. 2025</a:t>
            </a:r>
            <a:r>
              <a:rPr lang="ja-JP" altLang="en-US" sz="800" dirty="0">
                <a:solidFill>
                  <a:srgbClr val="0D0D0D"/>
                </a:solidFill>
                <a:latin typeface="メイリオ" panose="020B0604030504040204" pitchFamily="50" charset="-128"/>
                <a:ea typeface="メイリオ" panose="020B0604030504040204" pitchFamily="50" charset="-128"/>
                <a:cs typeface="Meiryo UI" pitchFamily="50" charset="-128"/>
              </a:rPr>
              <a:t>年</a:t>
            </a:r>
            <a:r>
              <a:rPr lang="en-US" altLang="ja-JP" sz="800" dirty="0">
                <a:solidFill>
                  <a:srgbClr val="0D0D0D"/>
                </a:solidFill>
                <a:latin typeface="メイリオ" panose="020B0604030504040204" pitchFamily="50" charset="-128"/>
                <a:ea typeface="メイリオ" panose="020B0604030504040204" pitchFamily="50" charset="-128"/>
                <a:cs typeface="Meiryo UI" pitchFamily="50" charset="-128"/>
              </a:rPr>
              <a:t>4</a:t>
            </a:r>
            <a:r>
              <a:rPr lang="ja-JP" altLang="en-US" sz="800" dirty="0">
                <a:solidFill>
                  <a:srgbClr val="0D0D0D"/>
                </a:solidFill>
                <a:latin typeface="メイリオ" panose="020B0604030504040204" pitchFamily="50" charset="-128"/>
                <a:ea typeface="メイリオ" panose="020B0604030504040204" pitchFamily="50" charset="-128"/>
                <a:cs typeface="Meiryo UI" pitchFamily="50" charset="-128"/>
              </a:rPr>
              <a:t>月</a:t>
            </a:r>
            <a:r>
              <a:rPr lang="ja-JP" altLang="en-US" sz="800" dirty="0">
                <a:solidFill>
                  <a:srgbClr val="0D0D0D"/>
                </a:solidFill>
                <a:latin typeface="メイリオ" panose="020B0604030504040204" pitchFamily="50" charset="-128"/>
                <a:ea typeface="メイリオ" panose="020B0604030504040204" pitchFamily="50" charset="-128"/>
              </a:rPr>
              <a:t>（</a:t>
            </a:r>
            <a:r>
              <a:rPr lang="en-US" altLang="ja-JP" sz="800" dirty="0">
                <a:solidFill>
                  <a:srgbClr val="0D0D0D"/>
                </a:solidFill>
                <a:latin typeface="メイリオ" panose="020B0604030504040204" pitchFamily="50" charset="-128"/>
                <a:ea typeface="メイリオ" panose="020B0604030504040204" pitchFamily="50" charset="-128"/>
              </a:rPr>
              <a:t>Yahoo! JAPAN</a:t>
            </a:r>
            <a:r>
              <a:rPr lang="ja-JP" altLang="en-US" sz="800" dirty="0">
                <a:solidFill>
                  <a:srgbClr val="0D0D0D"/>
                </a:solidFill>
                <a:latin typeface="メイリオ" panose="020B0604030504040204" pitchFamily="50" charset="-128"/>
                <a:ea typeface="メイリオ" panose="020B0604030504040204" pitchFamily="50" charset="-128"/>
              </a:rPr>
              <a:t>自社調査） </a:t>
            </a:r>
            <a:r>
              <a:rPr lang="en-US" altLang="ja-JP" sz="800" dirty="0">
                <a:solidFill>
                  <a:srgbClr val="0D0D0D"/>
                </a:solidFill>
                <a:latin typeface="メイリオ" panose="020B0604030504040204" pitchFamily="50" charset="-128"/>
                <a:ea typeface="メイリオ" panose="020B0604030504040204" pitchFamily="50" charset="-128"/>
                <a:cs typeface="Meiryo UI" pitchFamily="50" charset="-128"/>
              </a:rPr>
              <a:t>※3. 2025</a:t>
            </a:r>
            <a:r>
              <a:rPr lang="ja-JP" altLang="en-US" sz="800" dirty="0">
                <a:solidFill>
                  <a:srgbClr val="0D0D0D"/>
                </a:solidFill>
                <a:latin typeface="メイリオ" panose="020B0604030504040204" pitchFamily="50" charset="-128"/>
                <a:ea typeface="メイリオ" panose="020B0604030504040204" pitchFamily="50" charset="-128"/>
                <a:cs typeface="Meiryo UI" pitchFamily="50" charset="-128"/>
              </a:rPr>
              <a:t>年</a:t>
            </a:r>
            <a:r>
              <a:rPr lang="en-US" altLang="ja-JP" sz="800" dirty="0">
                <a:solidFill>
                  <a:srgbClr val="0D0D0D"/>
                </a:solidFill>
                <a:latin typeface="メイリオ" panose="020B0604030504040204" pitchFamily="50" charset="-128"/>
                <a:ea typeface="メイリオ" panose="020B0604030504040204" pitchFamily="50" charset="-128"/>
                <a:cs typeface="Meiryo UI" pitchFamily="50" charset="-128"/>
              </a:rPr>
              <a:t>12</a:t>
            </a:r>
            <a:r>
              <a:rPr lang="ja-JP" altLang="en-US" sz="800" dirty="0">
                <a:solidFill>
                  <a:srgbClr val="0D0D0D"/>
                </a:solidFill>
                <a:latin typeface="メイリオ" panose="020B0604030504040204" pitchFamily="50" charset="-128"/>
                <a:ea typeface="メイリオ" panose="020B0604030504040204" pitchFamily="50" charset="-128"/>
                <a:cs typeface="Meiryo UI" pitchFamily="50" charset="-128"/>
              </a:rPr>
              <a:t>月</a:t>
            </a:r>
            <a:r>
              <a:rPr lang="ja-JP" altLang="en-US" sz="800" dirty="0">
                <a:solidFill>
                  <a:srgbClr val="0D0D0D"/>
                </a:solidFill>
                <a:latin typeface="メイリオ" panose="020B0604030504040204" pitchFamily="50" charset="-128"/>
                <a:ea typeface="メイリオ" panose="020B0604030504040204" pitchFamily="50" charset="-128"/>
              </a:rPr>
              <a:t>（</a:t>
            </a:r>
            <a:r>
              <a:rPr lang="en-US" altLang="ja-JP" sz="800" dirty="0">
                <a:solidFill>
                  <a:srgbClr val="0D0D0D"/>
                </a:solidFill>
                <a:latin typeface="メイリオ" panose="020B0604030504040204" pitchFamily="50" charset="-128"/>
                <a:ea typeface="メイリオ" panose="020B0604030504040204" pitchFamily="50" charset="-128"/>
              </a:rPr>
              <a:t>Yahoo! JAPAN</a:t>
            </a:r>
            <a:r>
              <a:rPr lang="ja-JP" altLang="en-US" sz="800" dirty="0">
                <a:solidFill>
                  <a:srgbClr val="0D0D0D"/>
                </a:solidFill>
                <a:latin typeface="メイリオ" panose="020B0604030504040204" pitchFamily="50" charset="-128"/>
                <a:ea typeface="メイリオ" panose="020B0604030504040204" pitchFamily="50" charset="-128"/>
              </a:rPr>
              <a:t>自社調査）</a:t>
            </a:r>
            <a:endParaRPr lang="en-US" altLang="ja-JP" sz="800" dirty="0">
              <a:solidFill>
                <a:srgbClr val="0D0D0D"/>
              </a:solidFill>
              <a:latin typeface="メイリオ" panose="020B0604030504040204" pitchFamily="50" charset="-128"/>
              <a:ea typeface="メイリオ" panose="020B0604030504040204" pitchFamily="50" charset="-128"/>
            </a:endParaRPr>
          </a:p>
          <a:p>
            <a:r>
              <a:rPr lang="en-US" altLang="ja-JP" sz="800" dirty="0">
                <a:solidFill>
                  <a:srgbClr val="0D0D0D"/>
                </a:solidFill>
                <a:latin typeface="+mn-ea"/>
                <a:ea typeface="メイリオ"/>
                <a:cs typeface="Meiryo UI" pitchFamily="50" charset="-128"/>
              </a:rPr>
              <a:t>※</a:t>
            </a:r>
            <a:r>
              <a:rPr lang="ja-JP" altLang="en-US" sz="800" dirty="0">
                <a:latin typeface="メイリオ" panose="020B0604030504040204" pitchFamily="50" charset="-128"/>
                <a:ea typeface="メイリオ" panose="020B0604030504040204" pitchFamily="50" charset="-128"/>
              </a:rPr>
              <a:t>掲載枠の仕様は予告なく変更する場合があります。</a:t>
            </a:r>
            <a:r>
              <a:rPr lang="en-US" altLang="ja-JP" sz="800" dirty="0">
                <a:latin typeface="メイリオ" panose="020B0604030504040204" pitchFamily="50" charset="-128"/>
                <a:ea typeface="メイリオ" panose="020B0604030504040204" pitchFamily="50" charset="-128"/>
              </a:rPr>
              <a:t>PR</a:t>
            </a:r>
            <a:r>
              <a:rPr lang="ja-JP" altLang="en-US" sz="800" dirty="0">
                <a:latin typeface="メイリオ" panose="020B0604030504040204" pitchFamily="50" charset="-128"/>
                <a:ea typeface="メイリオ" panose="020B0604030504040204" pitchFamily="50" charset="-128"/>
              </a:rPr>
              <a:t>クレジットを付記します。</a:t>
            </a:r>
            <a:endParaRPr lang="en-US" altLang="ja-JP" sz="800" dirty="0">
              <a:latin typeface="メイリオ" panose="020B0604030504040204" pitchFamily="50" charset="-128"/>
              <a:ea typeface="メイリオ" panose="020B0604030504040204" pitchFamily="50" charset="-128"/>
            </a:endParaRPr>
          </a:p>
          <a:p>
            <a:pPr marL="179388" indent="-179388" fontAlgn="ctr">
              <a:buClr>
                <a:srgbClr val="687080"/>
              </a:buClr>
              <a:buFont typeface="Wingdings" pitchFamily="2" charset="2"/>
              <a:buNone/>
            </a:pPr>
            <a:r>
              <a:rPr lang="en-US" altLang="ja-JP" sz="800" dirty="0">
                <a:solidFill>
                  <a:srgbClr val="0D0D0D"/>
                </a:solidFill>
                <a:latin typeface="+mn-ea"/>
                <a:ea typeface="メイリオ"/>
                <a:cs typeface="Meiryo UI" pitchFamily="50" charset="-128"/>
              </a:rPr>
              <a:t>※Yahoo!</a:t>
            </a:r>
            <a:r>
              <a:rPr lang="ja-JP" altLang="en-US" sz="800" dirty="0">
                <a:solidFill>
                  <a:srgbClr val="0D0D0D"/>
                </a:solidFill>
                <a:latin typeface="+mn-ea"/>
                <a:ea typeface="メイリオ"/>
                <a:cs typeface="Meiryo UI" pitchFamily="50" charset="-128"/>
              </a:rPr>
              <a:t>ニュースの掲載基準、運用方針に則り掲載の自粛、中断や内容変更をさせていていただく場合があります。これらの場合を含め、無償でのご提供のため掲載および掲載量は保証いたしません。</a:t>
            </a:r>
            <a:endParaRPr lang="en-US" altLang="ja-JP" sz="800" dirty="0">
              <a:solidFill>
                <a:srgbClr val="0D0D0D"/>
              </a:solidFill>
              <a:latin typeface="+mn-ea"/>
              <a:ea typeface="メイリオ"/>
              <a:cs typeface="Meiryo UI" pitchFamily="50" charset="-128"/>
            </a:endParaRPr>
          </a:p>
          <a:p>
            <a:pPr marL="179070" indent="-179070" fontAlgn="ctr">
              <a:buClr>
                <a:srgbClr val="687080"/>
              </a:buClr>
              <a:buFont typeface="Wingdings" pitchFamily="2" charset="2"/>
              <a:buNone/>
            </a:pPr>
            <a:r>
              <a:rPr lang="en-US" altLang="ja-JP" sz="800" dirty="0">
                <a:solidFill>
                  <a:srgbClr val="0D0D0D"/>
                </a:solidFill>
                <a:latin typeface="Calibri"/>
                <a:ea typeface="メイリオ"/>
                <a:cs typeface="Calibri"/>
              </a:rPr>
              <a:t>※SNS</a:t>
            </a:r>
            <a:r>
              <a:rPr lang="ja-JP" altLang="en-US" sz="800" dirty="0">
                <a:solidFill>
                  <a:srgbClr val="0D0D0D"/>
                </a:solidFill>
                <a:latin typeface="Calibri"/>
                <a:ea typeface="メイリオ"/>
                <a:cs typeface="Calibri"/>
              </a:rPr>
              <a:t>については、運営会社や</a:t>
            </a:r>
            <a:r>
              <a:rPr lang="en-US" altLang="ja-JP" sz="800" dirty="0">
                <a:solidFill>
                  <a:srgbClr val="0D0D0D"/>
                </a:solidFill>
                <a:latin typeface="Calibri"/>
                <a:ea typeface="メイリオ"/>
                <a:cs typeface="Calibri"/>
              </a:rPr>
              <a:t>Yahoo!</a:t>
            </a:r>
            <a:r>
              <a:rPr lang="ja-JP" altLang="en-US" sz="800" dirty="0">
                <a:solidFill>
                  <a:srgbClr val="0D0D0D"/>
                </a:solidFill>
                <a:latin typeface="Calibri"/>
                <a:ea typeface="メイリオ"/>
                <a:cs typeface="Calibri"/>
              </a:rPr>
              <a:t>ニュースの</a:t>
            </a:r>
            <a:r>
              <a:rPr lang="en-US" altLang="ja-JP" sz="800" dirty="0">
                <a:solidFill>
                  <a:srgbClr val="0D0D0D"/>
                </a:solidFill>
                <a:latin typeface="Calibri"/>
                <a:ea typeface="メイリオ"/>
                <a:cs typeface="Calibri"/>
              </a:rPr>
              <a:t>SNS</a:t>
            </a:r>
            <a:r>
              <a:rPr lang="ja-JP" altLang="en-US" sz="800" dirty="0">
                <a:solidFill>
                  <a:srgbClr val="0D0D0D"/>
                </a:solidFill>
                <a:latin typeface="Calibri"/>
                <a:ea typeface="メイリオ"/>
                <a:cs typeface="Calibri"/>
              </a:rPr>
              <a:t>運用ガイドラインに沿って、投稿を控える、または削除の判断をさせていただく場合があります。</a:t>
            </a:r>
          </a:p>
        </p:txBody>
      </p:sp>
      <p:sp>
        <p:nvSpPr>
          <p:cNvPr id="12" name="矢印: 五方向 11">
            <a:extLst>
              <a:ext uri="{FF2B5EF4-FFF2-40B4-BE49-F238E27FC236}">
                <a16:creationId xmlns:a16="http://schemas.microsoft.com/office/drawing/2014/main" id="{65BE2537-1438-5022-B5B0-73B9BAFAE65F}"/>
              </a:ext>
            </a:extLst>
          </p:cNvPr>
          <p:cNvSpPr/>
          <p:nvPr/>
        </p:nvSpPr>
        <p:spPr>
          <a:xfrm>
            <a:off x="6478632" y="2175448"/>
            <a:ext cx="5177562" cy="369564"/>
          </a:xfrm>
          <a:prstGeom prst="homePlate">
            <a:avLst>
              <a:gd name="adj" fmla="val 0"/>
            </a:avLst>
          </a:prstGeom>
          <a:solidFill>
            <a:srgbClr val="00206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eaLnBrk="1" fontAlgn="auto" hangingPunct="1">
              <a:lnSpc>
                <a:spcPct val="110000"/>
              </a:lnSpc>
              <a:spcBef>
                <a:spcPts val="0"/>
              </a:spcBef>
              <a:spcAft>
                <a:spcPts val="0"/>
              </a:spcAft>
              <a:defRPr/>
            </a:pPr>
            <a:r>
              <a:rPr lang="en-US" altLang="ja-JP" sz="1600" b="1" spc="100" dirty="0">
                <a:solidFill>
                  <a:srgbClr val="FFFFFF"/>
                </a:solidFill>
                <a:latin typeface="メイリオ" panose="020B0604030504040204" pitchFamily="50" charset="-128"/>
                <a:ea typeface="メイリオ" panose="020B0604030504040204" pitchFamily="50" charset="-128"/>
              </a:rPr>
              <a:t>Yahoo!</a:t>
            </a:r>
            <a:r>
              <a:rPr lang="ja-JP" altLang="en-US" sz="1600" b="1" spc="100" dirty="0">
                <a:solidFill>
                  <a:srgbClr val="FFFFFF"/>
                </a:solidFill>
                <a:latin typeface="メイリオ" panose="020B0604030504040204" pitchFamily="50" charset="-128"/>
                <a:ea typeface="メイリオ" panose="020B0604030504040204" pitchFamily="50" charset="-128"/>
              </a:rPr>
              <a:t>ニュース公式</a:t>
            </a:r>
            <a:r>
              <a:rPr lang="en-US" altLang="ja-JP" sz="1600" b="1" spc="100" dirty="0">
                <a:solidFill>
                  <a:srgbClr val="FFFFFF"/>
                </a:solidFill>
                <a:latin typeface="メイリオ" panose="020B0604030504040204" pitchFamily="50" charset="-128"/>
                <a:ea typeface="メイリオ" panose="020B0604030504040204" pitchFamily="50" charset="-128"/>
              </a:rPr>
              <a:t>X</a:t>
            </a:r>
            <a:endParaRPr lang="ja-JP" altLang="en-US" sz="1600" b="1" spc="100" dirty="0">
              <a:solidFill>
                <a:srgbClr val="FFFFFF"/>
              </a:solidFill>
              <a:latin typeface="メイリオ" panose="020B0604030504040204" pitchFamily="50" charset="-128"/>
              <a:ea typeface="メイリオ" panose="020B0604030504040204" pitchFamily="50" charset="-128"/>
            </a:endParaRPr>
          </a:p>
        </p:txBody>
      </p:sp>
      <p:sp>
        <p:nvSpPr>
          <p:cNvPr id="13" name="正方形/長方形 12">
            <a:extLst>
              <a:ext uri="{FF2B5EF4-FFF2-40B4-BE49-F238E27FC236}">
                <a16:creationId xmlns:a16="http://schemas.microsoft.com/office/drawing/2014/main" id="{B72FBCBA-509B-D993-200A-4E688B62087D}"/>
              </a:ext>
            </a:extLst>
          </p:cNvPr>
          <p:cNvSpPr/>
          <p:nvPr/>
        </p:nvSpPr>
        <p:spPr>
          <a:xfrm>
            <a:off x="6478632" y="2182289"/>
            <a:ext cx="5177562" cy="3681797"/>
          </a:xfrm>
          <a:prstGeom prst="rect">
            <a:avLst/>
          </a:prstGeom>
          <a:noFill/>
          <a:ln w="38100" cap="flat" cmpd="sng" algn="ctr">
            <a:solidFill>
              <a:srgbClr val="00206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25" name="テキスト ボックス 24">
            <a:extLst>
              <a:ext uri="{FF2B5EF4-FFF2-40B4-BE49-F238E27FC236}">
                <a16:creationId xmlns:a16="http://schemas.microsoft.com/office/drawing/2014/main" id="{7B043041-B85F-FE6C-B3A7-E39A04D92121}"/>
              </a:ext>
            </a:extLst>
          </p:cNvPr>
          <p:cNvSpPr txBox="1"/>
          <p:nvPr/>
        </p:nvSpPr>
        <p:spPr>
          <a:xfrm>
            <a:off x="1490871" y="2624452"/>
            <a:ext cx="3368714"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タイアップ掲載期間中に</a:t>
            </a:r>
            <a:r>
              <a:rPr kumimoji="1" lang="en-US" altLang="ja-JP"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1</a:t>
            </a:r>
            <a:r>
              <a:rPr kumimoji="1" lang="ja-JP" altLang="en-US"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日間掲載</a:t>
            </a:r>
            <a:endParaRPr kumimoji="1" lang="en-US" altLang="ja-JP" sz="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endParaRPr>
          </a:p>
        </p:txBody>
      </p:sp>
      <p:cxnSp>
        <p:nvCxnSpPr>
          <p:cNvPr id="56" name="直線コネクタ 55">
            <a:extLst>
              <a:ext uri="{FF2B5EF4-FFF2-40B4-BE49-F238E27FC236}">
                <a16:creationId xmlns:a16="http://schemas.microsoft.com/office/drawing/2014/main" id="{4B682A59-7E54-8B9E-527D-67F59A088D0E}"/>
              </a:ext>
            </a:extLst>
          </p:cNvPr>
          <p:cNvCxnSpPr>
            <a:cxnSpLocks/>
          </p:cNvCxnSpPr>
          <p:nvPr/>
        </p:nvCxnSpPr>
        <p:spPr>
          <a:xfrm flipH="1">
            <a:off x="2574283" y="5260167"/>
            <a:ext cx="353980" cy="345379"/>
          </a:xfrm>
          <a:prstGeom prst="line">
            <a:avLst/>
          </a:prstGeom>
          <a:ln w="12700">
            <a:solidFill>
              <a:schemeClr val="accent5"/>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21" name="矢印: 五方向 120">
            <a:extLst>
              <a:ext uri="{FF2B5EF4-FFF2-40B4-BE49-F238E27FC236}">
                <a16:creationId xmlns:a16="http://schemas.microsoft.com/office/drawing/2014/main" id="{69B1C33E-4F00-190D-BD57-902EAB9955E4}"/>
              </a:ext>
            </a:extLst>
          </p:cNvPr>
          <p:cNvSpPr/>
          <p:nvPr/>
        </p:nvSpPr>
        <p:spPr>
          <a:xfrm>
            <a:off x="572186" y="2175448"/>
            <a:ext cx="5177562" cy="369564"/>
          </a:xfrm>
          <a:prstGeom prst="homePlate">
            <a:avLst>
              <a:gd name="adj" fmla="val 0"/>
            </a:avLst>
          </a:prstGeom>
          <a:solidFill>
            <a:srgbClr val="00206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eaLnBrk="1" fontAlgn="auto" hangingPunct="1">
              <a:lnSpc>
                <a:spcPct val="110000"/>
              </a:lnSpc>
              <a:spcBef>
                <a:spcPts val="0"/>
              </a:spcBef>
              <a:spcAft>
                <a:spcPts val="0"/>
              </a:spcAft>
              <a:defRPr/>
            </a:pPr>
            <a:r>
              <a:rPr lang="en-US" altLang="ja-JP" sz="1600" b="1" spc="100" dirty="0">
                <a:solidFill>
                  <a:srgbClr val="FFFFFF"/>
                </a:solidFill>
                <a:latin typeface="メイリオ" panose="020B0604030504040204" pitchFamily="50" charset="-128"/>
                <a:ea typeface="メイリオ" panose="020B0604030504040204" pitchFamily="50" charset="-128"/>
              </a:rPr>
              <a:t>Yahoo!</a:t>
            </a:r>
            <a:r>
              <a:rPr lang="ja-JP" altLang="en-US" sz="1600" b="1" spc="100" dirty="0">
                <a:solidFill>
                  <a:srgbClr val="FFFFFF"/>
                </a:solidFill>
                <a:latin typeface="メイリオ" panose="020B0604030504040204" pitchFamily="50" charset="-128"/>
                <a:ea typeface="メイリオ" panose="020B0604030504040204" pitchFamily="50" charset="-128"/>
              </a:rPr>
              <a:t>ニュース記事詳細面</a:t>
            </a:r>
            <a:r>
              <a:rPr kumimoji="1" lang="ja-JP" altLang="en-US" sz="12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a:t>
            </a:r>
            <a:r>
              <a:rPr kumimoji="1" lang="ja-JP" altLang="en-US" sz="1200" b="1"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cs typeface="Meiryo UI" pitchFamily="50" charset="-128"/>
              </a:rPr>
              <a:t>約</a:t>
            </a:r>
            <a:r>
              <a:rPr lang="en-US" altLang="ja-JP" sz="1200" b="1" dirty="0">
                <a:solidFill>
                  <a:schemeClr val="bg1"/>
                </a:solidFill>
                <a:latin typeface="メイリオ" panose="020B0604030504040204" pitchFamily="50" charset="-128"/>
                <a:ea typeface="メイリオ" panose="020B0604030504040204" pitchFamily="50" charset="-128"/>
                <a:cs typeface="Meiryo UI" pitchFamily="50" charset="-128"/>
              </a:rPr>
              <a:t>850</a:t>
            </a:r>
            <a:r>
              <a:rPr kumimoji="1" lang="en-US" altLang="ja-JP" sz="1200" b="1"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cs typeface="Meiryo UI" pitchFamily="50" charset="-128"/>
              </a:rPr>
              <a:t>0</a:t>
            </a:r>
            <a:r>
              <a:rPr kumimoji="1" lang="ja-JP" altLang="en-US" sz="1200" b="1"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cs typeface="Meiryo UI" pitchFamily="50" charset="-128"/>
              </a:rPr>
              <a:t>本</a:t>
            </a:r>
            <a:r>
              <a:rPr kumimoji="1" lang="en-US" altLang="ja-JP" sz="1200" b="1"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cs typeface="Meiryo UI" pitchFamily="50" charset="-128"/>
              </a:rPr>
              <a:t>/</a:t>
            </a:r>
            <a:r>
              <a:rPr kumimoji="1" lang="ja-JP" altLang="en-US" sz="1200" b="1"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cs typeface="Meiryo UI" pitchFamily="50" charset="-128"/>
              </a:rPr>
              <a:t>日</a:t>
            </a:r>
            <a:r>
              <a:rPr kumimoji="1" lang="en-US" altLang="ja-JP" sz="800" b="1"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cs typeface="Meiryo UI" pitchFamily="50" charset="-128"/>
              </a:rPr>
              <a:t>※2</a:t>
            </a:r>
            <a:endParaRPr lang="ja-JP" altLang="en-US" sz="1600" b="1" spc="100" dirty="0">
              <a:solidFill>
                <a:schemeClr val="bg1"/>
              </a:solidFill>
              <a:latin typeface="メイリオ" panose="020B0604030504040204" pitchFamily="50" charset="-128"/>
              <a:ea typeface="メイリオ" panose="020B0604030504040204" pitchFamily="50" charset="-128"/>
            </a:endParaRPr>
          </a:p>
        </p:txBody>
      </p:sp>
      <p:sp>
        <p:nvSpPr>
          <p:cNvPr id="122" name="正方形/長方形 121">
            <a:extLst>
              <a:ext uri="{FF2B5EF4-FFF2-40B4-BE49-F238E27FC236}">
                <a16:creationId xmlns:a16="http://schemas.microsoft.com/office/drawing/2014/main" id="{7A62C1AA-4BB1-4818-14C1-8963E5C0C758}"/>
              </a:ext>
            </a:extLst>
          </p:cNvPr>
          <p:cNvSpPr/>
          <p:nvPr/>
        </p:nvSpPr>
        <p:spPr>
          <a:xfrm>
            <a:off x="572186" y="2182289"/>
            <a:ext cx="5177562" cy="3681797"/>
          </a:xfrm>
          <a:prstGeom prst="rect">
            <a:avLst/>
          </a:prstGeom>
          <a:noFill/>
          <a:ln w="38100" cap="flat" cmpd="sng" algn="ctr">
            <a:solidFill>
              <a:srgbClr val="00206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129" name="四角形: 角を丸くする 128">
            <a:extLst>
              <a:ext uri="{FF2B5EF4-FFF2-40B4-BE49-F238E27FC236}">
                <a16:creationId xmlns:a16="http://schemas.microsoft.com/office/drawing/2014/main" id="{202809A0-4F77-EB2D-8856-D77FF613105A}"/>
              </a:ext>
            </a:extLst>
          </p:cNvPr>
          <p:cNvSpPr/>
          <p:nvPr/>
        </p:nvSpPr>
        <p:spPr>
          <a:xfrm>
            <a:off x="10289406" y="1084840"/>
            <a:ext cx="1343499" cy="628457"/>
          </a:xfrm>
          <a:prstGeom prst="round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kumimoji="1" lang="ja-JP" altLang="en-US" sz="1200" dirty="0">
                <a:latin typeface="+mj-ea"/>
                <a:ea typeface="+mj-ea"/>
              </a:rPr>
              <a:t>想定誘導数</a:t>
            </a:r>
            <a:r>
              <a:rPr kumimoji="1" lang="en-US" altLang="ja-JP" sz="800" dirty="0">
                <a:latin typeface="+mj-ea"/>
                <a:ea typeface="+mj-ea"/>
              </a:rPr>
              <a:t>※1</a:t>
            </a:r>
          </a:p>
          <a:p>
            <a:pPr algn="ctr"/>
            <a:r>
              <a:rPr lang="en-US" altLang="ja-JP" b="1" dirty="0"/>
              <a:t>2.5</a:t>
            </a:r>
            <a:r>
              <a:rPr lang="ja-JP" altLang="en-US" b="1" dirty="0"/>
              <a:t>万～</a:t>
            </a:r>
            <a:r>
              <a:rPr lang="en-US" altLang="ja-JP" b="1" dirty="0"/>
              <a:t>3</a:t>
            </a:r>
            <a:r>
              <a:rPr lang="ja-JP" altLang="en-US" b="1" dirty="0"/>
              <a:t>万</a:t>
            </a:r>
            <a:endParaRPr kumimoji="1" lang="ja-JP" altLang="en-US" b="1" dirty="0"/>
          </a:p>
        </p:txBody>
      </p:sp>
      <p:sp>
        <p:nvSpPr>
          <p:cNvPr id="2" name="正方形/長方形 1">
            <a:extLst>
              <a:ext uri="{FF2B5EF4-FFF2-40B4-BE49-F238E27FC236}">
                <a16:creationId xmlns:a16="http://schemas.microsoft.com/office/drawing/2014/main" id="{E3E8788E-DD5F-97B6-AA5E-13C88D4D85AE}"/>
              </a:ext>
            </a:extLst>
          </p:cNvPr>
          <p:cNvSpPr/>
          <p:nvPr/>
        </p:nvSpPr>
        <p:spPr>
          <a:xfrm>
            <a:off x="3779169" y="2951754"/>
            <a:ext cx="1235236" cy="2471467"/>
          </a:xfrm>
          <a:prstGeom prst="rect">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5" name="図 4">
            <a:extLst>
              <a:ext uri="{FF2B5EF4-FFF2-40B4-BE49-F238E27FC236}">
                <a16:creationId xmlns:a16="http://schemas.microsoft.com/office/drawing/2014/main" id="{475A7B07-2E90-DD27-B78E-8F0C68464239}"/>
              </a:ext>
            </a:extLst>
          </p:cNvPr>
          <p:cNvPicPr>
            <a:picLocks noChangeAspect="1"/>
          </p:cNvPicPr>
          <p:nvPr/>
        </p:nvPicPr>
        <p:blipFill rotWithShape="1">
          <a:blip r:embed="rId6">
            <a:extLst>
              <a:ext uri="{BEBA8EAE-BF5A-486C-A8C5-ECC9F3942E4B}">
                <a14:imgProps xmlns:a14="http://schemas.microsoft.com/office/drawing/2010/main">
                  <a14:imgLayer r:embed="rId7">
                    <a14:imgEffect>
                      <a14:artisticCrisscrossEtching/>
                    </a14:imgEffect>
                  </a14:imgLayer>
                </a14:imgProps>
              </a:ext>
            </a:extLst>
          </a:blip>
          <a:srcRect l="4562" t="76901" r="7830" b="54"/>
          <a:stretch/>
        </p:blipFill>
        <p:spPr>
          <a:xfrm>
            <a:off x="3812180" y="4347820"/>
            <a:ext cx="1143019" cy="352119"/>
          </a:xfrm>
          <a:prstGeom prst="rect">
            <a:avLst/>
          </a:prstGeom>
          <a:ln>
            <a:noFill/>
          </a:ln>
        </p:spPr>
      </p:pic>
      <p:pic>
        <p:nvPicPr>
          <p:cNvPr id="16" name="図 15">
            <a:extLst>
              <a:ext uri="{FF2B5EF4-FFF2-40B4-BE49-F238E27FC236}">
                <a16:creationId xmlns:a16="http://schemas.microsoft.com/office/drawing/2014/main" id="{C95CFE70-42D3-7222-EB48-61A768E29594}"/>
              </a:ext>
            </a:extLst>
          </p:cNvPr>
          <p:cNvPicPr>
            <a:picLocks noChangeAspect="1"/>
          </p:cNvPicPr>
          <p:nvPr/>
        </p:nvPicPr>
        <p:blipFill rotWithShape="1">
          <a:blip r:embed="rId8"/>
          <a:srcRect b="19754"/>
          <a:stretch/>
        </p:blipFill>
        <p:spPr>
          <a:xfrm>
            <a:off x="1343536" y="2961601"/>
            <a:ext cx="2264313" cy="1951174"/>
          </a:xfrm>
          <a:prstGeom prst="rect">
            <a:avLst/>
          </a:prstGeom>
          <a:ln>
            <a:solidFill>
              <a:srgbClr val="FFFFFF">
                <a:lumMod val="50000"/>
              </a:srgbClr>
            </a:solidFill>
          </a:ln>
        </p:spPr>
      </p:pic>
      <p:sp>
        <p:nvSpPr>
          <p:cNvPr id="17" name="正方形/長方形 16">
            <a:extLst>
              <a:ext uri="{FF2B5EF4-FFF2-40B4-BE49-F238E27FC236}">
                <a16:creationId xmlns:a16="http://schemas.microsoft.com/office/drawing/2014/main" id="{809A56FF-715D-ECB6-30C8-296E9D5AC7D7}"/>
              </a:ext>
            </a:extLst>
          </p:cNvPr>
          <p:cNvSpPr/>
          <p:nvPr/>
        </p:nvSpPr>
        <p:spPr>
          <a:xfrm>
            <a:off x="1343536" y="4968334"/>
            <a:ext cx="2264313" cy="445108"/>
          </a:xfrm>
          <a:prstGeom prst="rect">
            <a:avLst/>
          </a:prstGeom>
          <a:no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9" name="正方形/長方形 18">
            <a:extLst>
              <a:ext uri="{FF2B5EF4-FFF2-40B4-BE49-F238E27FC236}">
                <a16:creationId xmlns:a16="http://schemas.microsoft.com/office/drawing/2014/main" id="{F8889BF9-1586-62D0-2D3B-6B3F039E667A}"/>
              </a:ext>
            </a:extLst>
          </p:cNvPr>
          <p:cNvSpPr/>
          <p:nvPr/>
        </p:nvSpPr>
        <p:spPr>
          <a:xfrm>
            <a:off x="2850304" y="5099030"/>
            <a:ext cx="707959" cy="185722"/>
          </a:xfrm>
          <a:prstGeom prst="rect">
            <a:avLst/>
          </a:prstGeom>
          <a:solidFill>
            <a:srgbClr val="00569B"/>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24" name="図 23">
            <a:extLst>
              <a:ext uri="{FF2B5EF4-FFF2-40B4-BE49-F238E27FC236}">
                <a16:creationId xmlns:a16="http://schemas.microsoft.com/office/drawing/2014/main" id="{E6E889F1-C500-743C-8338-F3E433DAF7EA}"/>
              </a:ext>
            </a:extLst>
          </p:cNvPr>
          <p:cNvPicPr>
            <a:picLocks noChangeAspect="1"/>
          </p:cNvPicPr>
          <p:nvPr/>
        </p:nvPicPr>
        <p:blipFill>
          <a:blip r:embed="rId9"/>
          <a:stretch>
            <a:fillRect/>
          </a:stretch>
        </p:blipFill>
        <p:spPr>
          <a:xfrm>
            <a:off x="1344212" y="3192011"/>
            <a:ext cx="2249553" cy="287471"/>
          </a:xfrm>
          <a:prstGeom prst="rect">
            <a:avLst/>
          </a:prstGeom>
        </p:spPr>
      </p:pic>
      <p:pic>
        <p:nvPicPr>
          <p:cNvPr id="36" name="図 35">
            <a:extLst>
              <a:ext uri="{FF2B5EF4-FFF2-40B4-BE49-F238E27FC236}">
                <a16:creationId xmlns:a16="http://schemas.microsoft.com/office/drawing/2014/main" id="{84D76B06-2A30-E2AA-DF4C-BD3154E11BCF}"/>
              </a:ext>
            </a:extLst>
          </p:cNvPr>
          <p:cNvPicPr>
            <a:picLocks noChangeAspect="1"/>
          </p:cNvPicPr>
          <p:nvPr/>
        </p:nvPicPr>
        <p:blipFill>
          <a:blip r:embed="rId10"/>
          <a:stretch>
            <a:fillRect/>
          </a:stretch>
        </p:blipFill>
        <p:spPr>
          <a:xfrm>
            <a:off x="1347866" y="3052799"/>
            <a:ext cx="2244359" cy="249952"/>
          </a:xfrm>
          <a:prstGeom prst="rect">
            <a:avLst/>
          </a:prstGeom>
        </p:spPr>
      </p:pic>
      <p:sp>
        <p:nvSpPr>
          <p:cNvPr id="40" name="正方形/長方形 39">
            <a:extLst>
              <a:ext uri="{FF2B5EF4-FFF2-40B4-BE49-F238E27FC236}">
                <a16:creationId xmlns:a16="http://schemas.microsoft.com/office/drawing/2014/main" id="{699AAE0C-553F-A5F2-57EE-590C02DC8816}"/>
              </a:ext>
            </a:extLst>
          </p:cNvPr>
          <p:cNvSpPr/>
          <p:nvPr/>
        </p:nvSpPr>
        <p:spPr>
          <a:xfrm>
            <a:off x="1342476" y="3479481"/>
            <a:ext cx="898843" cy="6451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 name="図 9">
            <a:extLst>
              <a:ext uri="{FF2B5EF4-FFF2-40B4-BE49-F238E27FC236}">
                <a16:creationId xmlns:a16="http://schemas.microsoft.com/office/drawing/2014/main" id="{F6A836D7-FB8F-AC57-5EC5-E0677EEE5387}"/>
              </a:ext>
            </a:extLst>
          </p:cNvPr>
          <p:cNvPicPr>
            <a:picLocks noChangeAspect="1"/>
          </p:cNvPicPr>
          <p:nvPr/>
        </p:nvPicPr>
        <p:blipFill>
          <a:blip r:embed="rId11"/>
          <a:stretch>
            <a:fillRect/>
          </a:stretch>
        </p:blipFill>
        <p:spPr>
          <a:xfrm>
            <a:off x="1351056" y="3463786"/>
            <a:ext cx="1492393" cy="1698824"/>
          </a:xfrm>
          <a:prstGeom prst="rect">
            <a:avLst/>
          </a:prstGeom>
        </p:spPr>
      </p:pic>
      <p:sp>
        <p:nvSpPr>
          <p:cNvPr id="11" name="フローチャート: せん孔テープ 10">
            <a:extLst>
              <a:ext uri="{FF2B5EF4-FFF2-40B4-BE49-F238E27FC236}">
                <a16:creationId xmlns:a16="http://schemas.microsoft.com/office/drawing/2014/main" id="{164AFBE9-191C-0D3D-1D9E-E4DE5D776B7E}"/>
              </a:ext>
            </a:extLst>
          </p:cNvPr>
          <p:cNvSpPr/>
          <p:nvPr/>
        </p:nvSpPr>
        <p:spPr>
          <a:xfrm>
            <a:off x="1317319" y="4886326"/>
            <a:ext cx="2337573" cy="190645"/>
          </a:xfrm>
          <a:prstGeom prst="flowChartPunchedTape">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14" name="図 13" descr="マップ&#10;&#10;自動的に生成された説明">
            <a:extLst>
              <a:ext uri="{FF2B5EF4-FFF2-40B4-BE49-F238E27FC236}">
                <a16:creationId xmlns:a16="http://schemas.microsoft.com/office/drawing/2014/main" id="{A6564EB6-CA03-AA45-AF11-D27CA531C495}"/>
              </a:ext>
            </a:extLst>
          </p:cNvPr>
          <p:cNvPicPr>
            <a:picLocks noChangeAspect="1"/>
          </p:cNvPicPr>
          <p:nvPr/>
        </p:nvPicPr>
        <p:blipFill>
          <a:blip r:embed="rId12"/>
          <a:stretch>
            <a:fillRect/>
          </a:stretch>
        </p:blipFill>
        <p:spPr>
          <a:xfrm>
            <a:off x="2349190" y="3846336"/>
            <a:ext cx="447054" cy="315782"/>
          </a:xfrm>
          <a:prstGeom prst="rect">
            <a:avLst/>
          </a:prstGeom>
        </p:spPr>
      </p:pic>
      <p:pic>
        <p:nvPicPr>
          <p:cNvPr id="15" name="図 14">
            <a:extLst>
              <a:ext uri="{FF2B5EF4-FFF2-40B4-BE49-F238E27FC236}">
                <a16:creationId xmlns:a16="http://schemas.microsoft.com/office/drawing/2014/main" id="{4F9DB8CE-ADA3-EC7C-317E-5534E4C93F0D}"/>
              </a:ext>
            </a:extLst>
          </p:cNvPr>
          <p:cNvPicPr>
            <a:picLocks noChangeAspect="1"/>
          </p:cNvPicPr>
          <p:nvPr/>
        </p:nvPicPr>
        <p:blipFill>
          <a:blip r:embed="rId13"/>
          <a:stretch>
            <a:fillRect/>
          </a:stretch>
        </p:blipFill>
        <p:spPr>
          <a:xfrm>
            <a:off x="3785143" y="2968407"/>
            <a:ext cx="1221561" cy="2149453"/>
          </a:xfrm>
          <a:prstGeom prst="rect">
            <a:avLst/>
          </a:prstGeom>
        </p:spPr>
      </p:pic>
      <p:pic>
        <p:nvPicPr>
          <p:cNvPr id="21" name="図 20">
            <a:extLst>
              <a:ext uri="{FF2B5EF4-FFF2-40B4-BE49-F238E27FC236}">
                <a16:creationId xmlns:a16="http://schemas.microsoft.com/office/drawing/2014/main" id="{6F042963-43E0-856E-D23E-82B219706DEA}"/>
              </a:ext>
            </a:extLst>
          </p:cNvPr>
          <p:cNvPicPr>
            <a:picLocks noChangeAspect="1"/>
          </p:cNvPicPr>
          <p:nvPr/>
        </p:nvPicPr>
        <p:blipFill>
          <a:blip r:embed="rId14"/>
          <a:stretch>
            <a:fillRect/>
          </a:stretch>
        </p:blipFill>
        <p:spPr>
          <a:xfrm>
            <a:off x="3882657" y="5069256"/>
            <a:ext cx="1020943" cy="327794"/>
          </a:xfrm>
          <a:prstGeom prst="rect">
            <a:avLst/>
          </a:prstGeom>
        </p:spPr>
      </p:pic>
      <p:sp>
        <p:nvSpPr>
          <p:cNvPr id="59" name="正方形/長方形 58">
            <a:extLst>
              <a:ext uri="{FF2B5EF4-FFF2-40B4-BE49-F238E27FC236}">
                <a16:creationId xmlns:a16="http://schemas.microsoft.com/office/drawing/2014/main" id="{B8706BC7-E534-20AD-A402-678C5C9489AF}"/>
              </a:ext>
            </a:extLst>
          </p:cNvPr>
          <p:cNvSpPr/>
          <p:nvPr/>
        </p:nvSpPr>
        <p:spPr>
          <a:xfrm>
            <a:off x="3790268" y="4240749"/>
            <a:ext cx="1202521" cy="2804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4" name="図 63" descr="マップ&#10;&#10;自動的に生成された説明">
            <a:extLst>
              <a:ext uri="{FF2B5EF4-FFF2-40B4-BE49-F238E27FC236}">
                <a16:creationId xmlns:a16="http://schemas.microsoft.com/office/drawing/2014/main" id="{7584A4CD-67E9-EE88-A93A-99BDEAD015A7}"/>
              </a:ext>
            </a:extLst>
          </p:cNvPr>
          <p:cNvPicPr>
            <a:picLocks noChangeAspect="1"/>
          </p:cNvPicPr>
          <p:nvPr/>
        </p:nvPicPr>
        <p:blipFill>
          <a:blip r:embed="rId12"/>
          <a:stretch>
            <a:fillRect/>
          </a:stretch>
        </p:blipFill>
        <p:spPr>
          <a:xfrm>
            <a:off x="3797657" y="3614538"/>
            <a:ext cx="1181379" cy="834482"/>
          </a:xfrm>
          <a:prstGeom prst="rect">
            <a:avLst/>
          </a:prstGeom>
        </p:spPr>
      </p:pic>
      <p:sp>
        <p:nvSpPr>
          <p:cNvPr id="60" name="正方形/長方形 59">
            <a:extLst>
              <a:ext uri="{FF2B5EF4-FFF2-40B4-BE49-F238E27FC236}">
                <a16:creationId xmlns:a16="http://schemas.microsoft.com/office/drawing/2014/main" id="{20E2086A-9045-8456-2401-025B84B46589}"/>
              </a:ext>
            </a:extLst>
          </p:cNvPr>
          <p:cNvSpPr/>
          <p:nvPr/>
        </p:nvSpPr>
        <p:spPr>
          <a:xfrm>
            <a:off x="3815927" y="4768971"/>
            <a:ext cx="1153254" cy="3425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フローチャート: せん孔テープ 21">
            <a:extLst>
              <a:ext uri="{FF2B5EF4-FFF2-40B4-BE49-F238E27FC236}">
                <a16:creationId xmlns:a16="http://schemas.microsoft.com/office/drawing/2014/main" id="{65FAEBFC-183E-7EE0-B9F4-03DCDEBDF9A5}"/>
              </a:ext>
            </a:extLst>
          </p:cNvPr>
          <p:cNvSpPr/>
          <p:nvPr/>
        </p:nvSpPr>
        <p:spPr>
          <a:xfrm>
            <a:off x="3670712" y="4684948"/>
            <a:ext cx="1357643" cy="177781"/>
          </a:xfrm>
          <a:prstGeom prst="flowChartPunchedTape">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23" name="正方形/長方形 22">
            <a:extLst>
              <a:ext uri="{FF2B5EF4-FFF2-40B4-BE49-F238E27FC236}">
                <a16:creationId xmlns:a16="http://schemas.microsoft.com/office/drawing/2014/main" id="{16899ECC-27D0-0D0C-AF57-37A233D35350}"/>
              </a:ext>
            </a:extLst>
          </p:cNvPr>
          <p:cNvSpPr/>
          <p:nvPr/>
        </p:nvSpPr>
        <p:spPr>
          <a:xfrm>
            <a:off x="3843837" y="4887055"/>
            <a:ext cx="1095381" cy="171177"/>
          </a:xfrm>
          <a:prstGeom prst="rect">
            <a:avLst/>
          </a:prstGeom>
          <a:solidFill>
            <a:srgbClr val="00569B"/>
          </a:solidFill>
          <a:ln w="9525" cap="flat" cmpd="sng" algn="ctr">
            <a:solidFill>
              <a:srgbClr val="00569B"/>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27" name="図 26">
            <a:extLst>
              <a:ext uri="{FF2B5EF4-FFF2-40B4-BE49-F238E27FC236}">
                <a16:creationId xmlns:a16="http://schemas.microsoft.com/office/drawing/2014/main" id="{61BC87E7-E403-AE0B-3F3F-404407D80A13}"/>
              </a:ext>
            </a:extLst>
          </p:cNvPr>
          <p:cNvPicPr>
            <a:picLocks noChangeAspect="1"/>
          </p:cNvPicPr>
          <p:nvPr/>
        </p:nvPicPr>
        <p:blipFill>
          <a:blip r:embed="rId15"/>
          <a:stretch>
            <a:fillRect/>
          </a:stretch>
        </p:blipFill>
        <p:spPr>
          <a:xfrm>
            <a:off x="3797657" y="3235216"/>
            <a:ext cx="1192018" cy="152119"/>
          </a:xfrm>
          <a:prstGeom prst="rect">
            <a:avLst/>
          </a:prstGeom>
        </p:spPr>
      </p:pic>
      <p:pic>
        <p:nvPicPr>
          <p:cNvPr id="58" name="図 57">
            <a:extLst>
              <a:ext uri="{FF2B5EF4-FFF2-40B4-BE49-F238E27FC236}">
                <a16:creationId xmlns:a16="http://schemas.microsoft.com/office/drawing/2014/main" id="{5E8B7E1E-9D81-1707-5756-CBB633E9DE5C}"/>
              </a:ext>
            </a:extLst>
          </p:cNvPr>
          <p:cNvPicPr>
            <a:picLocks noChangeAspect="1"/>
          </p:cNvPicPr>
          <p:nvPr/>
        </p:nvPicPr>
        <p:blipFill>
          <a:blip r:embed="rId16"/>
          <a:stretch>
            <a:fillRect/>
          </a:stretch>
        </p:blipFill>
        <p:spPr>
          <a:xfrm>
            <a:off x="3838641" y="5323806"/>
            <a:ext cx="1815005" cy="437736"/>
          </a:xfrm>
          <a:prstGeom prst="rect">
            <a:avLst/>
          </a:prstGeom>
        </p:spPr>
      </p:pic>
      <p:cxnSp>
        <p:nvCxnSpPr>
          <p:cNvPr id="35" name="直線コネクタ 34">
            <a:extLst>
              <a:ext uri="{FF2B5EF4-FFF2-40B4-BE49-F238E27FC236}">
                <a16:creationId xmlns:a16="http://schemas.microsoft.com/office/drawing/2014/main" id="{1EAB3E21-D1DB-0BF4-C479-A4AA03C2F50C}"/>
              </a:ext>
            </a:extLst>
          </p:cNvPr>
          <p:cNvCxnSpPr>
            <a:cxnSpLocks/>
          </p:cNvCxnSpPr>
          <p:nvPr/>
        </p:nvCxnSpPr>
        <p:spPr>
          <a:xfrm>
            <a:off x="3910917" y="5059020"/>
            <a:ext cx="37073" cy="288507"/>
          </a:xfrm>
          <a:prstGeom prst="line">
            <a:avLst/>
          </a:prstGeom>
          <a:ln w="12700">
            <a:solidFill>
              <a:schemeClr val="accent5"/>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7" name="グループ化 36">
            <a:extLst>
              <a:ext uri="{FF2B5EF4-FFF2-40B4-BE49-F238E27FC236}">
                <a16:creationId xmlns:a16="http://schemas.microsoft.com/office/drawing/2014/main" id="{CB7C93B5-493A-8A10-5395-27CB85199F52}"/>
              </a:ext>
            </a:extLst>
          </p:cNvPr>
          <p:cNvGrpSpPr/>
          <p:nvPr/>
        </p:nvGrpSpPr>
        <p:grpSpPr>
          <a:xfrm>
            <a:off x="701319" y="5202400"/>
            <a:ext cx="1964917" cy="513581"/>
            <a:chOff x="-1311774" y="5398423"/>
            <a:chExt cx="1964917" cy="513581"/>
          </a:xfrm>
        </p:grpSpPr>
        <p:pic>
          <p:nvPicPr>
            <p:cNvPr id="18" name="図 17">
              <a:extLst>
                <a:ext uri="{FF2B5EF4-FFF2-40B4-BE49-F238E27FC236}">
                  <a16:creationId xmlns:a16="http://schemas.microsoft.com/office/drawing/2014/main" id="{AD77BBD2-3CE1-BB36-A610-627B31DBE810}"/>
                </a:ext>
              </a:extLst>
            </p:cNvPr>
            <p:cNvPicPr>
              <a:picLocks noChangeAspect="1"/>
            </p:cNvPicPr>
            <p:nvPr/>
          </p:nvPicPr>
          <p:blipFill>
            <a:blip r:embed="rId17"/>
            <a:stretch>
              <a:fillRect/>
            </a:stretch>
          </p:blipFill>
          <p:spPr>
            <a:xfrm>
              <a:off x="-1269297" y="5403953"/>
              <a:ext cx="1763236" cy="508051"/>
            </a:xfrm>
            <a:prstGeom prst="rect">
              <a:avLst/>
            </a:prstGeom>
          </p:spPr>
        </p:pic>
        <p:sp>
          <p:nvSpPr>
            <p:cNvPr id="20" name="正方形/長方形 19">
              <a:extLst>
                <a:ext uri="{FF2B5EF4-FFF2-40B4-BE49-F238E27FC236}">
                  <a16:creationId xmlns:a16="http://schemas.microsoft.com/office/drawing/2014/main" id="{2B83356A-9198-710D-431E-063E262A4280}"/>
                </a:ext>
              </a:extLst>
            </p:cNvPr>
            <p:cNvSpPr/>
            <p:nvPr/>
          </p:nvSpPr>
          <p:spPr>
            <a:xfrm>
              <a:off x="-1228725" y="5433332"/>
              <a:ext cx="1563461" cy="110218"/>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26" name="正方形/長方形 25">
              <a:extLst>
                <a:ext uri="{FF2B5EF4-FFF2-40B4-BE49-F238E27FC236}">
                  <a16:creationId xmlns:a16="http://schemas.microsoft.com/office/drawing/2014/main" id="{2E8D63D9-C7FE-892A-D134-B0E39C2532E2}"/>
                </a:ext>
              </a:extLst>
            </p:cNvPr>
            <p:cNvSpPr/>
            <p:nvPr/>
          </p:nvSpPr>
          <p:spPr>
            <a:xfrm>
              <a:off x="-955222" y="5604780"/>
              <a:ext cx="1392011" cy="93891"/>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28" name="テキスト ボックス 27">
              <a:extLst>
                <a:ext uri="{FF2B5EF4-FFF2-40B4-BE49-F238E27FC236}">
                  <a16:creationId xmlns:a16="http://schemas.microsoft.com/office/drawing/2014/main" id="{97219321-6B2D-8883-FF98-1723C5F34A9C}"/>
                </a:ext>
              </a:extLst>
            </p:cNvPr>
            <p:cNvSpPr txBox="1"/>
            <p:nvPr/>
          </p:nvSpPr>
          <p:spPr>
            <a:xfrm>
              <a:off x="-1275037" y="5398423"/>
              <a:ext cx="1662841" cy="2000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7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eiryo UI" pitchFamily="50" charset="-128"/>
                </a:rPr>
                <a:t>紹介テキスト</a:t>
              </a:r>
              <a:r>
                <a:rPr kumimoji="1" lang="en-US" altLang="ja-JP" sz="7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eiryo UI" pitchFamily="50" charset="-128"/>
                </a:rPr>
                <a:t>××××××××××××</a:t>
              </a:r>
            </a:p>
          </p:txBody>
        </p:sp>
        <p:sp>
          <p:nvSpPr>
            <p:cNvPr id="29" name="テキスト ボックス 28">
              <a:extLst>
                <a:ext uri="{FF2B5EF4-FFF2-40B4-BE49-F238E27FC236}">
                  <a16:creationId xmlns:a16="http://schemas.microsoft.com/office/drawing/2014/main" id="{59096FD3-69D9-B68D-2F16-7B087E964341}"/>
                </a:ext>
              </a:extLst>
            </p:cNvPr>
            <p:cNvSpPr txBox="1"/>
            <p:nvPr/>
          </p:nvSpPr>
          <p:spPr>
            <a:xfrm>
              <a:off x="-1009698" y="5565791"/>
              <a:ext cx="1662841" cy="18466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600" b="1" i="0" u="none" strike="noStrike" kern="1200" cap="none" spc="0" normalizeH="0" baseline="0" noProof="0" dirty="0">
                  <a:ln>
                    <a:noFill/>
                  </a:ln>
                  <a:solidFill>
                    <a:srgbClr val="00003E">
                      <a:lumMod val="50000"/>
                      <a:lumOff val="50000"/>
                    </a:srgbClr>
                  </a:solidFill>
                  <a:effectLst/>
                  <a:uLnTx/>
                  <a:uFillTx/>
                  <a:latin typeface="メイリオ" panose="020B0604030504040204" pitchFamily="50" charset="-128"/>
                  <a:ea typeface="メイリオ" panose="020B0604030504040204" pitchFamily="50" charset="-128"/>
                  <a:cs typeface="Meiryo UI" pitchFamily="50" charset="-128"/>
                </a:rPr>
                <a:t>紹介テキスト</a:t>
              </a:r>
              <a:r>
                <a:rPr kumimoji="1" lang="en-US" altLang="ja-JP" sz="600" b="1" i="0" u="none" strike="noStrike" kern="1200" cap="none" spc="0" normalizeH="0" baseline="0" noProof="0" dirty="0">
                  <a:ln>
                    <a:noFill/>
                  </a:ln>
                  <a:solidFill>
                    <a:srgbClr val="00003E">
                      <a:lumMod val="50000"/>
                      <a:lumOff val="50000"/>
                    </a:srgbClr>
                  </a:solidFill>
                  <a:effectLst/>
                  <a:uLnTx/>
                  <a:uFillTx/>
                  <a:latin typeface="メイリオ" panose="020B0604030504040204" pitchFamily="50" charset="-128"/>
                  <a:ea typeface="メイリオ" panose="020B0604030504040204" pitchFamily="50" charset="-128"/>
                  <a:cs typeface="Meiryo UI" pitchFamily="50" charset="-128"/>
                </a:rPr>
                <a:t>××××××××××××</a:t>
              </a:r>
            </a:p>
          </p:txBody>
        </p:sp>
        <p:sp>
          <p:nvSpPr>
            <p:cNvPr id="30" name="正方形/長方形 29">
              <a:extLst>
                <a:ext uri="{FF2B5EF4-FFF2-40B4-BE49-F238E27FC236}">
                  <a16:creationId xmlns:a16="http://schemas.microsoft.com/office/drawing/2014/main" id="{2F5A502B-5679-8C02-F7C1-9B0623BA8357}"/>
                </a:ext>
              </a:extLst>
            </p:cNvPr>
            <p:cNvSpPr/>
            <p:nvPr/>
          </p:nvSpPr>
          <p:spPr>
            <a:xfrm>
              <a:off x="-1261382" y="5600700"/>
              <a:ext cx="261257" cy="261257"/>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31" name="テキスト ボックス 30">
              <a:extLst>
                <a:ext uri="{FF2B5EF4-FFF2-40B4-BE49-F238E27FC236}">
                  <a16:creationId xmlns:a16="http://schemas.microsoft.com/office/drawing/2014/main" id="{81B60F04-AACB-3F10-49E2-ECB60B81A9E3}"/>
                </a:ext>
              </a:extLst>
            </p:cNvPr>
            <p:cNvSpPr txBox="1"/>
            <p:nvPr/>
          </p:nvSpPr>
          <p:spPr>
            <a:xfrm>
              <a:off x="-1311774" y="5635187"/>
              <a:ext cx="413704" cy="2000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eiryo UI" pitchFamily="50" charset="-128"/>
                </a:rPr>
                <a:t>画像</a:t>
              </a:r>
              <a:endParaRPr kumimoji="1" lang="en-US" altLang="ja-JP" sz="700" b="0"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eiryo UI" pitchFamily="50" charset="-128"/>
              </a:endParaRPr>
            </a:p>
          </p:txBody>
        </p:sp>
        <p:sp>
          <p:nvSpPr>
            <p:cNvPr id="32" name="正方形/長方形 31">
              <a:extLst>
                <a:ext uri="{FF2B5EF4-FFF2-40B4-BE49-F238E27FC236}">
                  <a16:creationId xmlns:a16="http://schemas.microsoft.com/office/drawing/2014/main" id="{E3207E20-C129-5E43-ECD9-12ACC1E77DBA}"/>
                </a:ext>
              </a:extLst>
            </p:cNvPr>
            <p:cNvSpPr/>
            <p:nvPr/>
          </p:nvSpPr>
          <p:spPr>
            <a:xfrm>
              <a:off x="-1285875" y="5412921"/>
              <a:ext cx="1796143" cy="489858"/>
            </a:xfrm>
            <a:prstGeom prst="rect">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grpSp>
    </p:spTree>
    <p:extLst>
      <p:ext uri="{BB962C8B-B14F-4D97-AF65-F5344CB8AC3E}">
        <p14:creationId xmlns:p14="http://schemas.microsoft.com/office/powerpoint/2010/main" val="22115200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BA4E44-FA07-CFA0-0E62-40502420EBF8}"/>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0B429674-AAAC-BA1D-167E-E3447AFAE28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8" name="テキスト プレースホルダー 3">
            <a:extLst>
              <a:ext uri="{FF2B5EF4-FFF2-40B4-BE49-F238E27FC236}">
                <a16:creationId xmlns:a16="http://schemas.microsoft.com/office/drawing/2014/main" id="{5D3C7099-F938-1507-CBD0-ED2474535817}"/>
              </a:ext>
            </a:extLst>
          </p:cNvPr>
          <p:cNvSpPr txBox="1">
            <a:spLocks/>
          </p:cNvSpPr>
          <p:nvPr/>
        </p:nvSpPr>
        <p:spPr>
          <a:xfrm>
            <a:off x="1880722"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48"/>
                </a:solidFill>
                <a:effectLst/>
                <a:uLnTx/>
                <a:uFillTx/>
                <a:latin typeface="+mn-ea"/>
                <a:ea typeface="+mn-ea"/>
                <a:cs typeface="+mn-cs"/>
              </a:rPr>
              <a:t>コンテンツ構成のパターン例</a:t>
            </a:r>
            <a:endParaRPr kumimoji="1" lang="ja-JP" altLang="en-US" sz="1600" b="1" i="0" u="none" strike="noStrike" kern="1200" cap="none" spc="0" normalizeH="0" baseline="0" noProof="0" dirty="0">
              <a:ln>
                <a:noFill/>
              </a:ln>
              <a:solidFill>
                <a:srgbClr val="000048"/>
              </a:solidFill>
              <a:effectLst/>
              <a:uLnTx/>
              <a:uFillTx/>
              <a:latin typeface="+mn-ea"/>
              <a:ea typeface="+mn-ea"/>
              <a:cs typeface="+mn-cs"/>
            </a:endParaRPr>
          </a:p>
        </p:txBody>
      </p:sp>
      <p:sp>
        <p:nvSpPr>
          <p:cNvPr id="115" name="正方形/長方形 114">
            <a:extLst>
              <a:ext uri="{FF2B5EF4-FFF2-40B4-BE49-F238E27FC236}">
                <a16:creationId xmlns:a16="http://schemas.microsoft.com/office/drawing/2014/main" id="{376BC226-DF60-80EA-9370-A4042D94919A}"/>
              </a:ext>
            </a:extLst>
          </p:cNvPr>
          <p:cNvSpPr/>
          <p:nvPr/>
        </p:nvSpPr>
        <p:spPr>
          <a:xfrm>
            <a:off x="559095" y="1266753"/>
            <a:ext cx="3564763" cy="454393"/>
          </a:xfrm>
          <a:prstGeom prst="rect">
            <a:avLst/>
          </a:prstGeom>
          <a:solidFill>
            <a:srgbClr val="FFFFFF">
              <a:lumMod val="50000"/>
            </a:srgbClr>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16" name="テキスト ボックス 115">
            <a:extLst>
              <a:ext uri="{FF2B5EF4-FFF2-40B4-BE49-F238E27FC236}">
                <a16:creationId xmlns:a16="http://schemas.microsoft.com/office/drawing/2014/main" id="{CD212974-2A63-5A32-FE2A-CD0F8E4E5E98}"/>
              </a:ext>
            </a:extLst>
          </p:cNvPr>
          <p:cNvSpPr txBox="1"/>
          <p:nvPr/>
        </p:nvSpPr>
        <p:spPr>
          <a:xfrm>
            <a:off x="645456" y="1342442"/>
            <a:ext cx="1120753" cy="338554"/>
          </a:xfrm>
          <a:prstGeom prst="rect">
            <a:avLst/>
          </a:prstGeom>
          <a:noFill/>
        </p:spPr>
        <p:txBody>
          <a:bodyPr wrap="square" rtlCol="0">
            <a:spAutoFit/>
          </a:bodyPr>
          <a:lstStyle/>
          <a:p>
            <a:pPr eaLnBrk="1" fontAlgn="auto" hangingPunct="1">
              <a:spcBef>
                <a:spcPts val="0"/>
              </a:spcBef>
              <a:spcAft>
                <a:spcPts val="0"/>
              </a:spcAft>
              <a:defRPr/>
            </a:pPr>
            <a:r>
              <a:rPr kumimoji="0" lang="ja-JP" altLang="en-US" sz="1600" b="1" kern="0" dirty="0">
                <a:solidFill>
                  <a:srgbClr val="FFFFFF"/>
                </a:solidFill>
                <a:latin typeface="+mn-ea"/>
                <a:ea typeface="+mn-ea"/>
              </a:rPr>
              <a:t>記事</a:t>
            </a:r>
            <a:r>
              <a:rPr kumimoji="0" lang="ja-JP" altLang="en-US" sz="1400" b="1" kern="0" dirty="0">
                <a:solidFill>
                  <a:srgbClr val="FFFFFF"/>
                </a:solidFill>
                <a:latin typeface="+mn-ea"/>
                <a:ea typeface="+mn-ea"/>
              </a:rPr>
              <a:t>形式</a:t>
            </a:r>
            <a:endParaRPr kumimoji="0" lang="en-US" altLang="ja-JP" sz="1400" b="1" kern="0" dirty="0">
              <a:solidFill>
                <a:srgbClr val="FFFFFF"/>
              </a:solidFill>
              <a:latin typeface="+mn-ea"/>
              <a:ea typeface="+mn-ea"/>
            </a:endParaRPr>
          </a:p>
        </p:txBody>
      </p:sp>
      <p:sp>
        <p:nvSpPr>
          <p:cNvPr id="117" name="テキスト ボックス 116">
            <a:extLst>
              <a:ext uri="{FF2B5EF4-FFF2-40B4-BE49-F238E27FC236}">
                <a16:creationId xmlns:a16="http://schemas.microsoft.com/office/drawing/2014/main" id="{908ADE0C-872F-B8FC-DE58-33CD49054925}"/>
              </a:ext>
            </a:extLst>
          </p:cNvPr>
          <p:cNvSpPr txBox="1"/>
          <p:nvPr/>
        </p:nvSpPr>
        <p:spPr>
          <a:xfrm>
            <a:off x="2114447" y="2309404"/>
            <a:ext cx="2069670" cy="1938992"/>
          </a:xfrm>
          <a:prstGeom prst="rect">
            <a:avLst/>
          </a:prstGeom>
          <a:noFill/>
        </p:spPr>
        <p:txBody>
          <a:bodyPr wrap="square" rtlCol="0">
            <a:spAutoFit/>
          </a:bodyPr>
          <a:lstStyle/>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広告主様やブランドとそのターゲットとの接点を、共感性の高いテーマ・構成の記事を媒介に自然な形で創出します。</a:t>
            </a: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r>
              <a:rPr lang="en-US" altLang="ja-JP" sz="1200" dirty="0">
                <a:solidFill>
                  <a:srgbClr val="0D0D0D"/>
                </a:solidFill>
                <a:latin typeface="+mn-ea"/>
                <a:ea typeface="+mn-ea"/>
                <a:cs typeface="Meiryo UI" pitchFamily="50" charset="-128"/>
              </a:rPr>
              <a:t>Yahoo!</a:t>
            </a:r>
            <a:r>
              <a:rPr lang="ja-JP" altLang="en-US" sz="1200" dirty="0">
                <a:solidFill>
                  <a:srgbClr val="0D0D0D"/>
                </a:solidFill>
                <a:latin typeface="+mn-ea"/>
                <a:ea typeface="+mn-ea"/>
                <a:cs typeface="Meiryo UI" pitchFamily="50" charset="-128"/>
              </a:rPr>
              <a:t>ニュースへの信頼基盤と相まって、信頼、好意といったポジティブな態度変容を読者に促します。</a:t>
            </a:r>
            <a:endParaRPr lang="en-US" altLang="ja-JP" sz="1200" dirty="0">
              <a:solidFill>
                <a:srgbClr val="0D0D0D"/>
              </a:solidFill>
              <a:latin typeface="+mn-ea"/>
              <a:ea typeface="+mn-ea"/>
              <a:cs typeface="Meiryo UI" pitchFamily="50" charset="-128"/>
            </a:endParaRPr>
          </a:p>
        </p:txBody>
      </p:sp>
      <p:sp>
        <p:nvSpPr>
          <p:cNvPr id="118" name="テキスト ボックス 117">
            <a:extLst>
              <a:ext uri="{FF2B5EF4-FFF2-40B4-BE49-F238E27FC236}">
                <a16:creationId xmlns:a16="http://schemas.microsoft.com/office/drawing/2014/main" id="{30B96A80-E559-887F-08FA-FE888B125FAF}"/>
              </a:ext>
            </a:extLst>
          </p:cNvPr>
          <p:cNvSpPr txBox="1"/>
          <p:nvPr/>
        </p:nvSpPr>
        <p:spPr>
          <a:xfrm>
            <a:off x="2117782" y="4311380"/>
            <a:ext cx="2015602" cy="707886"/>
          </a:xfrm>
          <a:prstGeom prst="rect">
            <a:avLst/>
          </a:prstGeom>
          <a:noFill/>
        </p:spPr>
        <p:txBody>
          <a:bodyPr wrap="square" rtlCol="0">
            <a:spAutoFit/>
          </a:bodyPr>
          <a:lstStyle/>
          <a:p>
            <a:pPr eaLnBrk="1" fontAlgn="auto" hangingPunct="1">
              <a:spcBef>
                <a:spcPts val="0"/>
              </a:spcBef>
              <a:spcAft>
                <a:spcPts val="0"/>
              </a:spcAft>
            </a:pPr>
            <a:r>
              <a:rPr lang="ja-JP" altLang="en-US" sz="1000" dirty="0">
                <a:solidFill>
                  <a:srgbClr val="0D0D0D"/>
                </a:solidFill>
                <a:latin typeface="+mn-ea"/>
                <a:ea typeface="+mn-ea"/>
                <a:cs typeface="Meiryo UI" pitchFamily="50" charset="-128"/>
              </a:rPr>
              <a:t>▼（参考記事）</a:t>
            </a:r>
            <a:endParaRPr lang="en-US" altLang="ja-JP" sz="10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000" dirty="0">
                <a:solidFill>
                  <a:srgbClr val="0D0D0D"/>
                </a:solidFill>
                <a:latin typeface="+mn-ea"/>
                <a:ea typeface="+mn-ea"/>
                <a:cs typeface="Meiryo UI" pitchFamily="50" charset="-128"/>
              </a:rPr>
              <a:t>　　</a:t>
            </a:r>
            <a:r>
              <a:rPr lang="en-US" altLang="ja-JP" sz="1000" dirty="0">
                <a:solidFill>
                  <a:srgbClr val="0D0D0D"/>
                </a:solidFill>
                <a:latin typeface="+mn-ea"/>
                <a:ea typeface="+mn-ea"/>
                <a:cs typeface="Meiryo UI" pitchFamily="50" charset="-128"/>
              </a:rPr>
              <a:t>Yahoo!</a:t>
            </a:r>
            <a:r>
              <a:rPr lang="ja-JP" altLang="en-US" sz="1000" dirty="0">
                <a:solidFill>
                  <a:srgbClr val="0D0D0D"/>
                </a:solidFill>
                <a:latin typeface="+mn-ea"/>
                <a:ea typeface="+mn-ea"/>
                <a:cs typeface="Meiryo UI" pitchFamily="50" charset="-128"/>
              </a:rPr>
              <a:t>ニュース 特集</a:t>
            </a:r>
            <a:endParaRPr lang="en-US" altLang="ja-JP" sz="1000" dirty="0">
              <a:solidFill>
                <a:srgbClr val="0D0D0D"/>
              </a:solidFill>
              <a:latin typeface="+mn-ea"/>
              <a:ea typeface="+mn-ea"/>
              <a:cs typeface="Meiryo UI" pitchFamily="50" charset="-128"/>
            </a:endParaRPr>
          </a:p>
          <a:p>
            <a:pPr eaLnBrk="1" fontAlgn="auto" hangingPunct="1">
              <a:spcBef>
                <a:spcPts val="0"/>
              </a:spcBef>
              <a:spcAft>
                <a:spcPts val="0"/>
              </a:spcAft>
            </a:pPr>
            <a:r>
              <a:rPr lang="en-US" altLang="ja-JP" sz="1000" dirty="0">
                <a:solidFill>
                  <a:srgbClr val="0D0D0D"/>
                </a:solidFill>
                <a:latin typeface="+mn-ea"/>
                <a:ea typeface="+mn-ea"/>
                <a:cs typeface="Meiryo UI" pitchFamily="50" charset="-128"/>
                <a:hlinkClick r:id="rId3">
                  <a:extLst>
                    <a:ext uri="{A12FA001-AC4F-418D-AE19-62706E023703}">
                      <ahyp:hlinkClr xmlns:ahyp="http://schemas.microsoft.com/office/drawing/2018/hyperlinkcolor" val="tx"/>
                    </a:ext>
                  </a:extLst>
                </a:hlinkClick>
              </a:rPr>
              <a:t>https://news.yahoo.co.jp/media/ytokushu</a:t>
            </a:r>
            <a:endParaRPr lang="en-US" altLang="ja-JP" sz="1000" dirty="0">
              <a:solidFill>
                <a:srgbClr val="0D0D0D"/>
              </a:solidFill>
              <a:latin typeface="+mn-ea"/>
              <a:ea typeface="+mn-ea"/>
              <a:cs typeface="Meiryo UI" pitchFamily="50" charset="-128"/>
            </a:endParaRPr>
          </a:p>
        </p:txBody>
      </p:sp>
      <p:sp>
        <p:nvSpPr>
          <p:cNvPr id="119" name="テキスト ボックス 118">
            <a:extLst>
              <a:ext uri="{FF2B5EF4-FFF2-40B4-BE49-F238E27FC236}">
                <a16:creationId xmlns:a16="http://schemas.microsoft.com/office/drawing/2014/main" id="{B0207140-3EB1-D5CE-E521-B0247878A8DF}"/>
              </a:ext>
            </a:extLst>
          </p:cNvPr>
          <p:cNvSpPr txBox="1"/>
          <p:nvPr/>
        </p:nvSpPr>
        <p:spPr>
          <a:xfrm>
            <a:off x="9709910" y="5082737"/>
            <a:ext cx="1973623" cy="707886"/>
          </a:xfrm>
          <a:prstGeom prst="rect">
            <a:avLst/>
          </a:prstGeom>
          <a:noFill/>
        </p:spPr>
        <p:txBody>
          <a:bodyPr wrap="square" rtlCol="0">
            <a:spAutoFit/>
          </a:bodyPr>
          <a:lstStyle/>
          <a:p>
            <a:pPr eaLnBrk="1" fontAlgn="auto" hangingPunct="1">
              <a:spcBef>
                <a:spcPts val="0"/>
              </a:spcBef>
              <a:spcAft>
                <a:spcPts val="0"/>
              </a:spcAft>
            </a:pPr>
            <a:r>
              <a:rPr lang="ja-JP" altLang="en-US" sz="1000" dirty="0">
                <a:solidFill>
                  <a:srgbClr val="0D0D0D"/>
                </a:solidFill>
                <a:latin typeface="+mn-ea"/>
                <a:ea typeface="+mn-ea"/>
                <a:cs typeface="Meiryo UI" pitchFamily="50" charset="-128"/>
              </a:rPr>
              <a:t>▼（参考動画）</a:t>
            </a:r>
            <a:endParaRPr lang="en-US" altLang="ja-JP" sz="10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000" dirty="0">
                <a:solidFill>
                  <a:srgbClr val="0D0D0D"/>
                </a:solidFill>
                <a:latin typeface="+mn-ea"/>
                <a:ea typeface="+mn-ea"/>
                <a:cs typeface="Meiryo UI" pitchFamily="50" charset="-128"/>
              </a:rPr>
              <a:t>　　</a:t>
            </a:r>
            <a:r>
              <a:rPr lang="en-US" altLang="ja-JP" sz="1000" dirty="0">
                <a:solidFill>
                  <a:srgbClr val="0D0D0D"/>
                </a:solidFill>
                <a:latin typeface="+mn-ea"/>
                <a:ea typeface="+mn-ea"/>
                <a:cs typeface="Meiryo UI" pitchFamily="50" charset="-128"/>
              </a:rPr>
              <a:t>Yahoo!</a:t>
            </a:r>
            <a:r>
              <a:rPr lang="ja-JP" altLang="en-US" sz="1000" dirty="0">
                <a:solidFill>
                  <a:srgbClr val="0D0D0D"/>
                </a:solidFill>
                <a:latin typeface="+mn-ea"/>
                <a:ea typeface="+mn-ea"/>
                <a:cs typeface="Meiryo UI" pitchFamily="50" charset="-128"/>
              </a:rPr>
              <a:t>ニュース </a:t>
            </a:r>
            <a:r>
              <a:rPr lang="en-US" altLang="ja-JP" sz="1000" dirty="0">
                <a:solidFill>
                  <a:srgbClr val="0D0D0D"/>
                </a:solidFill>
                <a:latin typeface="+mn-ea"/>
                <a:ea typeface="+mn-ea"/>
                <a:cs typeface="Meiryo UI" pitchFamily="50" charset="-128"/>
              </a:rPr>
              <a:t>Voice</a:t>
            </a:r>
          </a:p>
          <a:p>
            <a:pPr eaLnBrk="1" fontAlgn="auto" hangingPunct="1">
              <a:spcBef>
                <a:spcPts val="0"/>
              </a:spcBef>
              <a:spcAft>
                <a:spcPts val="0"/>
              </a:spcAft>
            </a:pPr>
            <a:r>
              <a:rPr lang="en-US" altLang="ja-JP" sz="1000" dirty="0">
                <a:solidFill>
                  <a:srgbClr val="545454"/>
                </a:solidFill>
                <a:latin typeface="+mn-ea"/>
                <a:ea typeface="+mn-ea"/>
                <a:cs typeface="Meiryo UI" pitchFamily="50" charset="-128"/>
                <a:hlinkClick r:id="rId4"/>
              </a:rPr>
              <a:t>https://news.yahoo.co.jp/media/ynewstalk</a:t>
            </a:r>
            <a:endParaRPr lang="en-US" altLang="ja-JP" sz="1000" dirty="0">
              <a:solidFill>
                <a:srgbClr val="545454"/>
              </a:solidFill>
              <a:latin typeface="+mn-ea"/>
              <a:ea typeface="+mn-ea"/>
              <a:cs typeface="Meiryo UI" pitchFamily="50" charset="-128"/>
            </a:endParaRPr>
          </a:p>
        </p:txBody>
      </p:sp>
      <p:sp>
        <p:nvSpPr>
          <p:cNvPr id="120" name="テキスト ボックス 119">
            <a:extLst>
              <a:ext uri="{FF2B5EF4-FFF2-40B4-BE49-F238E27FC236}">
                <a16:creationId xmlns:a16="http://schemas.microsoft.com/office/drawing/2014/main" id="{244F0150-BA11-2B7A-F922-3C560B78D58E}"/>
              </a:ext>
            </a:extLst>
          </p:cNvPr>
          <p:cNvSpPr txBox="1"/>
          <p:nvPr/>
        </p:nvSpPr>
        <p:spPr>
          <a:xfrm>
            <a:off x="9686672" y="2309404"/>
            <a:ext cx="1996861" cy="2677656"/>
          </a:xfrm>
          <a:prstGeom prst="rect">
            <a:avLst/>
          </a:prstGeom>
          <a:noFill/>
        </p:spPr>
        <p:txBody>
          <a:bodyPr wrap="square" rtlCol="0">
            <a:spAutoFit/>
          </a:bodyPr>
          <a:lstStyle/>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商品やサービスの本質的な価値を、広告主様ご担当者へのインタビューを通じて浮き彫りにします。</a:t>
            </a: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ワンテーマで要旨を端的に伝えきる動画編集力を駆使し、視聴者の納得感と深い理解を獲得。</a:t>
            </a: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endParaRPr lang="en-US" altLang="ja-JP" sz="600" dirty="0">
              <a:solidFill>
                <a:srgbClr val="0D0D0D"/>
              </a:solidFill>
              <a:latin typeface="+mn-ea"/>
              <a:ea typeface="+mn-ea"/>
              <a:cs typeface="Meiryo UI" pitchFamily="50" charset="-128"/>
            </a:endParaRPr>
          </a:p>
          <a:p>
            <a:pPr eaLnBrk="1" fontAlgn="auto" hangingPunct="1">
              <a:spcBef>
                <a:spcPts val="0"/>
              </a:spcBef>
              <a:spcAft>
                <a:spcPts val="0"/>
              </a:spcAft>
            </a:pPr>
            <a:r>
              <a:rPr lang="en-US" altLang="ja-JP" sz="900" dirty="0">
                <a:solidFill>
                  <a:srgbClr val="0D0D0D"/>
                </a:solidFill>
                <a:latin typeface="+mn-ea"/>
                <a:ea typeface="+mn-ea"/>
                <a:cs typeface="Meiryo UI" pitchFamily="50" charset="-128"/>
              </a:rPr>
              <a:t>※</a:t>
            </a:r>
            <a:r>
              <a:rPr lang="ja-JP" altLang="en-US" sz="900" dirty="0">
                <a:solidFill>
                  <a:srgbClr val="0D0D0D"/>
                </a:solidFill>
                <a:latin typeface="+mn-ea"/>
                <a:ea typeface="+mn-ea"/>
                <a:cs typeface="Meiryo UI" pitchFamily="50" charset="-128"/>
              </a:rPr>
              <a:t>動画を要約したテキスト記事を、動画の下に掲載します。</a:t>
            </a:r>
            <a:endParaRPr lang="en-US" altLang="ja-JP" sz="900" dirty="0">
              <a:solidFill>
                <a:srgbClr val="0D0D0D"/>
              </a:solidFill>
              <a:latin typeface="+mn-ea"/>
              <a:ea typeface="+mn-ea"/>
              <a:cs typeface="Meiryo UI" pitchFamily="50" charset="-128"/>
            </a:endParaRPr>
          </a:p>
          <a:p>
            <a:pPr eaLnBrk="1" fontAlgn="auto" hangingPunct="1">
              <a:spcBef>
                <a:spcPts val="0"/>
              </a:spcBef>
              <a:spcAft>
                <a:spcPts val="0"/>
              </a:spcAft>
            </a:pPr>
            <a:r>
              <a:rPr lang="en-US" altLang="ja-JP" sz="900" dirty="0">
                <a:solidFill>
                  <a:srgbClr val="0D0D0D"/>
                </a:solidFill>
                <a:latin typeface="+mn-ea"/>
                <a:ea typeface="+mn-ea"/>
                <a:cs typeface="Meiryo UI" pitchFamily="50" charset="-128"/>
              </a:rPr>
              <a:t>※</a:t>
            </a:r>
            <a:r>
              <a:rPr lang="ja-JP" altLang="en-US" sz="900" dirty="0">
                <a:solidFill>
                  <a:srgbClr val="0D0D0D"/>
                </a:solidFill>
                <a:latin typeface="+mn-ea"/>
                <a:ea typeface="+mn-ea"/>
                <a:cs typeface="Meiryo UI" pitchFamily="50" charset="-128"/>
              </a:rPr>
              <a:t>インタビュー形式以外での動画制作も可能ですが、</a:t>
            </a:r>
            <a:endParaRPr lang="en-US" altLang="ja-JP" sz="9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900" dirty="0">
                <a:solidFill>
                  <a:srgbClr val="0D0D0D"/>
                </a:solidFill>
                <a:latin typeface="+mn-ea"/>
                <a:ea typeface="+mn-ea"/>
                <a:cs typeface="Meiryo UI" pitchFamily="50" charset="-128"/>
              </a:rPr>
              <a:t>ご要望の内容により適宜判断させていただきます。</a:t>
            </a:r>
            <a:endParaRPr lang="en-US" altLang="ja-JP" sz="900" dirty="0">
              <a:solidFill>
                <a:srgbClr val="0D0D0D"/>
              </a:solidFill>
              <a:latin typeface="+mn-ea"/>
              <a:ea typeface="+mn-ea"/>
              <a:cs typeface="Meiryo UI" pitchFamily="50" charset="-128"/>
            </a:endParaRPr>
          </a:p>
        </p:txBody>
      </p:sp>
      <p:sp>
        <p:nvSpPr>
          <p:cNvPr id="121" name="テキスト ボックス 120">
            <a:extLst>
              <a:ext uri="{FF2B5EF4-FFF2-40B4-BE49-F238E27FC236}">
                <a16:creationId xmlns:a16="http://schemas.microsoft.com/office/drawing/2014/main" id="{89594B06-E8F9-739D-A938-CC2CC5FB0B47}"/>
              </a:ext>
            </a:extLst>
          </p:cNvPr>
          <p:cNvSpPr txBox="1"/>
          <p:nvPr/>
        </p:nvSpPr>
        <p:spPr>
          <a:xfrm>
            <a:off x="3523782" y="6261796"/>
            <a:ext cx="5670369" cy="230832"/>
          </a:xfrm>
          <a:prstGeom prst="rect">
            <a:avLst/>
          </a:prstGeom>
          <a:noFill/>
        </p:spPr>
        <p:txBody>
          <a:bodyPr wrap="square" rtlCol="0">
            <a:spAutoFit/>
          </a:bodyPr>
          <a:lstStyle/>
          <a:p>
            <a:pPr algn="ctr" eaLnBrk="1" fontAlgn="auto" hangingPunct="1">
              <a:spcBef>
                <a:spcPts val="0"/>
              </a:spcBef>
              <a:spcAft>
                <a:spcPts val="0"/>
              </a:spcAft>
            </a:pPr>
            <a:r>
              <a:rPr lang="en-US" altLang="ja-JP" sz="900" dirty="0">
                <a:solidFill>
                  <a:srgbClr val="0D0D0D"/>
                </a:solidFill>
                <a:latin typeface="+mn-ea"/>
                <a:ea typeface="+mn-ea"/>
              </a:rPr>
              <a:t>※</a:t>
            </a:r>
            <a:r>
              <a:rPr lang="ja-JP" altLang="en-US" sz="900" dirty="0">
                <a:solidFill>
                  <a:srgbClr val="0D0D0D"/>
                </a:solidFill>
                <a:latin typeface="+mn-ea"/>
                <a:ea typeface="+mn-ea"/>
              </a:rPr>
              <a:t>各形式を組み合わせた構成も可能です　　</a:t>
            </a:r>
            <a:r>
              <a:rPr lang="en-US" altLang="ja-JP" sz="900" dirty="0">
                <a:solidFill>
                  <a:srgbClr val="0D0D0D"/>
                </a:solidFill>
                <a:latin typeface="+mn-ea"/>
                <a:ea typeface="+mn-ea"/>
              </a:rPr>
              <a:t>※</a:t>
            </a:r>
            <a:r>
              <a:rPr lang="ja-JP" altLang="en-US" sz="900" dirty="0">
                <a:solidFill>
                  <a:srgbClr val="0D0D0D"/>
                </a:solidFill>
                <a:latin typeface="+mn-ea"/>
                <a:ea typeface="+mn-ea"/>
              </a:rPr>
              <a:t>実際のタイアップページの体裁は上記とは異なります</a:t>
            </a:r>
            <a:endParaRPr lang="en-US" altLang="ja-JP" sz="900" dirty="0">
              <a:solidFill>
                <a:srgbClr val="0D0D0D"/>
              </a:solidFill>
              <a:latin typeface="+mn-ea"/>
              <a:ea typeface="+mn-ea"/>
            </a:endParaRPr>
          </a:p>
        </p:txBody>
      </p:sp>
      <p:grpSp>
        <p:nvGrpSpPr>
          <p:cNvPr id="122" name="グループ化 121">
            <a:extLst>
              <a:ext uri="{FF2B5EF4-FFF2-40B4-BE49-F238E27FC236}">
                <a16:creationId xmlns:a16="http://schemas.microsoft.com/office/drawing/2014/main" id="{1C12840F-7F88-26FB-E32F-021ED8C2FF5A}"/>
              </a:ext>
            </a:extLst>
          </p:cNvPr>
          <p:cNvGrpSpPr/>
          <p:nvPr/>
        </p:nvGrpSpPr>
        <p:grpSpPr>
          <a:xfrm>
            <a:off x="539639" y="1905813"/>
            <a:ext cx="1573676" cy="3685434"/>
            <a:chOff x="836200" y="2398964"/>
            <a:chExt cx="1798222" cy="4211305"/>
          </a:xfrm>
        </p:grpSpPr>
        <p:pic>
          <p:nvPicPr>
            <p:cNvPr id="123" name="図 122">
              <a:extLst>
                <a:ext uri="{FF2B5EF4-FFF2-40B4-BE49-F238E27FC236}">
                  <a16:creationId xmlns:a16="http://schemas.microsoft.com/office/drawing/2014/main" id="{77DE0A29-8E51-019D-3E58-D60DFC69DF22}"/>
                </a:ext>
              </a:extLst>
            </p:cNvPr>
            <p:cNvPicPr>
              <a:picLocks noChangeAspect="1"/>
            </p:cNvPicPr>
            <p:nvPr/>
          </p:nvPicPr>
          <p:blipFill rotWithShape="1">
            <a:blip r:embed="rId5">
              <a:extLst>
                <a:ext uri="{BEBA8EAE-BF5A-486C-A8C5-ECC9F3942E4B}">
                  <a14:imgProps xmlns:a14="http://schemas.microsoft.com/office/drawing/2010/main">
                    <a14:imgLayer r:embed="rId6">
                      <a14:imgEffect>
                        <a14:artisticCrisscrossEtching/>
                      </a14:imgEffect>
                    </a14:imgLayer>
                  </a14:imgProps>
                </a:ext>
              </a:extLst>
            </a:blip>
            <a:srcRect b="92405"/>
            <a:stretch/>
          </p:blipFill>
          <p:spPr>
            <a:xfrm>
              <a:off x="857951" y="2398964"/>
              <a:ext cx="1776471" cy="315296"/>
            </a:xfrm>
            <a:prstGeom prst="rect">
              <a:avLst/>
            </a:prstGeom>
          </p:spPr>
        </p:pic>
        <p:pic>
          <p:nvPicPr>
            <p:cNvPr id="124" name="図 123">
              <a:extLst>
                <a:ext uri="{FF2B5EF4-FFF2-40B4-BE49-F238E27FC236}">
                  <a16:creationId xmlns:a16="http://schemas.microsoft.com/office/drawing/2014/main" id="{48306060-CCD1-8843-6705-5A6D018185C8}"/>
                </a:ext>
              </a:extLst>
            </p:cNvPr>
            <p:cNvPicPr>
              <a:picLocks noChangeAspect="1"/>
            </p:cNvPicPr>
            <p:nvPr/>
          </p:nvPicPr>
          <p:blipFill rotWithShape="1">
            <a:blip r:embed="rId7">
              <a:extLst>
                <a:ext uri="{BEBA8EAE-BF5A-486C-A8C5-ECC9F3942E4B}">
                  <a14:imgProps xmlns:a14="http://schemas.microsoft.com/office/drawing/2010/main">
                    <a14:imgLayer r:embed="rId6">
                      <a14:imgEffect>
                        <a14:artisticPastelsSmooth/>
                      </a14:imgEffect>
                    </a14:imgLayer>
                  </a14:imgProps>
                </a:ext>
              </a:extLst>
            </a:blip>
            <a:srcRect t="7997"/>
            <a:stretch/>
          </p:blipFill>
          <p:spPr>
            <a:xfrm>
              <a:off x="836200" y="2790847"/>
              <a:ext cx="1776471" cy="3819422"/>
            </a:xfrm>
            <a:prstGeom prst="rect">
              <a:avLst/>
            </a:prstGeom>
          </p:spPr>
        </p:pic>
        <p:pic>
          <p:nvPicPr>
            <p:cNvPr id="125" name="図 124">
              <a:extLst>
                <a:ext uri="{FF2B5EF4-FFF2-40B4-BE49-F238E27FC236}">
                  <a16:creationId xmlns:a16="http://schemas.microsoft.com/office/drawing/2014/main" id="{9CE8E917-2CE5-1F37-5BEF-9D6BEAFE0399}"/>
                </a:ext>
              </a:extLst>
            </p:cNvPr>
            <p:cNvPicPr>
              <a:picLocks noChangeAspect="1"/>
            </p:cNvPicPr>
            <p:nvPr/>
          </p:nvPicPr>
          <p:blipFill rotWithShape="1">
            <a:blip r:embed="rId8"/>
            <a:srcRect t="15935" b="10242"/>
            <a:stretch/>
          </p:blipFill>
          <p:spPr>
            <a:xfrm>
              <a:off x="877088" y="3079235"/>
              <a:ext cx="1754561" cy="915642"/>
            </a:xfrm>
            <a:prstGeom prst="rect">
              <a:avLst/>
            </a:prstGeom>
          </p:spPr>
        </p:pic>
        <p:pic>
          <p:nvPicPr>
            <p:cNvPr id="126" name="図 125">
              <a:extLst>
                <a:ext uri="{FF2B5EF4-FFF2-40B4-BE49-F238E27FC236}">
                  <a16:creationId xmlns:a16="http://schemas.microsoft.com/office/drawing/2014/main" id="{C6B83C15-371F-54ED-1457-C718E5A02633}"/>
                </a:ext>
              </a:extLst>
            </p:cNvPr>
            <p:cNvPicPr>
              <a:picLocks noChangeAspect="1"/>
            </p:cNvPicPr>
            <p:nvPr/>
          </p:nvPicPr>
          <p:blipFill>
            <a:blip r:embed="rId9"/>
            <a:stretch>
              <a:fillRect/>
            </a:stretch>
          </p:blipFill>
          <p:spPr>
            <a:xfrm>
              <a:off x="1131192" y="5576869"/>
              <a:ext cx="1193996" cy="728137"/>
            </a:xfrm>
            <a:prstGeom prst="rect">
              <a:avLst/>
            </a:prstGeom>
          </p:spPr>
        </p:pic>
        <p:pic>
          <p:nvPicPr>
            <p:cNvPr id="127" name="図 126">
              <a:extLst>
                <a:ext uri="{FF2B5EF4-FFF2-40B4-BE49-F238E27FC236}">
                  <a16:creationId xmlns:a16="http://schemas.microsoft.com/office/drawing/2014/main" id="{5295633D-4394-12EA-0DA7-5681DE0596FD}"/>
                </a:ext>
              </a:extLst>
            </p:cNvPr>
            <p:cNvPicPr>
              <a:picLocks noChangeAspect="1"/>
            </p:cNvPicPr>
            <p:nvPr/>
          </p:nvPicPr>
          <p:blipFill>
            <a:blip r:embed="rId10"/>
            <a:stretch>
              <a:fillRect/>
            </a:stretch>
          </p:blipFill>
          <p:spPr>
            <a:xfrm>
              <a:off x="1122483" y="4565636"/>
              <a:ext cx="1203035" cy="695958"/>
            </a:xfrm>
            <a:prstGeom prst="rect">
              <a:avLst/>
            </a:prstGeom>
          </p:spPr>
        </p:pic>
      </p:grpSp>
      <p:grpSp>
        <p:nvGrpSpPr>
          <p:cNvPr id="128" name="グループ化 127">
            <a:extLst>
              <a:ext uri="{FF2B5EF4-FFF2-40B4-BE49-F238E27FC236}">
                <a16:creationId xmlns:a16="http://schemas.microsoft.com/office/drawing/2014/main" id="{87D75830-9DEB-B562-547D-2A585E67C5F3}"/>
              </a:ext>
            </a:extLst>
          </p:cNvPr>
          <p:cNvGrpSpPr/>
          <p:nvPr/>
        </p:nvGrpSpPr>
        <p:grpSpPr>
          <a:xfrm>
            <a:off x="8041808" y="1905812"/>
            <a:ext cx="1619267" cy="3792205"/>
            <a:chOff x="6522135" y="2170445"/>
            <a:chExt cx="1798222" cy="4211305"/>
          </a:xfrm>
        </p:grpSpPr>
        <p:pic>
          <p:nvPicPr>
            <p:cNvPr id="129" name="図 128">
              <a:extLst>
                <a:ext uri="{FF2B5EF4-FFF2-40B4-BE49-F238E27FC236}">
                  <a16:creationId xmlns:a16="http://schemas.microsoft.com/office/drawing/2014/main" id="{22F7A001-EFFE-B410-FA20-68A8F76255E9}"/>
                </a:ext>
              </a:extLst>
            </p:cNvPr>
            <p:cNvPicPr>
              <a:picLocks noChangeAspect="1"/>
            </p:cNvPicPr>
            <p:nvPr/>
          </p:nvPicPr>
          <p:blipFill rotWithShape="1">
            <a:blip r:embed="rId5">
              <a:extLst>
                <a:ext uri="{BEBA8EAE-BF5A-486C-A8C5-ECC9F3942E4B}">
                  <a14:imgProps xmlns:a14="http://schemas.microsoft.com/office/drawing/2010/main">
                    <a14:imgLayer r:embed="rId6">
                      <a14:imgEffect>
                        <a14:artisticCrisscrossEtching/>
                      </a14:imgEffect>
                    </a14:imgLayer>
                  </a14:imgProps>
                </a:ext>
              </a:extLst>
            </a:blip>
            <a:srcRect b="92405"/>
            <a:stretch/>
          </p:blipFill>
          <p:spPr>
            <a:xfrm>
              <a:off x="6543886" y="2170445"/>
              <a:ext cx="1776471" cy="315296"/>
            </a:xfrm>
            <a:prstGeom prst="rect">
              <a:avLst/>
            </a:prstGeom>
          </p:spPr>
        </p:pic>
        <p:pic>
          <p:nvPicPr>
            <p:cNvPr id="130" name="図 129">
              <a:extLst>
                <a:ext uri="{FF2B5EF4-FFF2-40B4-BE49-F238E27FC236}">
                  <a16:creationId xmlns:a16="http://schemas.microsoft.com/office/drawing/2014/main" id="{BAA1303C-9BBB-F6D5-0254-BA1413ABA985}"/>
                </a:ext>
              </a:extLst>
            </p:cNvPr>
            <p:cNvPicPr>
              <a:picLocks noChangeAspect="1"/>
            </p:cNvPicPr>
            <p:nvPr/>
          </p:nvPicPr>
          <p:blipFill rotWithShape="1">
            <a:blip r:embed="rId7">
              <a:extLst>
                <a:ext uri="{BEBA8EAE-BF5A-486C-A8C5-ECC9F3942E4B}">
                  <a14:imgProps xmlns:a14="http://schemas.microsoft.com/office/drawing/2010/main">
                    <a14:imgLayer r:embed="rId6">
                      <a14:imgEffect>
                        <a14:artisticPastelsSmooth/>
                      </a14:imgEffect>
                    </a14:imgLayer>
                  </a14:imgProps>
                </a:ext>
              </a:extLst>
            </a:blip>
            <a:srcRect t="7997"/>
            <a:stretch/>
          </p:blipFill>
          <p:spPr>
            <a:xfrm>
              <a:off x="6522135" y="2562328"/>
              <a:ext cx="1776471" cy="3819422"/>
            </a:xfrm>
            <a:prstGeom prst="rect">
              <a:avLst/>
            </a:prstGeom>
          </p:spPr>
        </p:pic>
        <p:pic>
          <p:nvPicPr>
            <p:cNvPr id="131" name="図 130">
              <a:extLst>
                <a:ext uri="{FF2B5EF4-FFF2-40B4-BE49-F238E27FC236}">
                  <a16:creationId xmlns:a16="http://schemas.microsoft.com/office/drawing/2014/main" id="{CEB03EC3-BDA6-50CC-6273-D6DD72788719}"/>
                </a:ext>
              </a:extLst>
            </p:cNvPr>
            <p:cNvPicPr>
              <a:picLocks noChangeAspect="1"/>
            </p:cNvPicPr>
            <p:nvPr/>
          </p:nvPicPr>
          <p:blipFill>
            <a:blip r:embed="rId9"/>
            <a:stretch>
              <a:fillRect/>
            </a:stretch>
          </p:blipFill>
          <p:spPr>
            <a:xfrm>
              <a:off x="6817127" y="5348350"/>
              <a:ext cx="1193996" cy="728137"/>
            </a:xfrm>
            <a:prstGeom prst="rect">
              <a:avLst/>
            </a:prstGeom>
          </p:spPr>
        </p:pic>
        <p:grpSp>
          <p:nvGrpSpPr>
            <p:cNvPr id="132" name="グループ化 131">
              <a:extLst>
                <a:ext uri="{FF2B5EF4-FFF2-40B4-BE49-F238E27FC236}">
                  <a16:creationId xmlns:a16="http://schemas.microsoft.com/office/drawing/2014/main" id="{6C55B6C7-0C2D-0638-05C6-746BD3CE3207}"/>
                </a:ext>
              </a:extLst>
            </p:cNvPr>
            <p:cNvGrpSpPr/>
            <p:nvPr/>
          </p:nvGrpSpPr>
          <p:grpSpPr>
            <a:xfrm>
              <a:off x="6568581" y="2814282"/>
              <a:ext cx="1686190" cy="1015393"/>
              <a:chOff x="6568581" y="2814282"/>
              <a:chExt cx="1686190" cy="1015393"/>
            </a:xfrm>
          </p:grpSpPr>
          <p:pic>
            <p:nvPicPr>
              <p:cNvPr id="135" name="図 134">
                <a:extLst>
                  <a:ext uri="{FF2B5EF4-FFF2-40B4-BE49-F238E27FC236}">
                    <a16:creationId xmlns:a16="http://schemas.microsoft.com/office/drawing/2014/main" id="{B6C99B93-B8FD-0700-21D3-108C2BD92892}"/>
                  </a:ext>
                </a:extLst>
              </p:cNvPr>
              <p:cNvPicPr>
                <a:picLocks noChangeAspect="1"/>
              </p:cNvPicPr>
              <p:nvPr/>
            </p:nvPicPr>
            <p:blipFill rotWithShape="1">
              <a:blip r:embed="rId8"/>
              <a:srcRect t="15935" b="10242"/>
              <a:stretch/>
            </p:blipFill>
            <p:spPr>
              <a:xfrm>
                <a:off x="6571732" y="2850716"/>
                <a:ext cx="1683039" cy="878317"/>
              </a:xfrm>
              <a:prstGeom prst="rect">
                <a:avLst/>
              </a:prstGeom>
            </p:spPr>
          </p:pic>
          <p:pic>
            <p:nvPicPr>
              <p:cNvPr id="136" name="図 135">
                <a:extLst>
                  <a:ext uri="{FF2B5EF4-FFF2-40B4-BE49-F238E27FC236}">
                    <a16:creationId xmlns:a16="http://schemas.microsoft.com/office/drawing/2014/main" id="{4B7C4614-7AC4-B86E-4F42-3F0816E26285}"/>
                  </a:ext>
                </a:extLst>
              </p:cNvPr>
              <p:cNvPicPr>
                <a:picLocks noChangeAspect="1"/>
              </p:cNvPicPr>
              <p:nvPr/>
            </p:nvPicPr>
            <p:blipFill rotWithShape="1">
              <a:blip r:embed="rId11"/>
              <a:srcRect t="1" b="3771"/>
              <a:stretch/>
            </p:blipFill>
            <p:spPr>
              <a:xfrm>
                <a:off x="6584875" y="2826128"/>
                <a:ext cx="1668935" cy="985367"/>
              </a:xfrm>
              <a:prstGeom prst="rect">
                <a:avLst/>
              </a:prstGeom>
            </p:spPr>
          </p:pic>
          <p:sp>
            <p:nvSpPr>
              <p:cNvPr id="140" name="正方形/長方形 139">
                <a:extLst>
                  <a:ext uri="{FF2B5EF4-FFF2-40B4-BE49-F238E27FC236}">
                    <a16:creationId xmlns:a16="http://schemas.microsoft.com/office/drawing/2014/main" id="{FA650706-8009-7523-C083-C4B6C04EAA34}"/>
                  </a:ext>
                </a:extLst>
              </p:cNvPr>
              <p:cNvSpPr/>
              <p:nvPr/>
            </p:nvSpPr>
            <p:spPr>
              <a:xfrm>
                <a:off x="6568581" y="2814282"/>
                <a:ext cx="1677225" cy="1015393"/>
              </a:xfrm>
              <a:prstGeom prst="rect">
                <a:avLst/>
              </a:prstGeom>
              <a:solidFill>
                <a:srgbClr val="FFFFFF">
                  <a:alpha val="7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nvGrpSpPr>
              <p:cNvPr id="141" name="グループ化 140">
                <a:extLst>
                  <a:ext uri="{FF2B5EF4-FFF2-40B4-BE49-F238E27FC236}">
                    <a16:creationId xmlns:a16="http://schemas.microsoft.com/office/drawing/2014/main" id="{0ADFC852-D93F-AD3C-D032-114B50BF3BA9}"/>
                  </a:ext>
                </a:extLst>
              </p:cNvPr>
              <p:cNvGrpSpPr/>
              <p:nvPr/>
            </p:nvGrpSpPr>
            <p:grpSpPr>
              <a:xfrm rot="5400000">
                <a:off x="7310239" y="3152266"/>
                <a:ext cx="334562" cy="334562"/>
                <a:chOff x="7357145" y="1006679"/>
                <a:chExt cx="258825" cy="258825"/>
              </a:xfrm>
            </p:grpSpPr>
            <p:sp>
              <p:nvSpPr>
                <p:cNvPr id="142" name="楕円 141">
                  <a:extLst>
                    <a:ext uri="{FF2B5EF4-FFF2-40B4-BE49-F238E27FC236}">
                      <a16:creationId xmlns:a16="http://schemas.microsoft.com/office/drawing/2014/main" id="{CDEAB612-5E79-5DA2-AD2F-D1285A9DDDF2}"/>
                    </a:ext>
                  </a:extLst>
                </p:cNvPr>
                <p:cNvSpPr/>
                <p:nvPr/>
              </p:nvSpPr>
              <p:spPr>
                <a:xfrm>
                  <a:off x="7357145" y="1006679"/>
                  <a:ext cx="258825" cy="258825"/>
                </a:xfrm>
                <a:prstGeom prst="ellipse">
                  <a:avLst/>
                </a:prstGeom>
                <a:noFill/>
                <a:ln w="1905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43" name="二等辺三角形 142">
                  <a:extLst>
                    <a:ext uri="{FF2B5EF4-FFF2-40B4-BE49-F238E27FC236}">
                      <a16:creationId xmlns:a16="http://schemas.microsoft.com/office/drawing/2014/main" id="{CD808342-1B13-C308-B0C0-3B572536EAB0}"/>
                    </a:ext>
                  </a:extLst>
                </p:cNvPr>
                <p:cNvSpPr/>
                <p:nvPr/>
              </p:nvSpPr>
              <p:spPr>
                <a:xfrm>
                  <a:off x="7390701" y="1009820"/>
                  <a:ext cx="220635" cy="190203"/>
                </a:xfrm>
                <a:prstGeom prst="triangle">
                  <a:avLst/>
                </a:prstGeom>
                <a:solidFill>
                  <a:srgbClr val="000000"/>
                </a:solidFill>
                <a:ln w="1905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grpSp>
        <p:pic>
          <p:nvPicPr>
            <p:cNvPr id="133" name="図 132">
              <a:extLst>
                <a:ext uri="{FF2B5EF4-FFF2-40B4-BE49-F238E27FC236}">
                  <a16:creationId xmlns:a16="http://schemas.microsoft.com/office/drawing/2014/main" id="{1C97B340-D254-0B57-C0C4-110A236DD9BC}"/>
                </a:ext>
              </a:extLst>
            </p:cNvPr>
            <p:cNvPicPr>
              <a:picLocks noChangeAspect="1"/>
            </p:cNvPicPr>
            <p:nvPr/>
          </p:nvPicPr>
          <p:blipFill>
            <a:blip r:embed="rId12"/>
            <a:stretch>
              <a:fillRect/>
            </a:stretch>
          </p:blipFill>
          <p:spPr>
            <a:xfrm>
              <a:off x="6817127" y="5338190"/>
              <a:ext cx="1193996" cy="797837"/>
            </a:xfrm>
            <a:prstGeom prst="rect">
              <a:avLst/>
            </a:prstGeom>
          </p:spPr>
        </p:pic>
        <p:pic>
          <p:nvPicPr>
            <p:cNvPr id="134" name="図 133">
              <a:extLst>
                <a:ext uri="{FF2B5EF4-FFF2-40B4-BE49-F238E27FC236}">
                  <a16:creationId xmlns:a16="http://schemas.microsoft.com/office/drawing/2014/main" id="{B7898FAF-12BE-67C1-571B-EDF542191309}"/>
                </a:ext>
              </a:extLst>
            </p:cNvPr>
            <p:cNvPicPr>
              <a:picLocks noChangeAspect="1"/>
            </p:cNvPicPr>
            <p:nvPr/>
          </p:nvPicPr>
          <p:blipFill rotWithShape="1">
            <a:blip r:embed="rId13"/>
            <a:srcRect t="14601"/>
            <a:stretch/>
          </p:blipFill>
          <p:spPr>
            <a:xfrm>
              <a:off x="6817127" y="4343719"/>
              <a:ext cx="1237739" cy="689356"/>
            </a:xfrm>
            <a:prstGeom prst="rect">
              <a:avLst/>
            </a:prstGeom>
          </p:spPr>
        </p:pic>
      </p:grpSp>
      <p:sp>
        <p:nvSpPr>
          <p:cNvPr id="144" name="正方形/長方形 143">
            <a:extLst>
              <a:ext uri="{FF2B5EF4-FFF2-40B4-BE49-F238E27FC236}">
                <a16:creationId xmlns:a16="http://schemas.microsoft.com/office/drawing/2014/main" id="{9EA4B839-2822-3011-9ACA-61960EA3E75D}"/>
              </a:ext>
            </a:extLst>
          </p:cNvPr>
          <p:cNvSpPr/>
          <p:nvPr/>
        </p:nvSpPr>
        <p:spPr>
          <a:xfrm>
            <a:off x="4203234" y="1266753"/>
            <a:ext cx="3663949" cy="454393"/>
          </a:xfrm>
          <a:prstGeom prst="rect">
            <a:avLst/>
          </a:prstGeom>
          <a:solidFill>
            <a:srgbClr val="FFFFFF">
              <a:lumMod val="50000"/>
            </a:srgbClr>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45" name="正方形/長方形 144">
            <a:extLst>
              <a:ext uri="{FF2B5EF4-FFF2-40B4-BE49-F238E27FC236}">
                <a16:creationId xmlns:a16="http://schemas.microsoft.com/office/drawing/2014/main" id="{E755BE79-DB01-8C97-2C5A-B2B0D102271E}"/>
              </a:ext>
            </a:extLst>
          </p:cNvPr>
          <p:cNvSpPr/>
          <p:nvPr/>
        </p:nvSpPr>
        <p:spPr>
          <a:xfrm>
            <a:off x="8022760" y="1266753"/>
            <a:ext cx="3624984" cy="454393"/>
          </a:xfrm>
          <a:prstGeom prst="rect">
            <a:avLst/>
          </a:prstGeom>
          <a:solidFill>
            <a:srgbClr val="FFFFFF">
              <a:lumMod val="50000"/>
            </a:srgbClr>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46" name="テキスト ボックス 145">
            <a:extLst>
              <a:ext uri="{FF2B5EF4-FFF2-40B4-BE49-F238E27FC236}">
                <a16:creationId xmlns:a16="http://schemas.microsoft.com/office/drawing/2014/main" id="{E1F4CF80-9579-D3CB-66C4-9C21C3F5C9E5}"/>
              </a:ext>
            </a:extLst>
          </p:cNvPr>
          <p:cNvSpPr txBox="1"/>
          <p:nvPr/>
        </p:nvSpPr>
        <p:spPr>
          <a:xfrm>
            <a:off x="8106901" y="1342442"/>
            <a:ext cx="2979732" cy="338554"/>
          </a:xfrm>
          <a:prstGeom prst="rect">
            <a:avLst/>
          </a:prstGeom>
          <a:noFill/>
        </p:spPr>
        <p:txBody>
          <a:bodyPr wrap="square" rtlCol="0">
            <a:spAutoFit/>
          </a:bodyPr>
          <a:lstStyle/>
          <a:p>
            <a:pPr eaLnBrk="1" fontAlgn="auto" hangingPunct="1">
              <a:spcBef>
                <a:spcPts val="0"/>
              </a:spcBef>
              <a:spcAft>
                <a:spcPts val="0"/>
              </a:spcAft>
              <a:defRPr/>
            </a:pPr>
            <a:r>
              <a:rPr kumimoji="0" lang="ja-JP" altLang="en-US" sz="1600" b="1" kern="0" dirty="0">
                <a:solidFill>
                  <a:srgbClr val="FFFFFF"/>
                </a:solidFill>
                <a:latin typeface="+mn-ea"/>
                <a:ea typeface="+mn-ea"/>
              </a:rPr>
              <a:t>動画形式（インタビュー）</a:t>
            </a:r>
            <a:endParaRPr kumimoji="0" lang="en-US" altLang="ja-JP" sz="1600" b="1" kern="0" dirty="0">
              <a:solidFill>
                <a:srgbClr val="FFFFFF"/>
              </a:solidFill>
              <a:latin typeface="+mn-ea"/>
              <a:ea typeface="+mn-ea"/>
            </a:endParaRPr>
          </a:p>
        </p:txBody>
      </p:sp>
      <p:sp>
        <p:nvSpPr>
          <p:cNvPr id="147" name="テキスト ボックス 146">
            <a:extLst>
              <a:ext uri="{FF2B5EF4-FFF2-40B4-BE49-F238E27FC236}">
                <a16:creationId xmlns:a16="http://schemas.microsoft.com/office/drawing/2014/main" id="{C2F48C69-D46A-949E-34C6-6E415AF18548}"/>
              </a:ext>
            </a:extLst>
          </p:cNvPr>
          <p:cNvSpPr txBox="1"/>
          <p:nvPr/>
        </p:nvSpPr>
        <p:spPr>
          <a:xfrm>
            <a:off x="4297107" y="1342442"/>
            <a:ext cx="2798551" cy="338554"/>
          </a:xfrm>
          <a:prstGeom prst="rect">
            <a:avLst/>
          </a:prstGeom>
          <a:noFill/>
        </p:spPr>
        <p:txBody>
          <a:bodyPr wrap="square" rtlCol="0">
            <a:spAutoFit/>
          </a:bodyPr>
          <a:lstStyle/>
          <a:p>
            <a:pPr eaLnBrk="1" fontAlgn="auto" hangingPunct="1">
              <a:spcBef>
                <a:spcPts val="0"/>
              </a:spcBef>
              <a:spcAft>
                <a:spcPts val="0"/>
              </a:spcAft>
              <a:defRPr/>
            </a:pPr>
            <a:r>
              <a:rPr kumimoji="0" lang="ja-JP" altLang="en-US" sz="1600" b="1" kern="0" dirty="0">
                <a:solidFill>
                  <a:srgbClr val="FFFFFF"/>
                </a:solidFill>
                <a:latin typeface="+mn-ea"/>
                <a:ea typeface="+mn-ea"/>
              </a:rPr>
              <a:t>グラフィック（図解）</a:t>
            </a:r>
            <a:r>
              <a:rPr kumimoji="0" lang="ja-JP" altLang="en-US" sz="1400" b="1" kern="0" dirty="0">
                <a:solidFill>
                  <a:srgbClr val="FFFFFF"/>
                </a:solidFill>
                <a:latin typeface="+mn-ea"/>
                <a:ea typeface="+mn-ea"/>
              </a:rPr>
              <a:t>形式</a:t>
            </a:r>
            <a:endParaRPr kumimoji="0" lang="en-US" altLang="ja-JP" sz="1400" b="1" kern="0" dirty="0">
              <a:solidFill>
                <a:srgbClr val="FFFFFF"/>
              </a:solidFill>
              <a:latin typeface="+mn-ea"/>
              <a:ea typeface="+mn-ea"/>
            </a:endParaRPr>
          </a:p>
        </p:txBody>
      </p:sp>
      <p:sp>
        <p:nvSpPr>
          <p:cNvPr id="148" name="テキスト ボックス 147">
            <a:extLst>
              <a:ext uri="{FF2B5EF4-FFF2-40B4-BE49-F238E27FC236}">
                <a16:creationId xmlns:a16="http://schemas.microsoft.com/office/drawing/2014/main" id="{4B8090AA-A8AE-0555-6E9E-BE12073B4029}"/>
              </a:ext>
            </a:extLst>
          </p:cNvPr>
          <p:cNvSpPr txBox="1"/>
          <p:nvPr/>
        </p:nvSpPr>
        <p:spPr>
          <a:xfrm>
            <a:off x="5848247" y="2309404"/>
            <a:ext cx="2069670" cy="2123658"/>
          </a:xfrm>
          <a:prstGeom prst="rect">
            <a:avLst/>
          </a:prstGeom>
          <a:noFill/>
        </p:spPr>
        <p:txBody>
          <a:bodyPr wrap="square" rtlCol="0">
            <a:spAutoFit/>
          </a:bodyPr>
          <a:lstStyle/>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以下のようなケースで、</a:t>
            </a: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情報の取得ハードルを下げたり、理解度を深めたり</a:t>
            </a: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する目的での利用が有効。</a:t>
            </a: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・相応リテラシーを求める</a:t>
            </a: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　商材（金融商品など）の</a:t>
            </a: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　初心者層へのアプローチ</a:t>
            </a: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・仕様や仕組みが難解な</a:t>
            </a: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　広告主様商品やその関連</a:t>
            </a: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　情報を図解</a:t>
            </a:r>
            <a:endParaRPr lang="en-US" altLang="ja-JP" sz="1200" dirty="0">
              <a:solidFill>
                <a:srgbClr val="0D0D0D"/>
              </a:solidFill>
              <a:latin typeface="+mn-ea"/>
              <a:ea typeface="+mn-ea"/>
              <a:cs typeface="Meiryo UI" pitchFamily="50" charset="-128"/>
            </a:endParaRPr>
          </a:p>
        </p:txBody>
      </p:sp>
      <p:sp>
        <p:nvSpPr>
          <p:cNvPr id="157" name="テキスト ボックス 156">
            <a:extLst>
              <a:ext uri="{FF2B5EF4-FFF2-40B4-BE49-F238E27FC236}">
                <a16:creationId xmlns:a16="http://schemas.microsoft.com/office/drawing/2014/main" id="{7E5D64CE-2C0C-BCA1-4B57-D255900A0656}"/>
              </a:ext>
            </a:extLst>
          </p:cNvPr>
          <p:cNvSpPr txBox="1"/>
          <p:nvPr/>
        </p:nvSpPr>
        <p:spPr>
          <a:xfrm>
            <a:off x="5851582" y="4444730"/>
            <a:ext cx="2015602" cy="861774"/>
          </a:xfrm>
          <a:prstGeom prst="rect">
            <a:avLst/>
          </a:prstGeom>
          <a:noFill/>
        </p:spPr>
        <p:txBody>
          <a:bodyPr wrap="square" rtlCol="0">
            <a:spAutoFit/>
          </a:bodyPr>
          <a:lstStyle/>
          <a:p>
            <a:pPr eaLnBrk="1" fontAlgn="auto" hangingPunct="1">
              <a:spcBef>
                <a:spcPts val="0"/>
              </a:spcBef>
              <a:spcAft>
                <a:spcPts val="0"/>
              </a:spcAft>
            </a:pPr>
            <a:r>
              <a:rPr lang="ja-JP" altLang="en-US" sz="1000" dirty="0">
                <a:solidFill>
                  <a:srgbClr val="0D0D0D"/>
                </a:solidFill>
                <a:latin typeface="+mn-ea"/>
                <a:ea typeface="+mn-ea"/>
                <a:cs typeface="Meiryo UI" pitchFamily="50" charset="-128"/>
              </a:rPr>
              <a:t>▼（参考記事）</a:t>
            </a:r>
            <a:endParaRPr lang="en-US" altLang="ja-JP" sz="10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000" dirty="0">
                <a:solidFill>
                  <a:srgbClr val="0D0D0D"/>
                </a:solidFill>
                <a:latin typeface="+mn-ea"/>
                <a:ea typeface="+mn-ea"/>
                <a:cs typeface="Meiryo UI" pitchFamily="50" charset="-128"/>
              </a:rPr>
              <a:t>　　</a:t>
            </a:r>
            <a:r>
              <a:rPr lang="en-US" altLang="ja-JP" sz="1000" dirty="0">
                <a:solidFill>
                  <a:srgbClr val="0D0D0D"/>
                </a:solidFill>
                <a:latin typeface="+mn-ea"/>
                <a:ea typeface="+mn-ea"/>
                <a:cs typeface="Meiryo UI" pitchFamily="50" charset="-128"/>
              </a:rPr>
              <a:t>Yahoo!</a:t>
            </a:r>
            <a:r>
              <a:rPr lang="ja-JP" altLang="en-US" sz="1000" dirty="0">
                <a:solidFill>
                  <a:srgbClr val="0D0D0D"/>
                </a:solidFill>
                <a:latin typeface="+mn-ea"/>
                <a:ea typeface="+mn-ea"/>
                <a:cs typeface="Meiryo UI" pitchFamily="50" charset="-128"/>
              </a:rPr>
              <a:t>ニュース </a:t>
            </a:r>
            <a:endParaRPr lang="en-US" altLang="ja-JP" sz="10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000" dirty="0">
                <a:solidFill>
                  <a:srgbClr val="0D0D0D"/>
                </a:solidFill>
                <a:latin typeface="+mn-ea"/>
                <a:ea typeface="+mn-ea"/>
                <a:cs typeface="Meiryo UI" pitchFamily="50" charset="-128"/>
              </a:rPr>
              <a:t>　　ビジュアルで知る</a:t>
            </a:r>
            <a:endParaRPr lang="en-US" altLang="ja-JP" sz="1000" dirty="0">
              <a:solidFill>
                <a:srgbClr val="0D0D0D"/>
              </a:solidFill>
              <a:latin typeface="+mn-ea"/>
              <a:ea typeface="+mn-ea"/>
              <a:cs typeface="Meiryo UI" pitchFamily="50" charset="-128"/>
            </a:endParaRPr>
          </a:p>
          <a:p>
            <a:pPr eaLnBrk="1" fontAlgn="auto" hangingPunct="1">
              <a:spcBef>
                <a:spcPts val="0"/>
              </a:spcBef>
              <a:spcAft>
                <a:spcPts val="0"/>
              </a:spcAft>
            </a:pPr>
            <a:r>
              <a:rPr lang="en-US" altLang="ja-JP" sz="1000" dirty="0">
                <a:solidFill>
                  <a:srgbClr val="545454"/>
                </a:solidFill>
                <a:latin typeface="+mn-ea"/>
                <a:ea typeface="+mn-ea"/>
                <a:cs typeface="Meiryo UI" pitchFamily="50" charset="-128"/>
                <a:hlinkClick r:id="rId14"/>
              </a:rPr>
              <a:t>https://news.yahoo.co.jp/special/</a:t>
            </a:r>
            <a:endParaRPr lang="en-US" altLang="ja-JP" sz="1000" dirty="0">
              <a:solidFill>
                <a:srgbClr val="545454"/>
              </a:solidFill>
              <a:latin typeface="+mn-ea"/>
              <a:ea typeface="+mn-ea"/>
              <a:cs typeface="Meiryo UI" pitchFamily="50" charset="-128"/>
            </a:endParaRPr>
          </a:p>
        </p:txBody>
      </p:sp>
      <p:pic>
        <p:nvPicPr>
          <p:cNvPr id="158" name="図 157">
            <a:extLst>
              <a:ext uri="{FF2B5EF4-FFF2-40B4-BE49-F238E27FC236}">
                <a16:creationId xmlns:a16="http://schemas.microsoft.com/office/drawing/2014/main" id="{AF5BE197-D641-A13C-1706-9605D7658882}"/>
              </a:ext>
            </a:extLst>
          </p:cNvPr>
          <p:cNvPicPr>
            <a:picLocks noChangeAspect="1"/>
          </p:cNvPicPr>
          <p:nvPr/>
        </p:nvPicPr>
        <p:blipFill>
          <a:blip r:embed="rId15"/>
          <a:stretch>
            <a:fillRect/>
          </a:stretch>
        </p:blipFill>
        <p:spPr>
          <a:xfrm>
            <a:off x="4261103" y="1945167"/>
            <a:ext cx="1581704" cy="3904685"/>
          </a:xfrm>
          <a:prstGeom prst="rect">
            <a:avLst/>
          </a:prstGeom>
        </p:spPr>
      </p:pic>
    </p:spTree>
    <p:extLst>
      <p:ext uri="{BB962C8B-B14F-4D97-AF65-F5344CB8AC3E}">
        <p14:creationId xmlns:p14="http://schemas.microsoft.com/office/powerpoint/2010/main" val="155053694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BA4E44-FA07-CFA0-0E62-40502420EBF8}"/>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0B429674-AAAC-BA1D-167E-E3447AFAE28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8" name="テキスト プレースホルダー 3">
            <a:extLst>
              <a:ext uri="{FF2B5EF4-FFF2-40B4-BE49-F238E27FC236}">
                <a16:creationId xmlns:a16="http://schemas.microsoft.com/office/drawing/2014/main" id="{5D3C7099-F938-1507-CBD0-ED2474535817}"/>
              </a:ext>
            </a:extLst>
          </p:cNvPr>
          <p:cNvSpPr txBox="1">
            <a:spLocks/>
          </p:cNvSpPr>
          <p:nvPr/>
        </p:nvSpPr>
        <p:spPr>
          <a:xfrm>
            <a:off x="1899010" y="193772"/>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48"/>
                </a:solidFill>
                <a:effectLst/>
                <a:uLnTx/>
                <a:uFillTx/>
                <a:latin typeface="+mn-ea"/>
                <a:ea typeface="+mn-ea"/>
                <a:cs typeface="+mn-cs"/>
              </a:rPr>
              <a:t>編集方針</a:t>
            </a:r>
            <a:endParaRPr kumimoji="1" lang="ja-JP" altLang="en-US" sz="1600" b="1" i="0" u="none" strike="noStrike" kern="1200" cap="none" spc="0" normalizeH="0" baseline="0" noProof="0" dirty="0">
              <a:ln>
                <a:noFill/>
              </a:ln>
              <a:solidFill>
                <a:srgbClr val="000048"/>
              </a:solidFill>
              <a:effectLst/>
              <a:uLnTx/>
              <a:uFillTx/>
              <a:latin typeface="+mn-ea"/>
              <a:ea typeface="+mn-ea"/>
              <a:cs typeface="+mn-cs"/>
            </a:endParaRPr>
          </a:p>
        </p:txBody>
      </p:sp>
      <p:sp>
        <p:nvSpPr>
          <p:cNvPr id="2" name="テキスト ボックス 1">
            <a:extLst>
              <a:ext uri="{FF2B5EF4-FFF2-40B4-BE49-F238E27FC236}">
                <a16:creationId xmlns:a16="http://schemas.microsoft.com/office/drawing/2014/main" id="{5F3B69FE-C4C9-AE1C-51E4-DD036D8977F8}"/>
              </a:ext>
            </a:extLst>
          </p:cNvPr>
          <p:cNvSpPr txBox="1"/>
          <p:nvPr/>
        </p:nvSpPr>
        <p:spPr>
          <a:xfrm>
            <a:off x="2128460" y="1408060"/>
            <a:ext cx="8187833" cy="523220"/>
          </a:xfrm>
          <a:prstGeom prst="rect">
            <a:avLst/>
          </a:prstGeom>
          <a:noFill/>
        </p:spPr>
        <p:txBody>
          <a:bodyPr wrap="square" rtlCol="0">
            <a:spAutoFit/>
          </a:bodyPr>
          <a:lstStyle/>
          <a:p>
            <a:pPr algn="ctr" defTabSz="457200" eaLnBrk="1" fontAlgn="auto" hangingPunct="1">
              <a:spcBef>
                <a:spcPts val="0"/>
              </a:spcBef>
              <a:spcAft>
                <a:spcPts val="0"/>
              </a:spcAft>
            </a:pPr>
            <a:r>
              <a:rPr lang="ja-US" altLang="en-US" sz="2800" b="1" dirty="0">
                <a:solidFill>
                  <a:srgbClr val="0D0D0D"/>
                </a:solidFill>
                <a:latin typeface="+mn-ea"/>
                <a:ea typeface="+mn-ea"/>
              </a:rPr>
              <a:t>＃課題解決と行動につながる広告</a:t>
            </a:r>
            <a:endParaRPr lang="en-US" altLang="ja-US" sz="2800" b="1" dirty="0">
              <a:solidFill>
                <a:srgbClr val="0D0D0D"/>
              </a:solidFill>
              <a:latin typeface="+mn-ea"/>
              <a:ea typeface="+mn-ea"/>
            </a:endParaRPr>
          </a:p>
        </p:txBody>
      </p:sp>
      <p:sp>
        <p:nvSpPr>
          <p:cNvPr id="4" name="テキスト ボックス 3">
            <a:extLst>
              <a:ext uri="{FF2B5EF4-FFF2-40B4-BE49-F238E27FC236}">
                <a16:creationId xmlns:a16="http://schemas.microsoft.com/office/drawing/2014/main" id="{851EFD34-C5C8-E5E4-367A-E639835FCC7C}"/>
              </a:ext>
            </a:extLst>
          </p:cNvPr>
          <p:cNvSpPr txBox="1"/>
          <p:nvPr/>
        </p:nvSpPr>
        <p:spPr>
          <a:xfrm>
            <a:off x="2128460" y="2283959"/>
            <a:ext cx="9103540" cy="3293209"/>
          </a:xfrm>
          <a:prstGeom prst="rect">
            <a:avLst/>
          </a:prstGeom>
          <a:noFill/>
        </p:spPr>
        <p:txBody>
          <a:bodyPr wrap="square" rtlCol="0">
            <a:spAutoFit/>
          </a:bodyPr>
          <a:lstStyle/>
          <a:p>
            <a:pPr algn="ctr" defTabSz="457200" eaLnBrk="1" fontAlgn="auto" hangingPunct="1">
              <a:spcBef>
                <a:spcPts val="0"/>
              </a:spcBef>
              <a:spcAft>
                <a:spcPts val="0"/>
              </a:spcAft>
            </a:pPr>
            <a:r>
              <a:rPr lang="ja-US" altLang="en-US" sz="1600" b="1" dirty="0">
                <a:solidFill>
                  <a:srgbClr val="0D0D0D"/>
                </a:solidFill>
                <a:latin typeface="+mn-ea"/>
                <a:ea typeface="+mn-ea"/>
              </a:rPr>
              <a:t>私たち</a:t>
            </a:r>
            <a:r>
              <a:rPr lang="en-US" altLang="ja-US" sz="1600" b="1" dirty="0">
                <a:solidFill>
                  <a:srgbClr val="0D0D0D"/>
                </a:solidFill>
                <a:latin typeface="+mn-ea"/>
                <a:ea typeface="+mn-ea"/>
              </a:rPr>
              <a:t>Yahoo!</a:t>
            </a:r>
            <a:r>
              <a:rPr lang="ja-US" altLang="en-US" sz="1600" b="1" dirty="0">
                <a:solidFill>
                  <a:srgbClr val="0D0D0D"/>
                </a:solidFill>
                <a:latin typeface="+mn-ea"/>
                <a:ea typeface="+mn-ea"/>
              </a:rPr>
              <a:t>ニュースは「課題解決と行動につながるニュースを伝える」をミッションに掲げ、</a:t>
            </a:r>
            <a:endParaRPr lang="en-US" altLang="ja-US" sz="1600" b="1" dirty="0">
              <a:solidFill>
                <a:srgbClr val="0D0D0D"/>
              </a:solidFill>
              <a:latin typeface="+mn-ea"/>
              <a:ea typeface="+mn-ea"/>
            </a:endParaRPr>
          </a:p>
          <a:p>
            <a:pPr algn="ctr" defTabSz="457200" eaLnBrk="1" fontAlgn="auto" hangingPunct="1">
              <a:spcBef>
                <a:spcPts val="0"/>
              </a:spcBef>
              <a:spcAft>
                <a:spcPts val="0"/>
              </a:spcAft>
            </a:pPr>
            <a:r>
              <a:rPr lang="ja-US" altLang="en-US" sz="1600" b="1" dirty="0">
                <a:solidFill>
                  <a:srgbClr val="0D0D0D"/>
                </a:solidFill>
                <a:latin typeface="+mn-ea"/>
                <a:ea typeface="+mn-ea"/>
              </a:rPr>
              <a:t>日々ユーザーにニュースを届けています。</a:t>
            </a:r>
            <a:endParaRPr lang="en-US" altLang="ja-US" sz="1600" b="1" dirty="0">
              <a:solidFill>
                <a:srgbClr val="0D0D0D"/>
              </a:solidFill>
              <a:latin typeface="+mn-ea"/>
              <a:ea typeface="+mn-ea"/>
            </a:endParaRPr>
          </a:p>
          <a:p>
            <a:pPr algn="ctr" defTabSz="457200" eaLnBrk="1" fontAlgn="auto" hangingPunct="1">
              <a:spcBef>
                <a:spcPts val="0"/>
              </a:spcBef>
              <a:spcAft>
                <a:spcPts val="0"/>
              </a:spcAft>
            </a:pPr>
            <a:endParaRPr lang="en-US" altLang="ja-US" sz="1600" b="1" dirty="0">
              <a:solidFill>
                <a:srgbClr val="0D0D0D"/>
              </a:solidFill>
              <a:latin typeface="+mn-ea"/>
              <a:ea typeface="+mn-ea"/>
            </a:endParaRPr>
          </a:p>
          <a:p>
            <a:pPr algn="ctr" defTabSz="457200" eaLnBrk="1" fontAlgn="auto" hangingPunct="1">
              <a:spcBef>
                <a:spcPts val="0"/>
              </a:spcBef>
              <a:spcAft>
                <a:spcPts val="0"/>
              </a:spcAft>
            </a:pPr>
            <a:r>
              <a:rPr lang="ja-US" altLang="en-US" sz="1600" b="1" dirty="0">
                <a:solidFill>
                  <a:srgbClr val="0D0D0D"/>
                </a:solidFill>
                <a:latin typeface="+mn-ea"/>
                <a:ea typeface="+mn-ea"/>
              </a:rPr>
              <a:t>それは広告コンテンツにおいても同じ。</a:t>
            </a:r>
            <a:endParaRPr lang="en-US" altLang="ja-US" sz="1600" b="1" dirty="0">
              <a:solidFill>
                <a:srgbClr val="0D0D0D"/>
              </a:solidFill>
              <a:latin typeface="+mn-ea"/>
              <a:ea typeface="+mn-ea"/>
            </a:endParaRPr>
          </a:p>
          <a:p>
            <a:pPr algn="ctr" defTabSz="457200" eaLnBrk="1" fontAlgn="auto" hangingPunct="1">
              <a:spcBef>
                <a:spcPts val="0"/>
              </a:spcBef>
              <a:spcAft>
                <a:spcPts val="0"/>
              </a:spcAft>
            </a:pPr>
            <a:endParaRPr lang="en-US" altLang="ja-US" sz="1600" b="1" dirty="0">
              <a:solidFill>
                <a:srgbClr val="0D0D0D"/>
              </a:solidFill>
              <a:latin typeface="+mn-ea"/>
              <a:ea typeface="+mn-ea"/>
            </a:endParaRPr>
          </a:p>
          <a:p>
            <a:pPr algn="ctr" defTabSz="457200" eaLnBrk="1" fontAlgn="auto" hangingPunct="1">
              <a:spcBef>
                <a:spcPts val="0"/>
              </a:spcBef>
              <a:spcAft>
                <a:spcPts val="0"/>
              </a:spcAft>
            </a:pPr>
            <a:r>
              <a:rPr lang="ja-US" altLang="en-US" sz="1600" b="1" dirty="0">
                <a:solidFill>
                  <a:srgbClr val="0D0D0D"/>
                </a:solidFill>
                <a:latin typeface="+mn-ea"/>
                <a:ea typeface="+mn-ea"/>
              </a:rPr>
              <a:t>社会や個人の課題解決のために作り上げたブランド・商品やサービスを</a:t>
            </a:r>
            <a:endParaRPr lang="en-US" altLang="ja-US" sz="1600" b="1" dirty="0">
              <a:solidFill>
                <a:srgbClr val="0D0D0D"/>
              </a:solidFill>
              <a:latin typeface="+mn-ea"/>
              <a:ea typeface="+mn-ea"/>
            </a:endParaRPr>
          </a:p>
          <a:p>
            <a:pPr algn="ctr" defTabSz="457200" eaLnBrk="1" fontAlgn="auto" hangingPunct="1">
              <a:spcBef>
                <a:spcPts val="0"/>
              </a:spcBef>
              <a:spcAft>
                <a:spcPts val="0"/>
              </a:spcAft>
            </a:pPr>
            <a:r>
              <a:rPr lang="en-US" altLang="ja-US" sz="1600" b="1" dirty="0">
                <a:solidFill>
                  <a:srgbClr val="0D0D0D"/>
                </a:solidFill>
                <a:latin typeface="+mn-ea"/>
                <a:ea typeface="+mn-ea"/>
              </a:rPr>
              <a:t>Yahoo!</a:t>
            </a:r>
            <a:r>
              <a:rPr lang="ja-US" altLang="en-US" sz="1600" b="1" dirty="0">
                <a:solidFill>
                  <a:srgbClr val="0D0D0D"/>
                </a:solidFill>
                <a:latin typeface="+mn-ea"/>
                <a:ea typeface="+mn-ea"/>
              </a:rPr>
              <a:t>ニュースを訪れたユーザーにも知ってほしい。</a:t>
            </a:r>
            <a:endParaRPr lang="en-US" altLang="ja-US" sz="1600" b="1" dirty="0">
              <a:solidFill>
                <a:srgbClr val="0D0D0D"/>
              </a:solidFill>
              <a:latin typeface="+mn-ea"/>
              <a:ea typeface="+mn-ea"/>
            </a:endParaRPr>
          </a:p>
          <a:p>
            <a:pPr algn="ctr" defTabSz="457200" eaLnBrk="1" fontAlgn="auto" hangingPunct="1">
              <a:spcBef>
                <a:spcPts val="0"/>
              </a:spcBef>
              <a:spcAft>
                <a:spcPts val="0"/>
              </a:spcAft>
            </a:pPr>
            <a:endParaRPr lang="en-US" altLang="ja-US" sz="1600" b="1" dirty="0">
              <a:solidFill>
                <a:srgbClr val="0D0D0D"/>
              </a:solidFill>
              <a:latin typeface="+mn-ea"/>
              <a:ea typeface="+mn-ea"/>
            </a:endParaRPr>
          </a:p>
          <a:p>
            <a:pPr algn="ctr" defTabSz="457200" eaLnBrk="1" fontAlgn="auto" hangingPunct="1">
              <a:spcBef>
                <a:spcPts val="0"/>
              </a:spcBef>
              <a:spcAft>
                <a:spcPts val="0"/>
              </a:spcAft>
            </a:pPr>
            <a:r>
              <a:rPr lang="ja-US" altLang="en-US" sz="1600" b="1" dirty="0">
                <a:solidFill>
                  <a:srgbClr val="0D0D0D"/>
                </a:solidFill>
                <a:latin typeface="+mn-ea"/>
                <a:ea typeface="+mn-ea"/>
              </a:rPr>
              <a:t>広告主様が届けたい価値を通して、</a:t>
            </a:r>
            <a:endParaRPr lang="en-US" altLang="ja-US" sz="1600" b="1" dirty="0">
              <a:solidFill>
                <a:srgbClr val="0D0D0D"/>
              </a:solidFill>
              <a:latin typeface="+mn-ea"/>
              <a:ea typeface="+mn-ea"/>
            </a:endParaRPr>
          </a:p>
          <a:p>
            <a:pPr algn="ctr" defTabSz="457200" eaLnBrk="1" fontAlgn="auto" hangingPunct="1">
              <a:spcBef>
                <a:spcPts val="0"/>
              </a:spcBef>
              <a:spcAft>
                <a:spcPts val="0"/>
              </a:spcAft>
            </a:pPr>
            <a:r>
              <a:rPr lang="ja-US" altLang="en-US" sz="1600" b="1" dirty="0">
                <a:solidFill>
                  <a:srgbClr val="0D0D0D"/>
                </a:solidFill>
                <a:latin typeface="+mn-ea"/>
                <a:ea typeface="+mn-ea"/>
              </a:rPr>
              <a:t>ユーザーの課題が解決し、行動を変えるきっかけを作る。</a:t>
            </a:r>
            <a:endParaRPr lang="en-US" altLang="ja-US" sz="1600" b="1" dirty="0">
              <a:solidFill>
                <a:srgbClr val="0D0D0D"/>
              </a:solidFill>
              <a:latin typeface="+mn-ea"/>
              <a:ea typeface="+mn-ea"/>
            </a:endParaRPr>
          </a:p>
          <a:p>
            <a:pPr algn="ctr" defTabSz="457200" eaLnBrk="1" fontAlgn="auto" hangingPunct="1">
              <a:spcBef>
                <a:spcPts val="0"/>
              </a:spcBef>
              <a:spcAft>
                <a:spcPts val="0"/>
              </a:spcAft>
            </a:pPr>
            <a:r>
              <a:rPr lang="ja-US" altLang="en-US" sz="1600" b="1" dirty="0">
                <a:solidFill>
                  <a:srgbClr val="0D0D0D"/>
                </a:solidFill>
                <a:latin typeface="+mn-ea"/>
                <a:ea typeface="+mn-ea"/>
              </a:rPr>
              <a:t>それが積み重なって社会を変える原動力になる。</a:t>
            </a:r>
            <a:endParaRPr lang="en-US" altLang="ja-US" sz="1600" b="1" dirty="0">
              <a:solidFill>
                <a:srgbClr val="0D0D0D"/>
              </a:solidFill>
              <a:latin typeface="+mn-ea"/>
              <a:ea typeface="+mn-ea"/>
            </a:endParaRPr>
          </a:p>
          <a:p>
            <a:pPr algn="ctr" defTabSz="457200" eaLnBrk="1" fontAlgn="auto" hangingPunct="1">
              <a:spcBef>
                <a:spcPts val="0"/>
              </a:spcBef>
              <a:spcAft>
                <a:spcPts val="0"/>
              </a:spcAft>
            </a:pPr>
            <a:endParaRPr lang="en-US" altLang="ja-US" sz="1600" b="1" dirty="0">
              <a:solidFill>
                <a:srgbClr val="0D0D0D"/>
              </a:solidFill>
              <a:latin typeface="+mn-ea"/>
              <a:ea typeface="+mn-ea"/>
            </a:endParaRPr>
          </a:p>
          <a:p>
            <a:pPr algn="ctr" defTabSz="457200" eaLnBrk="1" fontAlgn="auto" hangingPunct="1">
              <a:spcBef>
                <a:spcPts val="0"/>
              </a:spcBef>
              <a:spcAft>
                <a:spcPts val="0"/>
              </a:spcAft>
            </a:pPr>
            <a:r>
              <a:rPr lang="ja-US" altLang="en-US" sz="1600" b="1" dirty="0">
                <a:solidFill>
                  <a:srgbClr val="0D0D0D"/>
                </a:solidFill>
                <a:latin typeface="+mn-ea"/>
                <a:ea typeface="+mn-ea"/>
              </a:rPr>
              <a:t>そんな広告主様とユーザーをつなぐお手伝いができたら、と</a:t>
            </a:r>
            <a:r>
              <a:rPr lang="en-US" altLang="ja-US" sz="1600" b="1" dirty="0">
                <a:solidFill>
                  <a:srgbClr val="0D0D0D"/>
                </a:solidFill>
                <a:latin typeface="+mn-ea"/>
                <a:ea typeface="+mn-ea"/>
              </a:rPr>
              <a:t>Yahoo!</a:t>
            </a:r>
            <a:r>
              <a:rPr lang="ja-US" altLang="en-US" sz="1600" b="1" dirty="0">
                <a:solidFill>
                  <a:srgbClr val="0D0D0D"/>
                </a:solidFill>
                <a:latin typeface="+mn-ea"/>
                <a:ea typeface="+mn-ea"/>
              </a:rPr>
              <a:t>ニュースは考えています。</a:t>
            </a:r>
            <a:endParaRPr lang="en-US" altLang="ja-US" sz="1600" b="1" dirty="0">
              <a:solidFill>
                <a:srgbClr val="0D0D0D"/>
              </a:solidFill>
              <a:latin typeface="+mn-ea"/>
              <a:ea typeface="+mn-ea"/>
            </a:endParaRPr>
          </a:p>
        </p:txBody>
      </p:sp>
    </p:spTree>
    <p:extLst>
      <p:ext uri="{BB962C8B-B14F-4D97-AF65-F5344CB8AC3E}">
        <p14:creationId xmlns:p14="http://schemas.microsoft.com/office/powerpoint/2010/main" val="26395887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BA4E44-FA07-CFA0-0E62-40502420EBF8}"/>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0B429674-AAAC-BA1D-167E-E3447AFAE28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8" name="テキスト プレースホルダー 3">
            <a:extLst>
              <a:ext uri="{FF2B5EF4-FFF2-40B4-BE49-F238E27FC236}">
                <a16:creationId xmlns:a16="http://schemas.microsoft.com/office/drawing/2014/main" id="{5D3C7099-F938-1507-CBD0-ED2474535817}"/>
              </a:ext>
            </a:extLst>
          </p:cNvPr>
          <p:cNvSpPr txBox="1">
            <a:spLocks/>
          </p:cNvSpPr>
          <p:nvPr/>
        </p:nvSpPr>
        <p:spPr>
          <a:xfrm>
            <a:off x="1880722"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48"/>
                </a:solidFill>
                <a:effectLst/>
                <a:uLnTx/>
                <a:uFillTx/>
                <a:latin typeface="+mn-ea"/>
                <a:ea typeface="+mn-ea"/>
                <a:cs typeface="+mn-cs"/>
              </a:rPr>
              <a:t>編集方針</a:t>
            </a:r>
            <a:endParaRPr kumimoji="1" lang="ja-JP" altLang="en-US" sz="1600" b="1" i="0" u="none" strike="noStrike" kern="1200" cap="none" spc="0" normalizeH="0" baseline="0" noProof="0" dirty="0">
              <a:ln>
                <a:noFill/>
              </a:ln>
              <a:solidFill>
                <a:srgbClr val="000048"/>
              </a:solidFill>
              <a:effectLst/>
              <a:uLnTx/>
              <a:uFillTx/>
              <a:latin typeface="+mn-ea"/>
              <a:ea typeface="+mn-ea"/>
              <a:cs typeface="+mn-cs"/>
            </a:endParaRPr>
          </a:p>
        </p:txBody>
      </p:sp>
      <p:sp>
        <p:nvSpPr>
          <p:cNvPr id="5" name="テキスト ボックス 4">
            <a:extLst>
              <a:ext uri="{FF2B5EF4-FFF2-40B4-BE49-F238E27FC236}">
                <a16:creationId xmlns:a16="http://schemas.microsoft.com/office/drawing/2014/main" id="{7F8648BB-E5E9-BF88-79D8-2A9E94E7F7FE}"/>
              </a:ext>
            </a:extLst>
          </p:cNvPr>
          <p:cNvSpPr txBox="1"/>
          <p:nvPr/>
        </p:nvSpPr>
        <p:spPr>
          <a:xfrm>
            <a:off x="1061649" y="1486128"/>
            <a:ext cx="9702145" cy="954107"/>
          </a:xfrm>
          <a:prstGeom prst="rect">
            <a:avLst/>
          </a:prstGeom>
          <a:noFill/>
        </p:spPr>
        <p:txBody>
          <a:bodyPr wrap="square" rtlCol="0">
            <a:spAutoFit/>
          </a:bodyPr>
          <a:lstStyle/>
          <a:p>
            <a:pPr defTabSz="457200" eaLnBrk="1" fontAlgn="auto" hangingPunct="1">
              <a:spcBef>
                <a:spcPts val="0"/>
              </a:spcBef>
              <a:spcAft>
                <a:spcPts val="0"/>
              </a:spcAft>
            </a:pPr>
            <a:r>
              <a:rPr lang="en-US" altLang="ja-US" b="1" dirty="0">
                <a:solidFill>
                  <a:srgbClr val="0D0D0D"/>
                </a:solidFill>
                <a:latin typeface="+mn-ea"/>
                <a:ea typeface="+mn-ea"/>
              </a:rPr>
              <a:t>✔</a:t>
            </a:r>
            <a:r>
              <a:rPr lang="ja-US" altLang="en-US" b="1" dirty="0">
                <a:solidFill>
                  <a:srgbClr val="0D0D0D"/>
                </a:solidFill>
                <a:latin typeface="+mn-ea"/>
                <a:ea typeface="+mn-ea"/>
              </a:rPr>
              <a:t>日本最大級</a:t>
            </a:r>
            <a:r>
              <a:rPr lang="ja-JP" altLang="en-US" b="1" dirty="0">
                <a:solidFill>
                  <a:srgbClr val="0D0D0D"/>
                </a:solidFill>
                <a:latin typeface="+mn-ea"/>
                <a:ea typeface="+mn-ea"/>
              </a:rPr>
              <a:t>の</a:t>
            </a:r>
            <a:r>
              <a:rPr lang="ja-US" altLang="en-US" b="1" dirty="0">
                <a:solidFill>
                  <a:srgbClr val="0D0D0D"/>
                </a:solidFill>
                <a:latin typeface="+mn-ea"/>
                <a:ea typeface="+mn-ea"/>
              </a:rPr>
              <a:t>ニュースメディア</a:t>
            </a:r>
            <a:r>
              <a:rPr lang="ja-JP" altLang="en-US" b="1" dirty="0">
                <a:solidFill>
                  <a:srgbClr val="0D0D0D"/>
                </a:solidFill>
                <a:latin typeface="+mn-ea"/>
                <a:ea typeface="+mn-ea"/>
              </a:rPr>
              <a:t>のノウハウを生かす</a:t>
            </a:r>
            <a:endParaRPr lang="en-US" altLang="ja-US" b="1" dirty="0">
              <a:solidFill>
                <a:srgbClr val="0D0D0D"/>
              </a:solidFill>
              <a:latin typeface="+mn-ea"/>
              <a:ea typeface="+mn-ea"/>
            </a:endParaRPr>
          </a:p>
          <a:p>
            <a:pPr defTabSz="457200" eaLnBrk="1" fontAlgn="auto" hangingPunct="1">
              <a:spcBef>
                <a:spcPts val="0"/>
              </a:spcBef>
              <a:spcAft>
                <a:spcPts val="0"/>
              </a:spcAft>
            </a:pPr>
            <a:r>
              <a:rPr lang="ja-JP" altLang="en-US" sz="1400" dirty="0">
                <a:solidFill>
                  <a:srgbClr val="0D0D0D"/>
                </a:solidFill>
                <a:latin typeface="+mn-ea"/>
                <a:ea typeface="+mn-ea"/>
              </a:rPr>
              <a:t>月間約</a:t>
            </a:r>
            <a:r>
              <a:rPr lang="en-US" altLang="ja-JP" sz="1400" dirty="0">
                <a:solidFill>
                  <a:srgbClr val="0D0D0D"/>
                </a:solidFill>
                <a:latin typeface="+mn-ea"/>
                <a:ea typeface="+mn-ea"/>
              </a:rPr>
              <a:t>175</a:t>
            </a:r>
            <a:r>
              <a:rPr lang="ja-JP" altLang="en-US" sz="1400" dirty="0">
                <a:solidFill>
                  <a:srgbClr val="0D0D0D"/>
                </a:solidFill>
                <a:latin typeface="+mn-ea"/>
                <a:ea typeface="+mn-ea"/>
              </a:rPr>
              <a:t>億</a:t>
            </a:r>
            <a:r>
              <a:rPr lang="en-US" altLang="ja-JP" sz="1400" dirty="0">
                <a:solidFill>
                  <a:srgbClr val="0D0D0D"/>
                </a:solidFill>
                <a:latin typeface="+mn-ea"/>
                <a:ea typeface="+mn-ea"/>
              </a:rPr>
              <a:t>PV</a:t>
            </a:r>
            <a:r>
              <a:rPr lang="ja-JP" altLang="en-US" sz="1400" dirty="0">
                <a:solidFill>
                  <a:srgbClr val="0D0D0D"/>
                </a:solidFill>
                <a:latin typeface="+mn-ea"/>
                <a:ea typeface="+mn-ea"/>
              </a:rPr>
              <a:t>（全デバイス合算）</a:t>
            </a:r>
            <a:r>
              <a:rPr lang="en-US" altLang="ja-JP" sz="1400" dirty="0">
                <a:solidFill>
                  <a:srgbClr val="0D0D0D"/>
                </a:solidFill>
                <a:latin typeface="+mn-ea"/>
                <a:ea typeface="+mn-ea"/>
              </a:rPr>
              <a:t>※</a:t>
            </a:r>
            <a:r>
              <a:rPr lang="ja-JP" altLang="en-US" sz="1400" dirty="0">
                <a:solidFill>
                  <a:srgbClr val="0D0D0D"/>
                </a:solidFill>
                <a:latin typeface="+mn-ea"/>
                <a:ea typeface="+mn-ea"/>
              </a:rPr>
              <a:t>の閲覧数を誇るニュースメディアだからこそ、多くのユーザーに支持されるコンテンツを熟知</a:t>
            </a:r>
            <a:br>
              <a:rPr lang="en-US" altLang="ja-JP" sz="1400" dirty="0">
                <a:solidFill>
                  <a:srgbClr val="0D0D0D"/>
                </a:solidFill>
                <a:latin typeface="+mn-ea"/>
                <a:ea typeface="+mn-ea"/>
              </a:rPr>
            </a:br>
            <a:r>
              <a:rPr lang="ja-JP" altLang="en-US" sz="1000" dirty="0">
                <a:solidFill>
                  <a:srgbClr val="0D0D0D"/>
                </a:solidFill>
                <a:latin typeface="+mn-ea"/>
                <a:ea typeface="+mn-ea"/>
              </a:rPr>
              <a:t>（</a:t>
            </a:r>
            <a:r>
              <a:rPr lang="en-US" altLang="ja-JP" sz="1000" dirty="0">
                <a:solidFill>
                  <a:srgbClr val="0D0D0D"/>
                </a:solidFill>
                <a:latin typeface="+mn-ea"/>
                <a:ea typeface="+mn-ea"/>
              </a:rPr>
              <a:t>※2024</a:t>
            </a:r>
            <a:r>
              <a:rPr lang="ja-JP" altLang="en-US" sz="1000" dirty="0">
                <a:solidFill>
                  <a:srgbClr val="0D0D0D"/>
                </a:solidFill>
                <a:latin typeface="+mn-ea"/>
                <a:ea typeface="+mn-ea"/>
              </a:rPr>
              <a:t>年</a:t>
            </a:r>
            <a:r>
              <a:rPr lang="en-US" altLang="ja-JP" sz="1000" dirty="0">
                <a:solidFill>
                  <a:srgbClr val="0D0D0D"/>
                </a:solidFill>
                <a:latin typeface="+mn-ea"/>
                <a:ea typeface="+mn-ea"/>
              </a:rPr>
              <a:t>4</a:t>
            </a:r>
            <a:r>
              <a:rPr lang="ja-JP" altLang="en-US" sz="1000" dirty="0">
                <a:solidFill>
                  <a:srgbClr val="0D0D0D"/>
                </a:solidFill>
                <a:latin typeface="+mn-ea"/>
                <a:ea typeface="+mn-ea"/>
              </a:rPr>
              <a:t>月</a:t>
            </a:r>
            <a:r>
              <a:rPr lang="en-US" altLang="ja-JP" sz="1000" dirty="0">
                <a:solidFill>
                  <a:srgbClr val="0D0D0D"/>
                </a:solidFill>
                <a:latin typeface="+mn-ea"/>
                <a:ea typeface="+mn-ea"/>
              </a:rPr>
              <a:t>〜2025</a:t>
            </a:r>
            <a:r>
              <a:rPr lang="ja-JP" altLang="en-US" sz="1000" dirty="0">
                <a:solidFill>
                  <a:srgbClr val="0D0D0D"/>
                </a:solidFill>
                <a:latin typeface="+mn-ea"/>
                <a:ea typeface="+mn-ea"/>
              </a:rPr>
              <a:t>年</a:t>
            </a:r>
            <a:r>
              <a:rPr lang="en-US" altLang="ja-JP" sz="1000" dirty="0">
                <a:solidFill>
                  <a:srgbClr val="0D0D0D"/>
                </a:solidFill>
                <a:latin typeface="+mn-ea"/>
                <a:ea typeface="+mn-ea"/>
              </a:rPr>
              <a:t>3</a:t>
            </a:r>
            <a:r>
              <a:rPr lang="ja-JP" altLang="en-US" sz="1000" dirty="0">
                <a:solidFill>
                  <a:srgbClr val="0D0D0D"/>
                </a:solidFill>
                <a:latin typeface="+mn-ea"/>
                <a:ea typeface="+mn-ea"/>
              </a:rPr>
              <a:t>月の平均値）</a:t>
            </a:r>
            <a:endParaRPr kumimoji="0" lang="ja-US" altLang="en-US" sz="1000" dirty="0">
              <a:solidFill>
                <a:srgbClr val="0D0D0D"/>
              </a:solidFill>
              <a:latin typeface="+mn-ea"/>
              <a:ea typeface="+mn-ea"/>
            </a:endParaRPr>
          </a:p>
        </p:txBody>
      </p:sp>
      <p:sp>
        <p:nvSpPr>
          <p:cNvPr id="7" name="テキスト ボックス 6">
            <a:extLst>
              <a:ext uri="{FF2B5EF4-FFF2-40B4-BE49-F238E27FC236}">
                <a16:creationId xmlns:a16="http://schemas.microsoft.com/office/drawing/2014/main" id="{3A263CE0-871A-4C62-CF8A-06416DEEF406}"/>
              </a:ext>
            </a:extLst>
          </p:cNvPr>
          <p:cNvSpPr txBox="1"/>
          <p:nvPr/>
        </p:nvSpPr>
        <p:spPr>
          <a:xfrm>
            <a:off x="1061649" y="2681219"/>
            <a:ext cx="9807635" cy="584775"/>
          </a:xfrm>
          <a:prstGeom prst="rect">
            <a:avLst/>
          </a:prstGeom>
          <a:noFill/>
        </p:spPr>
        <p:txBody>
          <a:bodyPr wrap="square" rtlCol="0">
            <a:spAutoFit/>
          </a:bodyPr>
          <a:lstStyle/>
          <a:p>
            <a:pPr defTabSz="457200" eaLnBrk="1" fontAlgn="auto" hangingPunct="1">
              <a:spcBef>
                <a:spcPts val="0"/>
              </a:spcBef>
              <a:spcAft>
                <a:spcPts val="0"/>
              </a:spcAft>
            </a:pPr>
            <a:r>
              <a:rPr lang="en-US" altLang="ja-US" b="1" dirty="0">
                <a:solidFill>
                  <a:srgbClr val="0D0D0D"/>
                </a:solidFill>
                <a:latin typeface="+mn-ea"/>
                <a:ea typeface="+mn-ea"/>
              </a:rPr>
              <a:t>✔</a:t>
            </a:r>
            <a:r>
              <a:rPr lang="ja-JP" altLang="en-US" b="1" dirty="0">
                <a:solidFill>
                  <a:srgbClr val="0D0D0D"/>
                </a:solidFill>
                <a:latin typeface="+mn-ea"/>
                <a:ea typeface="+mn-ea"/>
              </a:rPr>
              <a:t>ユーザーが信頼できる</a:t>
            </a:r>
            <a:r>
              <a:rPr lang="ja-US" altLang="en-US" b="1" dirty="0">
                <a:solidFill>
                  <a:srgbClr val="0D0D0D"/>
                </a:solidFill>
                <a:latin typeface="+mn-ea"/>
                <a:ea typeface="+mn-ea"/>
              </a:rPr>
              <a:t>情報を、わかりやすく</a:t>
            </a:r>
            <a:r>
              <a:rPr lang="ja-JP" altLang="en-US" b="1" dirty="0">
                <a:solidFill>
                  <a:srgbClr val="0D0D0D"/>
                </a:solidFill>
                <a:latin typeface="+mn-ea"/>
                <a:ea typeface="+mn-ea"/>
              </a:rPr>
              <a:t>伝える</a:t>
            </a:r>
            <a:endParaRPr lang="en-US" altLang="ja-US" b="1" dirty="0">
              <a:solidFill>
                <a:srgbClr val="0D0D0D"/>
              </a:solidFill>
              <a:latin typeface="+mn-ea"/>
              <a:ea typeface="+mn-ea"/>
            </a:endParaRPr>
          </a:p>
          <a:p>
            <a:pPr defTabSz="457200" eaLnBrk="1" fontAlgn="auto" hangingPunct="1">
              <a:spcBef>
                <a:spcPts val="0"/>
              </a:spcBef>
              <a:spcAft>
                <a:spcPts val="0"/>
              </a:spcAft>
            </a:pPr>
            <a:r>
              <a:rPr lang="ja-US" altLang="en-US" sz="1400" dirty="0">
                <a:solidFill>
                  <a:srgbClr val="0D0D0D"/>
                </a:solidFill>
                <a:latin typeface="+mn-ea"/>
                <a:ea typeface="+mn-ea"/>
              </a:rPr>
              <a:t>多様性や価値観に最大限配慮し、</a:t>
            </a:r>
            <a:r>
              <a:rPr kumimoji="0" lang="ja-JP" altLang="en-US" sz="1400" dirty="0">
                <a:solidFill>
                  <a:srgbClr val="0D0D0D"/>
                </a:solidFill>
                <a:latin typeface="+mn-ea"/>
                <a:ea typeface="+mn-ea"/>
              </a:rPr>
              <a:t>事実や根拠を基に、</a:t>
            </a:r>
            <a:r>
              <a:rPr lang="ja-US" altLang="en-US" sz="1400" dirty="0">
                <a:solidFill>
                  <a:srgbClr val="0D0D0D"/>
                </a:solidFill>
                <a:latin typeface="+mn-ea"/>
                <a:ea typeface="+mn-ea"/>
              </a:rPr>
              <a:t>ユーザーの役に立ち、自分ごと化できるコンテンツ</a:t>
            </a:r>
            <a:r>
              <a:rPr lang="ja-JP" altLang="en-US" sz="1400" dirty="0">
                <a:solidFill>
                  <a:srgbClr val="0D0D0D"/>
                </a:solidFill>
                <a:latin typeface="+mn-ea"/>
                <a:ea typeface="+mn-ea"/>
              </a:rPr>
              <a:t>を</a:t>
            </a:r>
            <a:r>
              <a:rPr lang="ja-US" altLang="en-US" sz="1400" dirty="0">
                <a:solidFill>
                  <a:srgbClr val="0D0D0D"/>
                </a:solidFill>
                <a:latin typeface="+mn-ea"/>
                <a:ea typeface="+mn-ea"/>
              </a:rPr>
              <a:t>作</a:t>
            </a:r>
            <a:r>
              <a:rPr lang="ja-JP" altLang="en-US" sz="1400" dirty="0">
                <a:solidFill>
                  <a:srgbClr val="0D0D0D"/>
                </a:solidFill>
                <a:latin typeface="+mn-ea"/>
                <a:ea typeface="+mn-ea"/>
              </a:rPr>
              <a:t>る</a:t>
            </a:r>
            <a:endParaRPr lang="en-US" altLang="ja-US" sz="1400" dirty="0">
              <a:solidFill>
                <a:srgbClr val="0D0D0D"/>
              </a:solidFill>
              <a:latin typeface="+mn-ea"/>
              <a:ea typeface="+mn-ea"/>
            </a:endParaRPr>
          </a:p>
        </p:txBody>
      </p:sp>
      <p:sp>
        <p:nvSpPr>
          <p:cNvPr id="9" name="テキスト ボックス 8">
            <a:extLst>
              <a:ext uri="{FF2B5EF4-FFF2-40B4-BE49-F238E27FC236}">
                <a16:creationId xmlns:a16="http://schemas.microsoft.com/office/drawing/2014/main" id="{5289DC00-2B55-D6DC-1FC5-B9D3FA546763}"/>
              </a:ext>
            </a:extLst>
          </p:cNvPr>
          <p:cNvSpPr txBox="1"/>
          <p:nvPr/>
        </p:nvSpPr>
        <p:spPr>
          <a:xfrm>
            <a:off x="1061649" y="3556431"/>
            <a:ext cx="9807635" cy="584775"/>
          </a:xfrm>
          <a:prstGeom prst="rect">
            <a:avLst/>
          </a:prstGeom>
          <a:noFill/>
        </p:spPr>
        <p:txBody>
          <a:bodyPr wrap="square" rtlCol="0">
            <a:spAutoFit/>
          </a:bodyPr>
          <a:lstStyle/>
          <a:p>
            <a:pPr defTabSz="457200" eaLnBrk="1" fontAlgn="auto" hangingPunct="1">
              <a:spcBef>
                <a:spcPts val="0"/>
              </a:spcBef>
              <a:spcAft>
                <a:spcPts val="0"/>
              </a:spcAft>
            </a:pPr>
            <a:r>
              <a:rPr lang="en-US" altLang="ja-US" b="1" dirty="0">
                <a:solidFill>
                  <a:srgbClr val="0D0D0D"/>
                </a:solidFill>
                <a:latin typeface="+mn-ea"/>
                <a:ea typeface="+mn-ea"/>
              </a:rPr>
              <a:t>✔</a:t>
            </a:r>
            <a:r>
              <a:rPr lang="ja-US" altLang="en-US" b="1" dirty="0">
                <a:solidFill>
                  <a:srgbClr val="0D0D0D"/>
                </a:solidFill>
                <a:latin typeface="+mn-ea"/>
                <a:ea typeface="+mn-ea"/>
              </a:rPr>
              <a:t>データで作り、わかる、測る</a:t>
            </a:r>
            <a:endParaRPr lang="en-US" altLang="ja-US" b="1" dirty="0">
              <a:solidFill>
                <a:srgbClr val="0D0D0D"/>
              </a:solidFill>
              <a:latin typeface="+mn-ea"/>
              <a:ea typeface="+mn-ea"/>
            </a:endParaRPr>
          </a:p>
          <a:p>
            <a:pPr defTabSz="457200" eaLnBrk="1" fontAlgn="auto" hangingPunct="1">
              <a:spcBef>
                <a:spcPts val="0"/>
              </a:spcBef>
              <a:spcAft>
                <a:spcPts val="0"/>
              </a:spcAft>
            </a:pPr>
            <a:r>
              <a:rPr lang="ja-US" altLang="en-US" sz="1400" dirty="0">
                <a:solidFill>
                  <a:srgbClr val="0D0D0D"/>
                </a:solidFill>
                <a:latin typeface="+mn-ea"/>
                <a:ea typeface="+mn-ea"/>
              </a:rPr>
              <a:t>データに基づいて、旬やニーズを捉えた企画・制作を行い、ユーザーの発見を促し、効果もデータドリブンに検証</a:t>
            </a:r>
            <a:endParaRPr lang="en-US" altLang="ja-US" sz="1400" dirty="0">
              <a:solidFill>
                <a:srgbClr val="0D0D0D"/>
              </a:solidFill>
              <a:latin typeface="+mn-ea"/>
              <a:ea typeface="+mn-ea"/>
            </a:endParaRPr>
          </a:p>
        </p:txBody>
      </p:sp>
      <p:sp>
        <p:nvSpPr>
          <p:cNvPr id="10" name="テキスト ボックス 9">
            <a:extLst>
              <a:ext uri="{FF2B5EF4-FFF2-40B4-BE49-F238E27FC236}">
                <a16:creationId xmlns:a16="http://schemas.microsoft.com/office/drawing/2014/main" id="{CB8BA6AF-D518-9EB5-323C-3D5475D388CF}"/>
              </a:ext>
            </a:extLst>
          </p:cNvPr>
          <p:cNvSpPr txBox="1"/>
          <p:nvPr/>
        </p:nvSpPr>
        <p:spPr>
          <a:xfrm>
            <a:off x="1047720" y="4444932"/>
            <a:ext cx="9807635" cy="584775"/>
          </a:xfrm>
          <a:prstGeom prst="rect">
            <a:avLst/>
          </a:prstGeom>
          <a:noFill/>
        </p:spPr>
        <p:txBody>
          <a:bodyPr wrap="square" rtlCol="0">
            <a:spAutoFit/>
          </a:bodyPr>
          <a:lstStyle/>
          <a:p>
            <a:pPr defTabSz="457200" eaLnBrk="1" fontAlgn="auto" hangingPunct="1">
              <a:spcBef>
                <a:spcPts val="0"/>
              </a:spcBef>
              <a:spcAft>
                <a:spcPts val="0"/>
              </a:spcAft>
            </a:pPr>
            <a:r>
              <a:rPr lang="en-US" altLang="ja-US" b="1" dirty="0">
                <a:solidFill>
                  <a:srgbClr val="0D0D0D"/>
                </a:solidFill>
                <a:latin typeface="+mn-ea"/>
                <a:ea typeface="+mn-ea"/>
              </a:rPr>
              <a:t>✔</a:t>
            </a:r>
            <a:r>
              <a:rPr lang="ja-US" altLang="en-US" b="1" dirty="0">
                <a:solidFill>
                  <a:srgbClr val="0D0D0D"/>
                </a:solidFill>
                <a:latin typeface="+mn-ea"/>
                <a:ea typeface="+mn-ea"/>
              </a:rPr>
              <a:t>社会課題から身近な話題まで、さまざまなテーマに</a:t>
            </a:r>
            <a:r>
              <a:rPr lang="ja-JP" altLang="en-US" b="1" dirty="0">
                <a:solidFill>
                  <a:srgbClr val="0D0D0D"/>
                </a:solidFill>
                <a:latin typeface="+mn-ea"/>
                <a:ea typeface="+mn-ea"/>
              </a:rPr>
              <a:t>独自</a:t>
            </a:r>
            <a:r>
              <a:rPr lang="ja-US" altLang="en-US" b="1" dirty="0">
                <a:solidFill>
                  <a:srgbClr val="0D0D0D"/>
                </a:solidFill>
                <a:latin typeface="+mn-ea"/>
                <a:ea typeface="+mn-ea"/>
              </a:rPr>
              <a:t>アプローチ</a:t>
            </a:r>
            <a:endParaRPr lang="en-US" altLang="ja-US" b="1" dirty="0">
              <a:solidFill>
                <a:srgbClr val="0D0D0D"/>
              </a:solidFill>
              <a:latin typeface="+mn-ea"/>
              <a:ea typeface="+mn-ea"/>
            </a:endParaRPr>
          </a:p>
          <a:p>
            <a:pPr defTabSz="457200" eaLnBrk="1" fontAlgn="auto" hangingPunct="1">
              <a:spcBef>
                <a:spcPts val="0"/>
              </a:spcBef>
              <a:spcAft>
                <a:spcPts val="0"/>
              </a:spcAft>
            </a:pPr>
            <a:r>
              <a:rPr lang="ja-JP" altLang="en-US" sz="1400" dirty="0">
                <a:solidFill>
                  <a:srgbClr val="0D0D0D"/>
                </a:solidFill>
                <a:latin typeface="+mn-ea"/>
                <a:ea typeface="+mn-ea"/>
              </a:rPr>
              <a:t>日常生活を取り巻く社会問題やホットなテーマなど</a:t>
            </a:r>
            <a:r>
              <a:rPr lang="ja-US" altLang="en-US" sz="1400" dirty="0">
                <a:solidFill>
                  <a:srgbClr val="0D0D0D"/>
                </a:solidFill>
                <a:latin typeface="+mn-ea"/>
                <a:ea typeface="+mn-ea"/>
              </a:rPr>
              <a:t>、</a:t>
            </a:r>
            <a:r>
              <a:rPr lang="en-US" altLang="ja-US" sz="1400" dirty="0">
                <a:solidFill>
                  <a:prstClr val="black"/>
                </a:solidFill>
                <a:latin typeface="+mn-ea"/>
                <a:ea typeface="+mn-ea"/>
                <a:hlinkClick r:id="rId3"/>
              </a:rPr>
              <a:t>Yahoo!</a:t>
            </a:r>
            <a:r>
              <a:rPr lang="ja-US" altLang="en-US" sz="1400" dirty="0">
                <a:solidFill>
                  <a:prstClr val="black"/>
                </a:solidFill>
                <a:latin typeface="+mn-ea"/>
                <a:ea typeface="+mn-ea"/>
                <a:hlinkClick r:id="rId3"/>
              </a:rPr>
              <a:t>ニュースオリジナル</a:t>
            </a:r>
            <a:r>
              <a:rPr lang="ja-US" altLang="en-US" sz="1400" dirty="0">
                <a:solidFill>
                  <a:prstClr val="black"/>
                </a:solidFill>
                <a:latin typeface="+mn-ea"/>
                <a:ea typeface="+mn-ea"/>
              </a:rPr>
              <a:t>の独自の切り口・手法で展開</a:t>
            </a:r>
            <a:endParaRPr lang="en-US" altLang="ja-US" sz="1400" dirty="0">
              <a:solidFill>
                <a:prstClr val="black"/>
              </a:solidFill>
              <a:latin typeface="+mn-ea"/>
              <a:ea typeface="+mn-ea"/>
            </a:endParaRPr>
          </a:p>
        </p:txBody>
      </p:sp>
      <p:sp>
        <p:nvSpPr>
          <p:cNvPr id="11" name="テキスト ボックス 10">
            <a:extLst>
              <a:ext uri="{FF2B5EF4-FFF2-40B4-BE49-F238E27FC236}">
                <a16:creationId xmlns:a16="http://schemas.microsoft.com/office/drawing/2014/main" id="{73342190-48BE-4438-93E7-C389C3493839}"/>
              </a:ext>
            </a:extLst>
          </p:cNvPr>
          <p:cNvSpPr txBox="1"/>
          <p:nvPr/>
        </p:nvSpPr>
        <p:spPr>
          <a:xfrm>
            <a:off x="1047720" y="5381056"/>
            <a:ext cx="9807635" cy="584775"/>
          </a:xfrm>
          <a:prstGeom prst="rect">
            <a:avLst/>
          </a:prstGeom>
          <a:noFill/>
        </p:spPr>
        <p:txBody>
          <a:bodyPr wrap="square" rtlCol="0">
            <a:spAutoFit/>
          </a:bodyPr>
          <a:lstStyle/>
          <a:p>
            <a:pPr defTabSz="457200" eaLnBrk="1" fontAlgn="auto" hangingPunct="1">
              <a:spcBef>
                <a:spcPts val="0"/>
              </a:spcBef>
              <a:spcAft>
                <a:spcPts val="0"/>
              </a:spcAft>
            </a:pPr>
            <a:r>
              <a:rPr lang="en-US" altLang="ja-US" b="1" dirty="0">
                <a:solidFill>
                  <a:srgbClr val="0D0D0D"/>
                </a:solidFill>
                <a:latin typeface="+mn-ea"/>
                <a:ea typeface="+mn-ea"/>
              </a:rPr>
              <a:t>✔</a:t>
            </a:r>
            <a:r>
              <a:rPr lang="ja-US" altLang="en-US" b="1" dirty="0">
                <a:solidFill>
                  <a:srgbClr val="0D0D0D"/>
                </a:solidFill>
                <a:latin typeface="+mn-ea"/>
                <a:ea typeface="+mn-ea"/>
              </a:rPr>
              <a:t>出稿の目的を理解し、ユーザーの</a:t>
            </a:r>
            <a:r>
              <a:rPr lang="ja-JP" altLang="en-US" b="1" dirty="0">
                <a:solidFill>
                  <a:srgbClr val="0D0D0D"/>
                </a:solidFill>
                <a:latin typeface="+mn-ea"/>
                <a:ea typeface="+mn-ea"/>
              </a:rPr>
              <a:t>行動を</a:t>
            </a:r>
            <a:r>
              <a:rPr lang="ja-US" altLang="en-US" b="1" dirty="0">
                <a:solidFill>
                  <a:srgbClr val="0D0D0D"/>
                </a:solidFill>
                <a:latin typeface="+mn-ea"/>
                <a:ea typeface="+mn-ea"/>
              </a:rPr>
              <a:t>促す</a:t>
            </a:r>
            <a:endParaRPr lang="en-US" altLang="ja-US" b="1" dirty="0">
              <a:solidFill>
                <a:srgbClr val="0D0D0D"/>
              </a:solidFill>
              <a:latin typeface="+mn-ea"/>
              <a:ea typeface="+mn-ea"/>
            </a:endParaRPr>
          </a:p>
          <a:p>
            <a:pPr defTabSz="457200" eaLnBrk="1" fontAlgn="auto" hangingPunct="1">
              <a:spcBef>
                <a:spcPts val="0"/>
              </a:spcBef>
              <a:spcAft>
                <a:spcPts val="0"/>
              </a:spcAft>
            </a:pPr>
            <a:r>
              <a:rPr kumimoji="0" lang="ja-JP" altLang="en-US" sz="1400" dirty="0">
                <a:solidFill>
                  <a:srgbClr val="0D0D0D"/>
                </a:solidFill>
                <a:latin typeface="+mn-ea"/>
                <a:ea typeface="+mn-ea"/>
              </a:rPr>
              <a:t>広告主様のニーズをとらえて</a:t>
            </a:r>
            <a:r>
              <a:rPr lang="ja-US" altLang="en-US" sz="1400" dirty="0">
                <a:solidFill>
                  <a:srgbClr val="0D0D0D"/>
                </a:solidFill>
                <a:latin typeface="+mn-ea"/>
                <a:ea typeface="+mn-ea"/>
              </a:rPr>
              <a:t>適切なコンテンツをプロデュース</a:t>
            </a:r>
            <a:r>
              <a:rPr lang="ja-JP" altLang="en-US" sz="1400" dirty="0">
                <a:solidFill>
                  <a:srgbClr val="0D0D0D"/>
                </a:solidFill>
                <a:latin typeface="+mn-ea"/>
                <a:ea typeface="+mn-ea"/>
              </a:rPr>
              <a:t>し、ユーザーの</a:t>
            </a:r>
            <a:r>
              <a:rPr kumimoji="0" lang="ja-JP" altLang="en-US" sz="1400" dirty="0">
                <a:solidFill>
                  <a:srgbClr val="0D0D0D"/>
                </a:solidFill>
                <a:latin typeface="+mn-ea"/>
                <a:ea typeface="+mn-ea"/>
              </a:rPr>
              <a:t>態度変容や行動を後押しする </a:t>
            </a:r>
            <a:endParaRPr lang="en-US" altLang="ja-US" sz="1400" dirty="0">
              <a:solidFill>
                <a:srgbClr val="0D0D0D"/>
              </a:solidFill>
              <a:latin typeface="+mn-ea"/>
              <a:ea typeface="+mn-ea"/>
            </a:endParaRPr>
          </a:p>
        </p:txBody>
      </p:sp>
    </p:spTree>
    <p:extLst>
      <p:ext uri="{BB962C8B-B14F-4D97-AF65-F5344CB8AC3E}">
        <p14:creationId xmlns:p14="http://schemas.microsoft.com/office/powerpoint/2010/main" val="323153658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DE2863-0F1D-0073-12B8-0C60230F9092}"/>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D3BFF746-1669-E577-C163-7DDD9B0A51C9}"/>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5041604C-2FB3-8E73-5D7B-448EB1217FC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8" name="テキスト プレースホルダー 3">
            <a:extLst>
              <a:ext uri="{FF2B5EF4-FFF2-40B4-BE49-F238E27FC236}">
                <a16:creationId xmlns:a16="http://schemas.microsoft.com/office/drawing/2014/main" id="{08EE71F1-DAC7-844E-3749-F096E0CAF487}"/>
              </a:ext>
            </a:extLst>
          </p:cNvPr>
          <p:cNvSpPr txBox="1">
            <a:spLocks/>
          </p:cNvSpPr>
          <p:nvPr/>
        </p:nvSpPr>
        <p:spPr>
          <a:xfrm>
            <a:off x="1880722"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00048"/>
                </a:solidFill>
                <a:effectLst/>
                <a:uLnTx/>
                <a:uFillTx/>
                <a:latin typeface="メイリオ" panose="020B0604030504040204" pitchFamily="50" charset="-128"/>
                <a:ea typeface="メイリオ" panose="020B0604030504040204" pitchFamily="50" charset="-128"/>
                <a:cs typeface="+mn-cs"/>
              </a:rPr>
              <a:t>編集ガイドライン</a:t>
            </a:r>
            <a:endParaRPr kumimoji="1" lang="ja-JP" altLang="en-US" sz="1600" b="1" i="0" u="none" strike="noStrike" kern="1200" cap="none" spc="0" normalizeH="0" baseline="0" noProof="0" dirty="0">
              <a:ln>
                <a:noFill/>
              </a:ln>
              <a:solidFill>
                <a:srgbClr val="000048"/>
              </a:solidFill>
              <a:effectLst/>
              <a:uLnTx/>
              <a:uFillTx/>
              <a:latin typeface="メイリオ" panose="020B0604030504040204" pitchFamily="50" charset="-128"/>
              <a:ea typeface="メイリオ" panose="020B0604030504040204" pitchFamily="50" charset="-128"/>
              <a:cs typeface="+mn-cs"/>
            </a:endParaRPr>
          </a:p>
        </p:txBody>
      </p:sp>
      <p:sp>
        <p:nvSpPr>
          <p:cNvPr id="2" name="テキスト ボックス 1">
            <a:extLst>
              <a:ext uri="{FF2B5EF4-FFF2-40B4-BE49-F238E27FC236}">
                <a16:creationId xmlns:a16="http://schemas.microsoft.com/office/drawing/2014/main" id="{574050B8-0485-496B-B327-63BE5365688C}"/>
              </a:ext>
            </a:extLst>
          </p:cNvPr>
          <p:cNvSpPr txBox="1"/>
          <p:nvPr/>
        </p:nvSpPr>
        <p:spPr>
          <a:xfrm>
            <a:off x="1132681" y="5404343"/>
            <a:ext cx="10620151" cy="1107996"/>
          </a:xfrm>
          <a:prstGeom prst="rect">
            <a:avLst/>
          </a:prstGeom>
          <a:noFill/>
        </p:spPr>
        <p:txBody>
          <a:bodyPr wrap="square" rtlCol="0">
            <a:spAutoFit/>
          </a:bodyPr>
          <a:lstStyle/>
          <a:p>
            <a:pPr defTabSz="457200" eaLnBrk="1" fontAlgn="auto" hangingPunct="1">
              <a:spcBef>
                <a:spcPts val="0"/>
              </a:spcBef>
              <a:spcAft>
                <a:spcPts val="0"/>
              </a:spcAft>
            </a:pPr>
            <a:r>
              <a:rPr lang="en-US" altLang="ja-US" b="1" dirty="0">
                <a:solidFill>
                  <a:srgbClr val="0D0D0D"/>
                </a:solidFill>
                <a:latin typeface="+mn-ea"/>
                <a:ea typeface="+mn-ea"/>
              </a:rPr>
              <a:t>✔</a:t>
            </a:r>
            <a:r>
              <a:rPr lang="ja-JP" altLang="en-US" b="1" dirty="0">
                <a:solidFill>
                  <a:srgbClr val="0D0D0D"/>
                </a:solidFill>
                <a:latin typeface="+mn-ea"/>
                <a:ea typeface="+mn-ea"/>
              </a:rPr>
              <a:t>独自性のあるコンテンツ </a:t>
            </a:r>
          </a:p>
          <a:p>
            <a:pPr marL="171450" indent="-171450" defTabSz="457200" eaLnBrk="1" fontAlgn="auto" hangingPunct="1">
              <a:spcBef>
                <a:spcPts val="0"/>
              </a:spcBef>
              <a:spcAft>
                <a:spcPts val="0"/>
              </a:spcAft>
              <a:buFont typeface="Arial" panose="020B0604020202020204" pitchFamily="34" charset="0"/>
              <a:buChar char="•"/>
            </a:pPr>
            <a:r>
              <a:rPr lang="ja-JP" altLang="en-US" sz="1200" dirty="0">
                <a:solidFill>
                  <a:srgbClr val="0D0D0D"/>
                </a:solidFill>
                <a:latin typeface="+mn-ea"/>
                <a:ea typeface="+mn-ea"/>
              </a:rPr>
              <a:t>編集部独自の視点を用いた解説や、独自の切り口での考察・評価のあるコンテンツ</a:t>
            </a:r>
          </a:p>
          <a:p>
            <a:pPr marL="171450" indent="-171450" defTabSz="457200" eaLnBrk="1" fontAlgn="auto" hangingPunct="1">
              <a:spcBef>
                <a:spcPts val="0"/>
              </a:spcBef>
              <a:spcAft>
                <a:spcPts val="0"/>
              </a:spcAft>
              <a:buFont typeface="Arial" panose="020B0604020202020204" pitchFamily="34" charset="0"/>
              <a:buChar char="•"/>
            </a:pPr>
            <a:r>
              <a:rPr lang="ja-JP" altLang="en-US" sz="1200" dirty="0">
                <a:solidFill>
                  <a:srgbClr val="0D0D0D"/>
                </a:solidFill>
                <a:latin typeface="+mn-ea"/>
                <a:ea typeface="+mn-ea"/>
              </a:rPr>
              <a:t>編集部が独自に取材・撮影した情報を基に編集・デザインしたコンテンツ</a:t>
            </a:r>
          </a:p>
          <a:p>
            <a:pPr marL="171450" indent="-171450" defTabSz="457200" eaLnBrk="1" fontAlgn="auto" hangingPunct="1">
              <a:spcBef>
                <a:spcPts val="0"/>
              </a:spcBef>
              <a:spcAft>
                <a:spcPts val="0"/>
              </a:spcAft>
              <a:buFont typeface="Arial" panose="020B0604020202020204" pitchFamily="34" charset="0"/>
              <a:buChar char="•"/>
            </a:pPr>
            <a:r>
              <a:rPr lang="ja-JP" altLang="en-US" sz="1200" dirty="0">
                <a:solidFill>
                  <a:srgbClr val="0D0D0D"/>
                </a:solidFill>
                <a:latin typeface="+mn-ea"/>
                <a:ea typeface="+mn-ea"/>
              </a:rPr>
              <a:t>プレスリリースやウェブサイトの情報のみで書かれた記事や、単純な紹介文は不可</a:t>
            </a:r>
            <a:endParaRPr lang="en-US" altLang="ja-JP" sz="1200" dirty="0">
              <a:solidFill>
                <a:srgbClr val="0D0D0D"/>
              </a:solidFill>
              <a:latin typeface="+mn-ea"/>
              <a:ea typeface="+mn-ea"/>
            </a:endParaRPr>
          </a:p>
          <a:p>
            <a:pPr marL="171450" indent="-171450" defTabSz="457200" eaLnBrk="1" fontAlgn="auto" hangingPunct="1">
              <a:spcBef>
                <a:spcPts val="0"/>
              </a:spcBef>
              <a:spcAft>
                <a:spcPts val="0"/>
              </a:spcAft>
              <a:buFont typeface="Arial" panose="020B0604020202020204" pitchFamily="34" charset="0"/>
              <a:buChar char="•"/>
            </a:pPr>
            <a:r>
              <a:rPr lang="ja-JP" altLang="en-US" sz="1200" dirty="0">
                <a:solidFill>
                  <a:srgbClr val="0D0D0D"/>
                </a:solidFill>
                <a:latin typeface="+mn-ea"/>
                <a:ea typeface="+mn-ea"/>
              </a:rPr>
              <a:t>広告主様の提供素材のみでメインビジュアルを構成することは原則行わない</a:t>
            </a:r>
          </a:p>
        </p:txBody>
      </p:sp>
      <p:sp>
        <p:nvSpPr>
          <p:cNvPr id="4" name="テキスト ボックス 3">
            <a:extLst>
              <a:ext uri="{FF2B5EF4-FFF2-40B4-BE49-F238E27FC236}">
                <a16:creationId xmlns:a16="http://schemas.microsoft.com/office/drawing/2014/main" id="{BFE8637F-8164-CC52-60C9-9072E0621DE2}"/>
              </a:ext>
            </a:extLst>
          </p:cNvPr>
          <p:cNvSpPr txBox="1"/>
          <p:nvPr/>
        </p:nvSpPr>
        <p:spPr>
          <a:xfrm>
            <a:off x="1132679" y="3648253"/>
            <a:ext cx="10823035" cy="923330"/>
          </a:xfrm>
          <a:prstGeom prst="rect">
            <a:avLst/>
          </a:prstGeom>
          <a:noFill/>
        </p:spPr>
        <p:txBody>
          <a:bodyPr wrap="square" rtlCol="0">
            <a:spAutoFit/>
          </a:bodyPr>
          <a:lstStyle/>
          <a:p>
            <a:pPr defTabSz="457200" eaLnBrk="1" fontAlgn="auto" hangingPunct="1">
              <a:spcBef>
                <a:spcPts val="0"/>
              </a:spcBef>
              <a:spcAft>
                <a:spcPts val="0"/>
              </a:spcAft>
            </a:pPr>
            <a:r>
              <a:rPr lang="en-US" altLang="ja-US" b="1" dirty="0">
                <a:solidFill>
                  <a:srgbClr val="0D0D0D"/>
                </a:solidFill>
                <a:latin typeface="+mn-ea"/>
                <a:ea typeface="+mn-ea"/>
              </a:rPr>
              <a:t>✔</a:t>
            </a:r>
            <a:r>
              <a:rPr lang="ja-JP" altLang="en-US" b="1" dirty="0">
                <a:solidFill>
                  <a:srgbClr val="0D0D0D"/>
                </a:solidFill>
                <a:latin typeface="+mn-ea"/>
                <a:ea typeface="+mn-ea"/>
              </a:rPr>
              <a:t>信頼性のあるコンテンツ</a:t>
            </a:r>
          </a:p>
          <a:p>
            <a:pPr marL="171450" indent="-171450" defTabSz="457200" eaLnBrk="1" fontAlgn="auto" hangingPunct="1">
              <a:spcBef>
                <a:spcPts val="0"/>
              </a:spcBef>
              <a:spcAft>
                <a:spcPts val="0"/>
              </a:spcAft>
              <a:buFont typeface="Arial" panose="020B0604020202020204" pitchFamily="34" charset="0"/>
              <a:buChar char="•"/>
            </a:pPr>
            <a:r>
              <a:rPr lang="ja-JP" altLang="en-US" sz="1200" dirty="0">
                <a:solidFill>
                  <a:srgbClr val="0D0D0D"/>
                </a:solidFill>
                <a:latin typeface="+mn-ea"/>
                <a:ea typeface="+mn-ea"/>
              </a:rPr>
              <a:t>データや分析、エビデンス、事実に基づく発信</a:t>
            </a:r>
            <a:endParaRPr lang="en-US" altLang="ja-JP" sz="1200" dirty="0">
              <a:solidFill>
                <a:srgbClr val="0D0D0D"/>
              </a:solidFill>
              <a:latin typeface="+mn-ea"/>
              <a:ea typeface="+mn-ea"/>
            </a:endParaRPr>
          </a:p>
          <a:p>
            <a:pPr marL="171450" indent="-171450" defTabSz="457200" eaLnBrk="1" fontAlgn="auto" hangingPunct="1">
              <a:spcBef>
                <a:spcPts val="0"/>
              </a:spcBef>
              <a:spcAft>
                <a:spcPts val="0"/>
              </a:spcAft>
              <a:buFont typeface="Arial" panose="020B0604020202020204" pitchFamily="34" charset="0"/>
              <a:buChar char="•"/>
            </a:pPr>
            <a:r>
              <a:rPr lang="ja-JP" altLang="en-US" sz="1200" dirty="0">
                <a:solidFill>
                  <a:srgbClr val="0D0D0D"/>
                </a:solidFill>
                <a:latin typeface="+mn-ea"/>
                <a:ea typeface="+mn-ea"/>
              </a:rPr>
              <a:t>法令等を正しく理解し、遵守した内容のコンテンツ</a:t>
            </a:r>
          </a:p>
          <a:p>
            <a:pPr marL="171450" indent="-171450" defTabSz="457200" eaLnBrk="1" fontAlgn="auto" hangingPunct="1">
              <a:spcBef>
                <a:spcPts val="0"/>
              </a:spcBef>
              <a:spcAft>
                <a:spcPts val="0"/>
              </a:spcAft>
              <a:buFont typeface="Arial" panose="020B0604020202020204" pitchFamily="34" charset="0"/>
              <a:buChar char="•"/>
            </a:pPr>
            <a:r>
              <a:rPr lang="ja-JP" altLang="en-US" sz="1200" dirty="0">
                <a:solidFill>
                  <a:srgbClr val="0D0D0D"/>
                </a:solidFill>
                <a:latin typeface="+mn-ea"/>
                <a:ea typeface="+mn-ea"/>
              </a:rPr>
              <a:t>ユーザーの安全性が担保されているコンテンツ</a:t>
            </a:r>
            <a:endParaRPr lang="en-US" altLang="ja-JP" sz="1200" dirty="0">
              <a:solidFill>
                <a:srgbClr val="0D0D0D"/>
              </a:solidFill>
              <a:latin typeface="+mn-ea"/>
              <a:ea typeface="+mn-ea"/>
            </a:endParaRPr>
          </a:p>
        </p:txBody>
      </p:sp>
      <p:sp>
        <p:nvSpPr>
          <p:cNvPr id="12" name="テキスト ボックス 11">
            <a:extLst>
              <a:ext uri="{FF2B5EF4-FFF2-40B4-BE49-F238E27FC236}">
                <a16:creationId xmlns:a16="http://schemas.microsoft.com/office/drawing/2014/main" id="{E1E43B06-5DD9-9608-12D4-BE96B7155365}"/>
              </a:ext>
            </a:extLst>
          </p:cNvPr>
          <p:cNvSpPr txBox="1"/>
          <p:nvPr/>
        </p:nvSpPr>
        <p:spPr>
          <a:xfrm>
            <a:off x="1132681" y="1525181"/>
            <a:ext cx="10823033" cy="738664"/>
          </a:xfrm>
          <a:prstGeom prst="rect">
            <a:avLst/>
          </a:prstGeom>
          <a:noFill/>
        </p:spPr>
        <p:txBody>
          <a:bodyPr wrap="square" rtlCol="0">
            <a:spAutoFit/>
          </a:bodyPr>
          <a:lstStyle/>
          <a:p>
            <a:pPr defTabSz="457200" eaLnBrk="1" fontAlgn="auto" hangingPunct="1">
              <a:spcBef>
                <a:spcPts val="0"/>
              </a:spcBef>
              <a:spcAft>
                <a:spcPts val="0"/>
              </a:spcAft>
            </a:pPr>
            <a:r>
              <a:rPr lang="en-US" altLang="ja-US" b="1" dirty="0">
                <a:solidFill>
                  <a:srgbClr val="0D0D0D"/>
                </a:solidFill>
                <a:latin typeface="+mn-ea"/>
                <a:ea typeface="+mn-ea"/>
              </a:rPr>
              <a:t>✔</a:t>
            </a:r>
            <a:r>
              <a:rPr lang="ja-JP" altLang="en-US" b="1" dirty="0">
                <a:solidFill>
                  <a:srgbClr val="0D0D0D"/>
                </a:solidFill>
                <a:latin typeface="+mn-ea"/>
                <a:ea typeface="+mn-ea"/>
              </a:rPr>
              <a:t>読者のためになる、有益なコンテンツ</a:t>
            </a:r>
            <a:endParaRPr lang="en-US" altLang="ja-US" b="1" dirty="0">
              <a:solidFill>
                <a:srgbClr val="0D0D0D"/>
              </a:solidFill>
              <a:latin typeface="+mn-ea"/>
              <a:ea typeface="+mn-ea"/>
            </a:endParaRPr>
          </a:p>
          <a:p>
            <a:pPr marL="171450" indent="-171450" defTabSz="457200" eaLnBrk="1" fontAlgn="auto" hangingPunct="1">
              <a:spcBef>
                <a:spcPts val="0"/>
              </a:spcBef>
              <a:spcAft>
                <a:spcPts val="0"/>
              </a:spcAft>
              <a:buFont typeface="Arial" panose="020B0604020202020204" pitchFamily="34" charset="0"/>
              <a:buChar char="•"/>
            </a:pPr>
            <a:r>
              <a:rPr kumimoji="0" lang="ja-JP" altLang="en-US" sz="1200" dirty="0">
                <a:solidFill>
                  <a:srgbClr val="0D0D0D"/>
                </a:solidFill>
                <a:latin typeface="+mn-ea"/>
                <a:ea typeface="+mn-ea"/>
              </a:rPr>
              <a:t>読者の気持ちが動き、行動に移したくなるようなコンテンツ</a:t>
            </a:r>
          </a:p>
          <a:p>
            <a:pPr marL="171450" indent="-171450" defTabSz="457200" eaLnBrk="1" fontAlgn="auto" hangingPunct="1">
              <a:spcBef>
                <a:spcPts val="0"/>
              </a:spcBef>
              <a:spcAft>
                <a:spcPts val="0"/>
              </a:spcAft>
              <a:buFont typeface="Arial" panose="020B0604020202020204" pitchFamily="34" charset="0"/>
              <a:buChar char="•"/>
            </a:pPr>
            <a:r>
              <a:rPr kumimoji="0" lang="ja-JP" altLang="en-US" sz="1200" dirty="0">
                <a:solidFill>
                  <a:srgbClr val="0D0D0D"/>
                </a:solidFill>
                <a:latin typeface="+mn-ea"/>
                <a:ea typeface="+mn-ea"/>
              </a:rPr>
              <a:t>ターゲットのユーザーの課題解決につながるコンテンツ</a:t>
            </a:r>
          </a:p>
        </p:txBody>
      </p:sp>
      <p:sp>
        <p:nvSpPr>
          <p:cNvPr id="13" name="正方形/長方形 12">
            <a:extLst>
              <a:ext uri="{FF2B5EF4-FFF2-40B4-BE49-F238E27FC236}">
                <a16:creationId xmlns:a16="http://schemas.microsoft.com/office/drawing/2014/main" id="{1596F03D-E404-0222-0011-F34CA0AFDBCE}"/>
              </a:ext>
            </a:extLst>
          </p:cNvPr>
          <p:cNvSpPr/>
          <p:nvPr/>
        </p:nvSpPr>
        <p:spPr>
          <a:xfrm>
            <a:off x="559095" y="961990"/>
            <a:ext cx="11193737" cy="507831"/>
          </a:xfrm>
          <a:prstGeom prst="rect">
            <a:avLst/>
          </a:prstGeom>
        </p:spPr>
        <p:txBody>
          <a:bodyPr wrap="square" lIns="0" tIns="0" rIns="0" bIns="0">
            <a:spAutoFit/>
          </a:bodyPr>
          <a:lstStyle/>
          <a:p>
            <a:pPr eaLnBrk="1" fontAlgn="auto" hangingPunct="1">
              <a:lnSpc>
                <a:spcPct val="120000"/>
              </a:lnSpc>
              <a:spcBef>
                <a:spcPts val="0"/>
              </a:spcBef>
              <a:spcAft>
                <a:spcPts val="0"/>
              </a:spcAft>
            </a:pPr>
            <a:r>
              <a:rPr lang="en-US" altLang="ja-JP" sz="1600" dirty="0">
                <a:solidFill>
                  <a:srgbClr val="0D0D0D"/>
                </a:solidFill>
                <a:latin typeface="Meiryo" panose="020B0604030504040204" pitchFamily="34" charset="-128"/>
                <a:ea typeface="Meiryo" panose="020B0604030504040204" pitchFamily="34" charset="-128"/>
              </a:rPr>
              <a:t>Yahoo!</a:t>
            </a:r>
            <a:r>
              <a:rPr lang="ja-JP" altLang="en-US" sz="1600" dirty="0">
                <a:solidFill>
                  <a:srgbClr val="0D0D0D"/>
                </a:solidFill>
                <a:latin typeface="Meiryo" panose="020B0604030504040204" pitchFamily="34" charset="-128"/>
                <a:ea typeface="Meiryo" panose="020B0604030504040204" pitchFamily="34" charset="-128"/>
              </a:rPr>
              <a:t>ニュースタイアップでは、前述の編集方針に則り、以下のガイドラインに沿って制作いたします。</a:t>
            </a:r>
            <a:r>
              <a:rPr lang="ja-JP" altLang="en-US" sz="1600" dirty="0">
                <a:solidFill>
                  <a:srgbClr val="0D0D0D"/>
                </a:solidFill>
              </a:rPr>
              <a:t> </a:t>
            </a:r>
            <a:endParaRPr lang="en-US" altLang="ja-JP" sz="1600" dirty="0">
              <a:solidFill>
                <a:srgbClr val="0D0D0D"/>
              </a:solidFill>
            </a:endParaRPr>
          </a:p>
          <a:p>
            <a:pPr eaLnBrk="1" fontAlgn="auto" hangingPunct="1">
              <a:lnSpc>
                <a:spcPct val="120000"/>
              </a:lnSpc>
              <a:spcBef>
                <a:spcPts val="0"/>
              </a:spcBef>
              <a:spcAft>
                <a:spcPts val="0"/>
              </a:spcAft>
            </a:pPr>
            <a:r>
              <a:rPr lang="en-US" altLang="ja-JP" sz="1200" dirty="0">
                <a:solidFill>
                  <a:srgbClr val="0D0D0D"/>
                </a:solidFill>
              </a:rPr>
              <a:t>※</a:t>
            </a:r>
            <a:r>
              <a:rPr lang="ja-JP" altLang="en-US" sz="1200" dirty="0">
                <a:solidFill>
                  <a:srgbClr val="0D0D0D"/>
                </a:solidFill>
              </a:rPr>
              <a:t>ガイドラインを逸脱した構成や表現などのご要望は、対応をお断りする場合がありますのであらかじめご了承ください。</a:t>
            </a:r>
            <a:endParaRPr lang="en-US" altLang="ja-JP" sz="1200" dirty="0">
              <a:solidFill>
                <a:srgbClr val="0D0D0D"/>
              </a:solidFill>
              <a:latin typeface="Meiryo" panose="020B0604030504040204" pitchFamily="34" charset="-128"/>
              <a:ea typeface="Meiryo" panose="020B0604030504040204" pitchFamily="34" charset="-128"/>
            </a:endParaRPr>
          </a:p>
        </p:txBody>
      </p:sp>
      <p:sp>
        <p:nvSpPr>
          <p:cNvPr id="14" name="テキスト ボックス 13">
            <a:extLst>
              <a:ext uri="{FF2B5EF4-FFF2-40B4-BE49-F238E27FC236}">
                <a16:creationId xmlns:a16="http://schemas.microsoft.com/office/drawing/2014/main" id="{3BFBD3E6-A193-126E-AF77-FBA96B23F796}"/>
              </a:ext>
            </a:extLst>
          </p:cNvPr>
          <p:cNvSpPr txBox="1"/>
          <p:nvPr/>
        </p:nvSpPr>
        <p:spPr>
          <a:xfrm>
            <a:off x="1132681" y="4618631"/>
            <a:ext cx="10620151" cy="738664"/>
          </a:xfrm>
          <a:prstGeom prst="rect">
            <a:avLst/>
          </a:prstGeom>
          <a:noFill/>
        </p:spPr>
        <p:txBody>
          <a:bodyPr wrap="square" rtlCol="0">
            <a:spAutoFit/>
          </a:bodyPr>
          <a:lstStyle/>
          <a:p>
            <a:pPr defTabSz="457200" eaLnBrk="1" fontAlgn="auto" hangingPunct="1">
              <a:spcBef>
                <a:spcPts val="0"/>
              </a:spcBef>
              <a:spcAft>
                <a:spcPts val="0"/>
              </a:spcAft>
            </a:pPr>
            <a:r>
              <a:rPr lang="en-US" altLang="ja-US" b="1" dirty="0">
                <a:solidFill>
                  <a:srgbClr val="0D0D0D"/>
                </a:solidFill>
                <a:latin typeface="+mn-ea"/>
                <a:ea typeface="+mn-ea"/>
              </a:rPr>
              <a:t>✔</a:t>
            </a:r>
            <a:r>
              <a:rPr lang="ja-JP" altLang="en-US" b="1" dirty="0">
                <a:solidFill>
                  <a:srgbClr val="0D0D0D"/>
                </a:solidFill>
                <a:latin typeface="+mn-ea"/>
                <a:ea typeface="+mn-ea"/>
              </a:rPr>
              <a:t>客観性のあるコンテンツ </a:t>
            </a:r>
          </a:p>
          <a:p>
            <a:pPr marL="171450" indent="-171450" defTabSz="457200" eaLnBrk="1" fontAlgn="auto" hangingPunct="1">
              <a:spcBef>
                <a:spcPts val="0"/>
              </a:spcBef>
              <a:spcAft>
                <a:spcPts val="0"/>
              </a:spcAft>
              <a:buFont typeface="Arial" panose="020B0604020202020204" pitchFamily="34" charset="0"/>
              <a:buChar char="•"/>
            </a:pPr>
            <a:r>
              <a:rPr kumimoji="0" lang="ja-JP" altLang="en-US" sz="1200" dirty="0">
                <a:solidFill>
                  <a:srgbClr val="0D0D0D"/>
                </a:solidFill>
                <a:latin typeface="+mn-ea"/>
                <a:ea typeface="+mn-ea"/>
              </a:rPr>
              <a:t>不特定多数が読んだ時に納得できる背景、根拠が説明されているコンテンツ</a:t>
            </a:r>
          </a:p>
          <a:p>
            <a:pPr marL="171450" indent="-171450" defTabSz="457200" eaLnBrk="1" fontAlgn="auto" hangingPunct="1">
              <a:spcBef>
                <a:spcPts val="0"/>
              </a:spcBef>
              <a:spcAft>
                <a:spcPts val="0"/>
              </a:spcAft>
              <a:buFont typeface="Arial" panose="020B0604020202020204" pitchFamily="34" charset="0"/>
              <a:buChar char="•"/>
            </a:pPr>
            <a:r>
              <a:rPr kumimoji="0" lang="ja-JP" altLang="en-US" sz="1200" dirty="0">
                <a:solidFill>
                  <a:srgbClr val="0D0D0D"/>
                </a:solidFill>
                <a:latin typeface="+mn-ea"/>
                <a:ea typeface="+mn-ea"/>
              </a:rPr>
              <a:t>取材対象者による自画自賛になっているものや過剰表現、オーバーな心情表現が大きな割合を占めているものは不可</a:t>
            </a:r>
          </a:p>
        </p:txBody>
      </p:sp>
      <p:sp>
        <p:nvSpPr>
          <p:cNvPr id="15" name="テキスト ボックス 14">
            <a:extLst>
              <a:ext uri="{FF2B5EF4-FFF2-40B4-BE49-F238E27FC236}">
                <a16:creationId xmlns:a16="http://schemas.microsoft.com/office/drawing/2014/main" id="{865E3ADF-DA9D-CDC3-90EA-16C0EAEF6261}"/>
              </a:ext>
            </a:extLst>
          </p:cNvPr>
          <p:cNvSpPr txBox="1"/>
          <p:nvPr/>
        </p:nvSpPr>
        <p:spPr>
          <a:xfrm>
            <a:off x="1132680" y="2325107"/>
            <a:ext cx="10823035" cy="1261884"/>
          </a:xfrm>
          <a:prstGeom prst="rect">
            <a:avLst/>
          </a:prstGeom>
          <a:noFill/>
        </p:spPr>
        <p:txBody>
          <a:bodyPr wrap="square" rtlCol="0">
            <a:spAutoFit/>
          </a:bodyPr>
          <a:lstStyle/>
          <a:p>
            <a:pPr defTabSz="457200" eaLnBrk="1" fontAlgn="auto" hangingPunct="1">
              <a:spcBef>
                <a:spcPts val="0"/>
              </a:spcBef>
              <a:spcAft>
                <a:spcPts val="0"/>
              </a:spcAft>
            </a:pPr>
            <a:r>
              <a:rPr lang="en-US" altLang="ja-US" b="1" dirty="0">
                <a:solidFill>
                  <a:srgbClr val="0D0D0D"/>
                </a:solidFill>
                <a:latin typeface="+mn-ea"/>
                <a:ea typeface="+mn-ea"/>
              </a:rPr>
              <a:t>✔</a:t>
            </a:r>
            <a:r>
              <a:rPr lang="ja-US" altLang="en-US" b="1" dirty="0">
                <a:solidFill>
                  <a:srgbClr val="0D0D0D"/>
                </a:solidFill>
                <a:latin typeface="+mn-ea"/>
                <a:ea typeface="+mn-ea"/>
              </a:rPr>
              <a:t>誰にとっても</a:t>
            </a:r>
            <a:r>
              <a:rPr lang="ja-JP" altLang="en-US" b="1" dirty="0">
                <a:solidFill>
                  <a:srgbClr val="0D0D0D"/>
                </a:solidFill>
                <a:latin typeface="+mn-ea"/>
                <a:ea typeface="+mn-ea"/>
              </a:rPr>
              <a:t>読みやすく、わかりやすいコンテンツ</a:t>
            </a:r>
          </a:p>
          <a:p>
            <a:pPr marL="171450" indent="-171450" defTabSz="457200" eaLnBrk="1" fontAlgn="auto" hangingPunct="1">
              <a:spcBef>
                <a:spcPts val="0"/>
              </a:spcBef>
              <a:spcAft>
                <a:spcPts val="0"/>
              </a:spcAft>
              <a:buFont typeface="Arial" panose="020B0604020202020204" pitchFamily="34" charset="0"/>
              <a:buChar char="•"/>
            </a:pPr>
            <a:r>
              <a:rPr lang="ja-JP" altLang="en-US" sz="1200" dirty="0">
                <a:solidFill>
                  <a:srgbClr val="0D0D0D"/>
                </a:solidFill>
                <a:latin typeface="+mn-ea"/>
                <a:ea typeface="+mn-ea"/>
              </a:rPr>
              <a:t>文章や文法が正しく使われ、読者にわかりやすく伝わる記事</a:t>
            </a:r>
          </a:p>
          <a:p>
            <a:pPr marL="171450" indent="-171450" defTabSz="457200" eaLnBrk="1" fontAlgn="auto" hangingPunct="1">
              <a:spcBef>
                <a:spcPts val="0"/>
              </a:spcBef>
              <a:spcAft>
                <a:spcPts val="0"/>
              </a:spcAft>
              <a:buFont typeface="Arial" panose="020B0604020202020204" pitchFamily="34" charset="0"/>
              <a:buChar char="•"/>
            </a:pPr>
            <a:r>
              <a:rPr lang="ja-JP" altLang="en-US" sz="1200" dirty="0">
                <a:solidFill>
                  <a:srgbClr val="0D0D0D"/>
                </a:solidFill>
                <a:latin typeface="+mn-ea"/>
                <a:ea typeface="+mn-ea"/>
              </a:rPr>
              <a:t>美しく、コンテンツ理解を助け、見る楽しさにもつながるような画像をもちいたビジュアルデザイン。</a:t>
            </a:r>
            <a:r>
              <a:rPr lang="en-US" altLang="ja-JP" sz="1200" dirty="0">
                <a:solidFill>
                  <a:srgbClr val="0D0D0D"/>
                </a:solidFill>
                <a:latin typeface="+mn-ea"/>
                <a:ea typeface="+mn-ea"/>
              </a:rPr>
              <a:t>UI</a:t>
            </a:r>
            <a:r>
              <a:rPr lang="ja-JP" altLang="en-US" sz="1200" dirty="0">
                <a:solidFill>
                  <a:srgbClr val="0D0D0D"/>
                </a:solidFill>
                <a:latin typeface="+mn-ea"/>
                <a:ea typeface="+mn-ea"/>
              </a:rPr>
              <a:t>・</a:t>
            </a:r>
            <a:r>
              <a:rPr lang="en-US" altLang="ja-JP" sz="1200" dirty="0">
                <a:solidFill>
                  <a:srgbClr val="0D0D0D"/>
                </a:solidFill>
                <a:latin typeface="+mn-ea"/>
                <a:ea typeface="+mn-ea"/>
              </a:rPr>
              <a:t>UX</a:t>
            </a:r>
            <a:r>
              <a:rPr lang="ja-JP" altLang="en-US" sz="1200" dirty="0">
                <a:solidFill>
                  <a:srgbClr val="0D0D0D"/>
                </a:solidFill>
                <a:latin typeface="+mn-ea"/>
                <a:ea typeface="+mn-ea"/>
              </a:rPr>
              <a:t>設計がされているコンテンツ</a:t>
            </a:r>
            <a:endParaRPr lang="en-US" altLang="ja-JP" sz="1200" dirty="0">
              <a:solidFill>
                <a:srgbClr val="0D0D0D"/>
              </a:solidFill>
              <a:latin typeface="+mn-ea"/>
              <a:ea typeface="+mn-ea"/>
            </a:endParaRPr>
          </a:p>
          <a:p>
            <a:pPr marL="171450" indent="-171450" defTabSz="457200" eaLnBrk="1" fontAlgn="auto" hangingPunct="1">
              <a:spcBef>
                <a:spcPts val="0"/>
              </a:spcBef>
              <a:spcAft>
                <a:spcPts val="0"/>
              </a:spcAft>
              <a:buFont typeface="Arial" panose="020B0604020202020204" pitchFamily="34" charset="0"/>
              <a:buChar char="•"/>
            </a:pPr>
            <a:r>
              <a:rPr lang="ja-JP" altLang="en-US" sz="1200" dirty="0">
                <a:solidFill>
                  <a:srgbClr val="0D0D0D"/>
                </a:solidFill>
                <a:latin typeface="+mn-ea"/>
                <a:ea typeface="+mn-ea"/>
              </a:rPr>
              <a:t>広告主名や商品名を過剰に繰り返さない。コンテンツとして違和感を感じるような販売促進要素が極めて強い表現は不可</a:t>
            </a:r>
            <a:r>
              <a:rPr kumimoji="1" lang="ja-JP" altLang="en-US" sz="1000" b="0" i="0" u="none" strike="noStrike" kern="1200" cap="none" spc="0" normalizeH="0" baseline="0" noProof="0" dirty="0">
                <a:ln>
                  <a:noFill/>
                </a:ln>
                <a:solidFill>
                  <a:srgbClr val="0D0D0D"/>
                </a:solidFill>
                <a:effectLst/>
                <a:uLnTx/>
                <a:uFillTx/>
                <a:latin typeface="メイリオ" panose="020B0604030504040204" pitchFamily="34" charset="-128"/>
                <a:ea typeface="メイリオ" panose="020B0604030504040204" pitchFamily="34" charset="-128"/>
                <a:cs typeface="+mn-cs"/>
              </a:rPr>
              <a:t> </a:t>
            </a:r>
            <a:br>
              <a:rPr kumimoji="1" lang="en-US" altLang="ja-JP" sz="1000" b="0" i="0" u="none" strike="noStrike" kern="1200" cap="none" spc="0" normalizeH="0" baseline="0" noProof="0" dirty="0">
                <a:ln>
                  <a:noFill/>
                </a:ln>
                <a:solidFill>
                  <a:srgbClr val="0D0D0D"/>
                </a:solidFill>
                <a:effectLst/>
                <a:uLnTx/>
                <a:uFillTx/>
                <a:latin typeface="メイリオ" panose="020B0604030504040204" pitchFamily="34" charset="-128"/>
                <a:ea typeface="メイリオ" panose="020B0604030504040204" pitchFamily="34" charset="-128"/>
                <a:cs typeface="+mn-cs"/>
              </a:rPr>
            </a:br>
            <a:r>
              <a:rPr lang="en-US" altLang="ja-JP" sz="1000" dirty="0">
                <a:solidFill>
                  <a:srgbClr val="0D0D0D"/>
                </a:solidFill>
                <a:latin typeface="メイリオ" panose="020B0604030504040204" pitchFamily="34" charset="-128"/>
              </a:rPr>
              <a:t>※</a:t>
            </a:r>
            <a:r>
              <a:rPr kumimoji="1" lang="ja-JP" altLang="en-US" sz="1000" b="0" i="0" u="none" strike="noStrike" kern="1200" cap="none" spc="0" normalizeH="0" baseline="0" noProof="0" dirty="0">
                <a:ln>
                  <a:noFill/>
                </a:ln>
                <a:solidFill>
                  <a:srgbClr val="0D0D0D"/>
                </a:solidFill>
                <a:effectLst/>
                <a:uLnTx/>
                <a:uFillTx/>
                <a:latin typeface="メイリオ" panose="020B0604030504040204" pitchFamily="34" charset="-128"/>
                <a:ea typeface="メイリオ" panose="020B0604030504040204" pitchFamily="34" charset="-128"/>
                <a:cs typeface="+mn-cs"/>
              </a:rPr>
              <a:t>具体的な価格や店舗情報などはキャンペーン枠や写真のキャプションに入れるのは可</a:t>
            </a:r>
            <a:endParaRPr lang="en-US" altLang="ja-JP" sz="1200" dirty="0">
              <a:solidFill>
                <a:srgbClr val="0D0D0D"/>
              </a:solidFill>
              <a:latin typeface="+mn-ea"/>
              <a:ea typeface="+mn-ea"/>
            </a:endParaRPr>
          </a:p>
          <a:p>
            <a:pPr marL="171450" indent="-171450" defTabSz="457200" eaLnBrk="1" fontAlgn="auto" hangingPunct="1">
              <a:spcBef>
                <a:spcPts val="0"/>
              </a:spcBef>
              <a:spcAft>
                <a:spcPts val="0"/>
              </a:spcAft>
              <a:buFont typeface="Arial" panose="020B0604020202020204" pitchFamily="34" charset="0"/>
              <a:buChar char="•"/>
            </a:pPr>
            <a:r>
              <a:rPr lang="ja-JP" altLang="en-US" sz="1200" dirty="0">
                <a:solidFill>
                  <a:srgbClr val="0D0D0D"/>
                </a:solidFill>
                <a:latin typeface="+mn-ea"/>
                <a:ea typeface="+mn-ea"/>
              </a:rPr>
              <a:t>記事内の画像で、読者の体験を妨げるような広告ビジュアルやバナー広告、また同様の印象を与えるものは掲載しない</a:t>
            </a:r>
            <a:endParaRPr lang="en-US" altLang="ja-JP" sz="1200" dirty="0">
              <a:solidFill>
                <a:srgbClr val="0D0D0D"/>
              </a:solidFill>
              <a:latin typeface="+mn-ea"/>
              <a:ea typeface="+mn-ea"/>
            </a:endParaRPr>
          </a:p>
        </p:txBody>
      </p:sp>
    </p:spTree>
    <p:extLst>
      <p:ext uri="{BB962C8B-B14F-4D97-AF65-F5344CB8AC3E}">
        <p14:creationId xmlns:p14="http://schemas.microsoft.com/office/powerpoint/2010/main" val="286511622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36037D-AA02-E2B0-30C4-58BE3736A97B}"/>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635D247C-2CE6-20F8-90E9-C4E5413FC388}"/>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8D37ED6C-A8D1-AFAE-C407-0147D6FAE55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5" name="タイトル 2">
            <a:extLst>
              <a:ext uri="{FF2B5EF4-FFF2-40B4-BE49-F238E27FC236}">
                <a16:creationId xmlns:a16="http://schemas.microsoft.com/office/drawing/2014/main" id="{550FF857-9183-7365-0C2E-3B30893A68A1}"/>
              </a:ext>
            </a:extLst>
          </p:cNvPr>
          <p:cNvSpPr txBox="1">
            <a:spLocks noChangeArrowheads="1"/>
          </p:cNvSpPr>
          <p:nvPr/>
        </p:nvSpPr>
        <p:spPr bwMode="auto">
          <a:xfrm>
            <a:off x="1887807" y="196223"/>
            <a:ext cx="11014607"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dirty="0">
                <a:ln>
                  <a:noFill/>
                </a:ln>
                <a:solidFill>
                  <a:srgbClr val="000048"/>
                </a:solidFill>
                <a:effectLst/>
                <a:uLnTx/>
                <a:uFillTx/>
                <a:latin typeface="メイリオ" panose="020B0604030504040204" pitchFamily="50" charset="-128"/>
                <a:ea typeface="メイリオ" panose="020B0604030504040204" pitchFamily="50" charset="-128"/>
                <a:cs typeface="+mn-cs"/>
              </a:rPr>
              <a:t>Yahoo!</a:t>
            </a:r>
            <a:r>
              <a:rPr kumimoji="1" lang="ja-JP" altLang="en-US" sz="2000" b="1" i="0" u="none" strike="noStrike" kern="1200" cap="none" spc="0" normalizeH="0" baseline="0" noProof="0" dirty="0">
                <a:ln>
                  <a:noFill/>
                </a:ln>
                <a:solidFill>
                  <a:srgbClr val="000048"/>
                </a:solidFill>
                <a:effectLst/>
                <a:uLnTx/>
                <a:uFillTx/>
                <a:latin typeface="メイリオ" panose="020B0604030504040204" pitchFamily="50" charset="-128"/>
                <a:ea typeface="メイリオ" panose="020B0604030504040204" pitchFamily="50" charset="-128"/>
                <a:cs typeface="+mn-cs"/>
              </a:rPr>
              <a:t>ニュース タイアップ</a:t>
            </a:r>
            <a:r>
              <a:rPr lang="ja-JP" altLang="en-US" sz="2000" dirty="0">
                <a:solidFill>
                  <a:srgbClr val="000048"/>
                </a:solidFill>
                <a:cs typeface="+mn-cs"/>
              </a:rPr>
              <a:t> </a:t>
            </a:r>
            <a:r>
              <a:rPr kumimoji="1" lang="ja-JP" altLang="en-US" sz="2000" b="1" i="0" u="none" strike="noStrike" kern="1200" cap="none" spc="0" normalizeH="0" baseline="0" noProof="0" dirty="0">
                <a:ln>
                  <a:noFill/>
                </a:ln>
                <a:solidFill>
                  <a:srgbClr val="000048"/>
                </a:solidFill>
                <a:effectLst/>
                <a:uLnTx/>
                <a:uFillTx/>
                <a:latin typeface="メイリオ" panose="020B0604030504040204" pitchFamily="50" charset="-128"/>
                <a:ea typeface="メイリオ" panose="020B0604030504040204" pitchFamily="50" charset="-128"/>
                <a:cs typeface="+mn-cs"/>
              </a:rPr>
              <a:t>プラン比較</a:t>
            </a:r>
            <a:endParaRPr kumimoji="1" lang="ja-JP" altLang="en-US" sz="2000" b="1" i="0" u="none" strike="noStrike" kern="1200" cap="none" spc="0" normalizeH="0" baseline="0" noProof="0" dirty="0">
              <a:ln>
                <a:noFill/>
              </a:ln>
              <a:solidFill>
                <a:srgbClr val="000048"/>
              </a:solidFill>
              <a:effectLst/>
              <a:uLnTx/>
              <a:uFillTx/>
              <a:latin typeface="メイリオ" panose="020B0604030504040204" pitchFamily="50" charset="-128"/>
              <a:ea typeface="メイリオ" panose="020B0604030504040204" pitchFamily="50" charset="-128"/>
            </a:endParaRPr>
          </a:p>
        </p:txBody>
      </p:sp>
      <p:graphicFrame>
        <p:nvGraphicFramePr>
          <p:cNvPr id="7" name="表 6">
            <a:extLst>
              <a:ext uri="{FF2B5EF4-FFF2-40B4-BE49-F238E27FC236}">
                <a16:creationId xmlns:a16="http://schemas.microsoft.com/office/drawing/2014/main" id="{890316A1-EE26-B5F7-E12D-5C3080E7550E}"/>
              </a:ext>
            </a:extLst>
          </p:cNvPr>
          <p:cNvGraphicFramePr>
            <a:graphicFrameLocks noGrp="1"/>
          </p:cNvGraphicFramePr>
          <p:nvPr>
            <p:extLst>
              <p:ext uri="{D42A27DB-BD31-4B8C-83A1-F6EECF244321}">
                <p14:modId xmlns:p14="http://schemas.microsoft.com/office/powerpoint/2010/main" val="203603873"/>
              </p:ext>
            </p:extLst>
          </p:nvPr>
        </p:nvGraphicFramePr>
        <p:xfrm>
          <a:off x="849133" y="1455020"/>
          <a:ext cx="10347703" cy="4501985"/>
        </p:xfrm>
        <a:graphic>
          <a:graphicData uri="http://schemas.openxmlformats.org/drawingml/2006/table">
            <a:tbl>
              <a:tblPr firstRow="1" bandRow="1"/>
              <a:tblGrid>
                <a:gridCol w="2169272">
                  <a:extLst>
                    <a:ext uri="{9D8B030D-6E8A-4147-A177-3AD203B41FA5}">
                      <a16:colId xmlns:a16="http://schemas.microsoft.com/office/drawing/2014/main" val="1174602649"/>
                    </a:ext>
                  </a:extLst>
                </a:gridCol>
                <a:gridCol w="4095200">
                  <a:extLst>
                    <a:ext uri="{9D8B030D-6E8A-4147-A177-3AD203B41FA5}">
                      <a16:colId xmlns:a16="http://schemas.microsoft.com/office/drawing/2014/main" val="2535630593"/>
                    </a:ext>
                  </a:extLst>
                </a:gridCol>
                <a:gridCol w="4083231">
                  <a:extLst>
                    <a:ext uri="{9D8B030D-6E8A-4147-A177-3AD203B41FA5}">
                      <a16:colId xmlns:a16="http://schemas.microsoft.com/office/drawing/2014/main" val="231442191"/>
                    </a:ext>
                  </a:extLst>
                </a:gridCol>
              </a:tblGrid>
              <a:tr h="544905">
                <a:tc>
                  <a:txBody>
                    <a:bodyPr/>
                    <a:lstStyle>
                      <a:lvl1pPr marL="0" algn="l" defTabSz="914400" rtl="0" eaLnBrk="1" latinLnBrk="0" hangingPunct="1">
                        <a:defRPr kumimoji="1" sz="1800" b="1" kern="1200">
                          <a:solidFill>
                            <a:schemeClr val="lt1"/>
                          </a:solidFill>
                          <a:latin typeface="Arial"/>
                        </a:defRPr>
                      </a:lvl1pPr>
                      <a:lvl2pPr marL="457200" algn="l" defTabSz="914400" rtl="0" eaLnBrk="1" latinLnBrk="0" hangingPunct="1">
                        <a:defRPr kumimoji="1" sz="1800" b="1" kern="1200">
                          <a:solidFill>
                            <a:schemeClr val="lt1"/>
                          </a:solidFill>
                          <a:latin typeface="Arial"/>
                        </a:defRPr>
                      </a:lvl2pPr>
                      <a:lvl3pPr marL="914400" algn="l" defTabSz="914400" rtl="0" eaLnBrk="1" latinLnBrk="0" hangingPunct="1">
                        <a:defRPr kumimoji="1" sz="1800" b="1" kern="1200">
                          <a:solidFill>
                            <a:schemeClr val="lt1"/>
                          </a:solidFill>
                          <a:latin typeface="Arial"/>
                        </a:defRPr>
                      </a:lvl3pPr>
                      <a:lvl4pPr marL="1371600" algn="l" defTabSz="914400" rtl="0" eaLnBrk="1" latinLnBrk="0" hangingPunct="1">
                        <a:defRPr kumimoji="1" sz="1800" b="1" kern="1200">
                          <a:solidFill>
                            <a:schemeClr val="lt1"/>
                          </a:solidFill>
                          <a:latin typeface="Arial"/>
                        </a:defRPr>
                      </a:lvl4pPr>
                      <a:lvl5pPr marL="1828800" algn="l" defTabSz="914400" rtl="0" eaLnBrk="1" latinLnBrk="0" hangingPunct="1">
                        <a:defRPr kumimoji="1" sz="1800" b="1" kern="1200">
                          <a:solidFill>
                            <a:schemeClr val="lt1"/>
                          </a:solidFill>
                          <a:latin typeface="Arial"/>
                        </a:defRPr>
                      </a:lvl5pPr>
                      <a:lvl6pPr marL="2286000" algn="l" defTabSz="914400" rtl="0" eaLnBrk="1" latinLnBrk="0" hangingPunct="1">
                        <a:defRPr kumimoji="1" sz="1800" b="1" kern="1200">
                          <a:solidFill>
                            <a:schemeClr val="lt1"/>
                          </a:solidFill>
                          <a:latin typeface="Arial"/>
                        </a:defRPr>
                      </a:lvl6pPr>
                      <a:lvl7pPr marL="2743200" algn="l" defTabSz="914400" rtl="0" eaLnBrk="1" latinLnBrk="0" hangingPunct="1">
                        <a:defRPr kumimoji="1" sz="1800" b="1" kern="1200">
                          <a:solidFill>
                            <a:schemeClr val="lt1"/>
                          </a:solidFill>
                          <a:latin typeface="Arial"/>
                        </a:defRPr>
                      </a:lvl7pPr>
                      <a:lvl8pPr marL="3200400" algn="l" defTabSz="914400" rtl="0" eaLnBrk="1" latinLnBrk="0" hangingPunct="1">
                        <a:defRPr kumimoji="1" sz="1800" b="1" kern="1200">
                          <a:solidFill>
                            <a:schemeClr val="lt1"/>
                          </a:solidFill>
                          <a:latin typeface="Arial"/>
                        </a:defRPr>
                      </a:lvl8pPr>
                      <a:lvl9pPr marL="3657600" algn="l" defTabSz="914400" rtl="0" eaLnBrk="1" latinLnBrk="0" hangingPunct="1">
                        <a:defRPr kumimoji="1" sz="1800" b="1" kern="1200">
                          <a:solidFill>
                            <a:schemeClr val="lt1"/>
                          </a:solidFill>
                          <a:latin typeface="Arial"/>
                        </a:defRPr>
                      </a:lvl9pPr>
                    </a:lstStyle>
                    <a:p>
                      <a:endParaRPr kumimoji="1" lang="ja-JP" altLang="en-US" dirty="0">
                        <a:latin typeface="Meiryo" panose="020B0604030504040204" pitchFamily="34" charset="-128"/>
                        <a:ea typeface="Meiryo" panose="020B0604030504040204" pitchFamily="34" charset="-128"/>
                      </a:endParaRPr>
                    </a:p>
                  </a:txBody>
                  <a:tcPr anchor="ctr">
                    <a:lnL w="12700" cap="flat" cmpd="sng" algn="ctr">
                      <a:no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ja-JP" altLang="en-US" sz="1800" b="0" dirty="0">
                          <a:solidFill>
                            <a:schemeClr val="bg1"/>
                          </a:solidFill>
                          <a:latin typeface="Meiryo" panose="020B0604030504040204" pitchFamily="34" charset="-128"/>
                          <a:ea typeface="Meiryo" panose="020B0604030504040204" pitchFamily="34" charset="-128"/>
                        </a:rPr>
                        <a:t>ライトプラン</a:t>
                      </a:r>
                    </a:p>
                  </a:txBody>
                  <a:tcPr anchor="ct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00" rtl="0" eaLnBrk="1" latinLnBrk="0" hangingPunct="1">
                        <a:defRPr kumimoji="1" sz="1800" b="1" kern="1200">
                          <a:solidFill>
                            <a:schemeClr val="lt1"/>
                          </a:solidFill>
                          <a:latin typeface="Arial"/>
                        </a:defRPr>
                      </a:lvl1pPr>
                      <a:lvl2pPr marL="457200" algn="l" defTabSz="914400" rtl="0" eaLnBrk="1" latinLnBrk="0" hangingPunct="1">
                        <a:defRPr kumimoji="1" sz="1800" b="1" kern="1200">
                          <a:solidFill>
                            <a:schemeClr val="lt1"/>
                          </a:solidFill>
                          <a:latin typeface="Arial"/>
                        </a:defRPr>
                      </a:lvl2pPr>
                      <a:lvl3pPr marL="914400" algn="l" defTabSz="914400" rtl="0" eaLnBrk="1" latinLnBrk="0" hangingPunct="1">
                        <a:defRPr kumimoji="1" sz="1800" b="1" kern="1200">
                          <a:solidFill>
                            <a:schemeClr val="lt1"/>
                          </a:solidFill>
                          <a:latin typeface="Arial"/>
                        </a:defRPr>
                      </a:lvl3pPr>
                      <a:lvl4pPr marL="1371600" algn="l" defTabSz="914400" rtl="0" eaLnBrk="1" latinLnBrk="0" hangingPunct="1">
                        <a:defRPr kumimoji="1" sz="1800" b="1" kern="1200">
                          <a:solidFill>
                            <a:schemeClr val="lt1"/>
                          </a:solidFill>
                          <a:latin typeface="Arial"/>
                        </a:defRPr>
                      </a:lvl4pPr>
                      <a:lvl5pPr marL="1828800" algn="l" defTabSz="914400" rtl="0" eaLnBrk="1" latinLnBrk="0" hangingPunct="1">
                        <a:defRPr kumimoji="1" sz="1800" b="1" kern="1200">
                          <a:solidFill>
                            <a:schemeClr val="lt1"/>
                          </a:solidFill>
                          <a:latin typeface="Arial"/>
                        </a:defRPr>
                      </a:lvl5pPr>
                      <a:lvl6pPr marL="2286000" algn="l" defTabSz="914400" rtl="0" eaLnBrk="1" latinLnBrk="0" hangingPunct="1">
                        <a:defRPr kumimoji="1" sz="1800" b="1" kern="1200">
                          <a:solidFill>
                            <a:schemeClr val="lt1"/>
                          </a:solidFill>
                          <a:latin typeface="Arial"/>
                        </a:defRPr>
                      </a:lvl6pPr>
                      <a:lvl7pPr marL="2743200" algn="l" defTabSz="914400" rtl="0" eaLnBrk="1" latinLnBrk="0" hangingPunct="1">
                        <a:defRPr kumimoji="1" sz="1800" b="1" kern="1200">
                          <a:solidFill>
                            <a:schemeClr val="lt1"/>
                          </a:solidFill>
                          <a:latin typeface="Arial"/>
                        </a:defRPr>
                      </a:lvl7pPr>
                      <a:lvl8pPr marL="3200400" algn="l" defTabSz="914400" rtl="0" eaLnBrk="1" latinLnBrk="0" hangingPunct="1">
                        <a:defRPr kumimoji="1" sz="1800" b="1" kern="1200">
                          <a:solidFill>
                            <a:schemeClr val="lt1"/>
                          </a:solidFill>
                          <a:latin typeface="Arial"/>
                        </a:defRPr>
                      </a:lvl8pPr>
                      <a:lvl9pPr marL="3657600" algn="l" defTabSz="914400" rtl="0" eaLnBrk="1" latinLnBrk="0" hangingPunct="1">
                        <a:defRPr kumimoji="1" sz="1800" b="1" kern="1200">
                          <a:solidFill>
                            <a:schemeClr val="lt1"/>
                          </a:solidFill>
                          <a:latin typeface="Arial"/>
                        </a:defRPr>
                      </a:lvl9pPr>
                    </a:lstStyle>
                    <a:p>
                      <a:pPr algn="ctr"/>
                      <a:r>
                        <a:rPr kumimoji="1" lang="ja-JP" altLang="en-US" sz="1800" b="0" dirty="0">
                          <a:solidFill>
                            <a:srgbClr val="0D0D0D"/>
                          </a:solidFill>
                          <a:latin typeface="Meiryo" panose="020B0604030504040204" pitchFamily="34" charset="-128"/>
                          <a:ea typeface="Meiryo" panose="020B0604030504040204" pitchFamily="34" charset="-128"/>
                        </a:rPr>
                        <a:t>スタンダードプラン</a:t>
                      </a:r>
                    </a:p>
                  </a:txBody>
                  <a:tcPr anchor="ct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chemeClr val="accent1">
                        <a:lumMod val="25000"/>
                        <a:lumOff val="75000"/>
                        <a:alpha val="14892"/>
                      </a:schemeClr>
                    </a:solidFill>
                  </a:tcPr>
                </a:tc>
                <a:extLst>
                  <a:ext uri="{0D108BD9-81ED-4DB2-BD59-A6C34878D82A}">
                    <a16:rowId xmlns:a16="http://schemas.microsoft.com/office/drawing/2014/main" val="1979019317"/>
                  </a:ext>
                </a:extLst>
              </a:tr>
              <a:tr h="574765">
                <a:tc>
                  <a:txBody>
                    <a:bodyPr/>
                    <a:lstStyle/>
                    <a:p>
                      <a:pPr algn="l"/>
                      <a:r>
                        <a:rPr kumimoji="1" lang="ja-JP" altLang="en-US" sz="1400" dirty="0">
                          <a:solidFill>
                            <a:schemeClr val="bg1"/>
                          </a:solidFill>
                          <a:latin typeface="Meiryo" panose="020B0604030504040204" pitchFamily="34" charset="-128"/>
                          <a:ea typeface="Meiryo" panose="020B0604030504040204" pitchFamily="34" charset="-128"/>
                        </a:rPr>
                        <a:t>プランの特徴</a:t>
                      </a:r>
                    </a:p>
                  </a:txBody>
                  <a:tcPr anchor="ct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広告主様やその関係者への取材をもとに構成した記事。</a:t>
                      </a:r>
                      <a:endParaRPr kumimoji="1" lang="en-US" altLang="ja-JP" sz="1200" b="0"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文字数を抑え、商品・サービスの特徴を端的に伝達</a:t>
                      </a:r>
                      <a:endParaRPr kumimoji="1" lang="en-US" altLang="ja-JP" sz="1200" b="0" i="0" u="none" strike="noStrike" kern="1200" cap="none" spc="0" normalizeH="0" baseline="0" noProof="0" dirty="0">
                        <a:ln>
                          <a:noFill/>
                        </a:ln>
                        <a:solidFill>
                          <a:srgbClr val="0D0D0D"/>
                        </a:solidFill>
                        <a:effectLst/>
                        <a:uLnTx/>
                        <a:uFillTx/>
                        <a:latin typeface="+mn-ea"/>
                        <a:ea typeface="+mn-ea"/>
                        <a:cs typeface="+mn-cs"/>
                      </a:endParaRPr>
                    </a:p>
                  </a:txBody>
                  <a:tcPr anchor="ct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ja-JP" altLang="en-US" sz="1200" dirty="0">
                          <a:solidFill>
                            <a:srgbClr val="0D0D0D"/>
                          </a:solidFill>
                          <a:latin typeface="+mn-ea"/>
                          <a:ea typeface="+mn-ea"/>
                        </a:rPr>
                        <a:t>検索データや専門家など、独自のアセットを活用しながら、多面的に商品・サービスへの興味や需要を喚起</a:t>
                      </a:r>
                      <a:endParaRPr kumimoji="1" lang="en-US" altLang="ja-JP" sz="1200" dirty="0">
                        <a:solidFill>
                          <a:srgbClr val="0D0D0D"/>
                        </a:solidFill>
                        <a:latin typeface="+mn-ea"/>
                        <a:ea typeface="+mn-ea"/>
                      </a:endParaRPr>
                    </a:p>
                  </a:txBody>
                  <a:tcPr anchor="ct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1787577"/>
                  </a:ext>
                </a:extLst>
              </a:tr>
              <a:tr h="434050">
                <a:tc>
                  <a:txBody>
                    <a:bodyPr/>
                    <a:lstStyle/>
                    <a:p>
                      <a:pPr algn="l"/>
                      <a:r>
                        <a:rPr kumimoji="1" lang="ja-JP" altLang="en-US" sz="1400" dirty="0">
                          <a:solidFill>
                            <a:schemeClr val="bg1"/>
                          </a:solidFill>
                          <a:latin typeface="Meiryo" panose="020B0604030504040204" pitchFamily="34" charset="-128"/>
                          <a:ea typeface="Meiryo" panose="020B0604030504040204" pitchFamily="34" charset="-128"/>
                        </a:rPr>
                        <a:t>制作期間</a:t>
                      </a:r>
                    </a:p>
                  </a:txBody>
                  <a:tcPr anchor="ct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b="0" dirty="0">
                          <a:solidFill>
                            <a:srgbClr val="0D0D0D"/>
                          </a:solidFill>
                          <a:latin typeface="+mn-ea"/>
                          <a:ea typeface="+mn-ea"/>
                          <a:cs typeface="Verdana" pitchFamily="34" charset="0"/>
                        </a:rPr>
                        <a:t>オリエンテーションから掲載開始まで</a:t>
                      </a:r>
                      <a:r>
                        <a:rPr lang="en-US" altLang="ja-JP" sz="1200" b="1" dirty="0">
                          <a:solidFill>
                            <a:srgbClr val="0D0D0D"/>
                          </a:solidFill>
                          <a:latin typeface="+mn-ea"/>
                          <a:ea typeface="+mn-ea"/>
                          <a:cs typeface="Verdana" pitchFamily="34" charset="0"/>
                        </a:rPr>
                        <a:t>1.5</a:t>
                      </a:r>
                      <a:r>
                        <a:rPr lang="ja-JP" altLang="en-US" sz="1200" b="1" dirty="0">
                          <a:solidFill>
                            <a:srgbClr val="0D0D0D"/>
                          </a:solidFill>
                          <a:latin typeface="+mn-ea"/>
                          <a:ea typeface="+mn-ea"/>
                          <a:cs typeface="Verdana" pitchFamily="34" charset="0"/>
                        </a:rPr>
                        <a:t>か月</a:t>
                      </a:r>
                    </a:p>
                  </a:txBody>
                  <a:tcPr anchor="ct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b="0" dirty="0">
                          <a:solidFill>
                            <a:srgbClr val="0D0D0D"/>
                          </a:solidFill>
                          <a:latin typeface="+mn-ea"/>
                          <a:ea typeface="+mn-ea"/>
                          <a:cs typeface="Verdana" pitchFamily="34" charset="0"/>
                        </a:rPr>
                        <a:t>オリエンテーションから掲載開始まで</a:t>
                      </a:r>
                      <a:r>
                        <a:rPr lang="en-US" altLang="ja-JP" sz="1200" b="1" dirty="0">
                          <a:solidFill>
                            <a:srgbClr val="0D0D0D"/>
                          </a:solidFill>
                          <a:latin typeface="+mn-ea"/>
                          <a:ea typeface="+mn-ea"/>
                          <a:cs typeface="Verdana" pitchFamily="34" charset="0"/>
                        </a:rPr>
                        <a:t>2</a:t>
                      </a:r>
                      <a:r>
                        <a:rPr lang="ja-JP" altLang="en-US" sz="1200" b="1" dirty="0">
                          <a:solidFill>
                            <a:srgbClr val="0D0D0D"/>
                          </a:solidFill>
                          <a:latin typeface="+mn-ea"/>
                          <a:ea typeface="+mn-ea"/>
                          <a:cs typeface="Verdana" pitchFamily="34" charset="0"/>
                        </a:rPr>
                        <a:t>か月</a:t>
                      </a:r>
                    </a:p>
                  </a:txBody>
                  <a:tcPr anchor="ct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964592329"/>
                  </a:ext>
                </a:extLst>
              </a:tr>
              <a:tr h="71845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solidFill>
                            <a:schemeClr val="bg1"/>
                          </a:solidFill>
                          <a:latin typeface="Meiryo" panose="020B0604030504040204" pitchFamily="34" charset="-128"/>
                          <a:ea typeface="Meiryo" panose="020B0604030504040204" pitchFamily="34" charset="-128"/>
                        </a:rPr>
                        <a:t>協賛金額</a:t>
                      </a:r>
                    </a:p>
                  </a:txBody>
                  <a:tcPr anchor="ct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en-US" altLang="ja-JP" sz="1200" b="1" dirty="0">
                          <a:solidFill>
                            <a:srgbClr val="0D0D0D"/>
                          </a:solidFill>
                          <a:latin typeface="+mn-ea"/>
                          <a:ea typeface="+mn-ea"/>
                        </a:rPr>
                        <a:t>450</a:t>
                      </a:r>
                      <a:r>
                        <a:rPr kumimoji="1" lang="ja-JP" altLang="en-US" sz="1200" b="1" dirty="0">
                          <a:solidFill>
                            <a:srgbClr val="0D0D0D"/>
                          </a:solidFill>
                          <a:latin typeface="+mn-ea"/>
                          <a:ea typeface="+mn-ea"/>
                        </a:rPr>
                        <a:t>万円</a:t>
                      </a:r>
                      <a:r>
                        <a:rPr kumimoji="1" lang="ja-JP" altLang="en-US" sz="1200" dirty="0">
                          <a:solidFill>
                            <a:srgbClr val="0D0D0D"/>
                          </a:solidFill>
                          <a:latin typeface="+mn-ea"/>
                          <a:ea typeface="+mn-ea"/>
                        </a:rPr>
                        <a:t>～</a:t>
                      </a:r>
                      <a:endParaRPr kumimoji="1" lang="en-US" altLang="ja-JP" sz="1200" dirty="0">
                        <a:solidFill>
                          <a:srgbClr val="0D0D0D"/>
                        </a:solidFill>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・誘導広告費：</a:t>
                      </a:r>
                      <a:r>
                        <a:rPr kumimoji="1" lang="en-US" altLang="ja-JP" sz="1200" b="0" i="0" u="none" strike="noStrike" kern="1200" cap="none" spc="0" normalizeH="0" baseline="0" noProof="0" dirty="0">
                          <a:ln>
                            <a:noFill/>
                          </a:ln>
                          <a:solidFill>
                            <a:srgbClr val="0D0D0D"/>
                          </a:solidFill>
                          <a:effectLst/>
                          <a:uLnTx/>
                          <a:uFillTx/>
                          <a:latin typeface="+mn-ea"/>
                          <a:ea typeface="+mn-ea"/>
                          <a:cs typeface="+mn-cs"/>
                        </a:rPr>
                        <a:t>400</a:t>
                      </a: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万円～</a:t>
                      </a:r>
                      <a:endParaRPr kumimoji="1" lang="en-US" altLang="ja-JP" sz="1200" b="0"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・タイアップ制作・掲載費：</a:t>
                      </a:r>
                      <a:r>
                        <a:rPr kumimoji="1" lang="en-US" altLang="ja-JP" sz="1200" b="1" i="0" u="none" strike="noStrike" kern="1200" cap="none" spc="0" normalizeH="0" baseline="0" noProof="0" dirty="0">
                          <a:ln>
                            <a:noFill/>
                          </a:ln>
                          <a:solidFill>
                            <a:srgbClr val="0D0D0D"/>
                          </a:solidFill>
                          <a:effectLst/>
                          <a:uLnTx/>
                          <a:uFillTx/>
                          <a:latin typeface="+mn-ea"/>
                          <a:ea typeface="+mn-ea"/>
                          <a:cs typeface="+mn-cs"/>
                        </a:rPr>
                        <a:t>50</a:t>
                      </a:r>
                      <a:r>
                        <a:rPr kumimoji="1" lang="ja-JP" altLang="en-US" sz="1200" b="1" i="0" u="none" strike="noStrike" kern="1200" cap="none" spc="0" normalizeH="0" baseline="0" noProof="0" dirty="0">
                          <a:ln>
                            <a:noFill/>
                          </a:ln>
                          <a:solidFill>
                            <a:srgbClr val="0D0D0D"/>
                          </a:solidFill>
                          <a:effectLst/>
                          <a:uLnTx/>
                          <a:uFillTx/>
                          <a:latin typeface="+mn-ea"/>
                          <a:ea typeface="+mn-ea"/>
                          <a:cs typeface="+mn-cs"/>
                        </a:rPr>
                        <a:t>万円</a:t>
                      </a: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a:t>
                      </a:r>
                      <a:endParaRPr kumimoji="1" lang="en-US" altLang="ja-JP" sz="1200" b="0" i="0" u="none" strike="noStrike" kern="1200" cap="none" spc="0" normalizeH="0" baseline="0" noProof="0" dirty="0">
                        <a:ln>
                          <a:noFill/>
                        </a:ln>
                        <a:solidFill>
                          <a:srgbClr val="0D0D0D"/>
                        </a:solidFill>
                        <a:effectLst/>
                        <a:uLnTx/>
                        <a:uFillTx/>
                        <a:latin typeface="+mn-ea"/>
                        <a:ea typeface="+mn-ea"/>
                        <a:cs typeface="+mn-cs"/>
                      </a:endParaRPr>
                    </a:p>
                  </a:txBody>
                  <a:tcPr anchor="ct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Arial"/>
                        </a:defRPr>
                      </a:lvl1pPr>
                      <a:lvl2pPr marL="457200" algn="l" defTabSz="914400" rtl="0" eaLnBrk="1" latinLnBrk="0" hangingPunct="1">
                        <a:defRPr kumimoji="1" sz="1800" kern="1200">
                          <a:solidFill>
                            <a:schemeClr val="dk1"/>
                          </a:solidFill>
                          <a:latin typeface="Arial"/>
                        </a:defRPr>
                      </a:lvl2pPr>
                      <a:lvl3pPr marL="914400" algn="l" defTabSz="914400" rtl="0" eaLnBrk="1" latinLnBrk="0" hangingPunct="1">
                        <a:defRPr kumimoji="1" sz="1800" kern="1200">
                          <a:solidFill>
                            <a:schemeClr val="dk1"/>
                          </a:solidFill>
                          <a:latin typeface="Arial"/>
                        </a:defRPr>
                      </a:lvl3pPr>
                      <a:lvl4pPr marL="1371600" algn="l" defTabSz="914400" rtl="0" eaLnBrk="1" latinLnBrk="0" hangingPunct="1">
                        <a:defRPr kumimoji="1" sz="1800" kern="1200">
                          <a:solidFill>
                            <a:schemeClr val="dk1"/>
                          </a:solidFill>
                          <a:latin typeface="Arial"/>
                        </a:defRPr>
                      </a:lvl4pPr>
                      <a:lvl5pPr marL="1828800" algn="l" defTabSz="914400" rtl="0" eaLnBrk="1" latinLnBrk="0" hangingPunct="1">
                        <a:defRPr kumimoji="1" sz="1800" kern="1200">
                          <a:solidFill>
                            <a:schemeClr val="dk1"/>
                          </a:solidFill>
                          <a:latin typeface="Arial"/>
                        </a:defRPr>
                      </a:lvl5pPr>
                      <a:lvl6pPr marL="2286000" algn="l" defTabSz="914400" rtl="0" eaLnBrk="1" latinLnBrk="0" hangingPunct="1">
                        <a:defRPr kumimoji="1" sz="1800" kern="1200">
                          <a:solidFill>
                            <a:schemeClr val="dk1"/>
                          </a:solidFill>
                          <a:latin typeface="Arial"/>
                        </a:defRPr>
                      </a:lvl6pPr>
                      <a:lvl7pPr marL="2743200" algn="l" defTabSz="914400" rtl="0" eaLnBrk="1" latinLnBrk="0" hangingPunct="1">
                        <a:defRPr kumimoji="1" sz="1800" kern="1200">
                          <a:solidFill>
                            <a:schemeClr val="dk1"/>
                          </a:solidFill>
                          <a:latin typeface="Arial"/>
                        </a:defRPr>
                      </a:lvl7pPr>
                      <a:lvl8pPr marL="3200400" algn="l" defTabSz="914400" rtl="0" eaLnBrk="1" latinLnBrk="0" hangingPunct="1">
                        <a:defRPr kumimoji="1" sz="1800" kern="1200">
                          <a:solidFill>
                            <a:schemeClr val="dk1"/>
                          </a:solidFill>
                          <a:latin typeface="Arial"/>
                        </a:defRPr>
                      </a:lvl8pPr>
                      <a:lvl9pPr marL="3657600" algn="l" defTabSz="914400" rtl="0" eaLnBrk="1" latinLnBrk="0" hangingPunct="1">
                        <a:defRPr kumimoji="1" sz="1800" kern="1200">
                          <a:solidFill>
                            <a:schemeClr val="dk1"/>
                          </a:solidFill>
                          <a:latin typeface="Arial"/>
                        </a:defRPr>
                      </a:lvl9pPr>
                    </a:lstStyle>
                    <a:p>
                      <a:r>
                        <a:rPr kumimoji="1" lang="en-US" altLang="ja-JP" sz="1200" b="1" dirty="0">
                          <a:solidFill>
                            <a:srgbClr val="0D0D0D"/>
                          </a:solidFill>
                          <a:latin typeface="+mn-ea"/>
                          <a:ea typeface="+mn-ea"/>
                        </a:rPr>
                        <a:t>500</a:t>
                      </a:r>
                      <a:r>
                        <a:rPr kumimoji="1" lang="ja-JP" altLang="en-US" sz="1200" b="1" dirty="0">
                          <a:solidFill>
                            <a:srgbClr val="0D0D0D"/>
                          </a:solidFill>
                          <a:latin typeface="+mn-ea"/>
                          <a:ea typeface="+mn-ea"/>
                        </a:rPr>
                        <a:t>万円</a:t>
                      </a:r>
                      <a:r>
                        <a:rPr kumimoji="1" lang="ja-JP" altLang="en-US" sz="1200" dirty="0">
                          <a:solidFill>
                            <a:srgbClr val="0D0D0D"/>
                          </a:solidFill>
                          <a:latin typeface="+mn-ea"/>
                          <a:ea typeface="+mn-ea"/>
                        </a:rPr>
                        <a:t>～</a:t>
                      </a:r>
                      <a:endParaRPr kumimoji="1" lang="en-US" altLang="ja-JP" sz="1200" dirty="0">
                        <a:solidFill>
                          <a:srgbClr val="0D0D0D"/>
                        </a:solidFill>
                        <a:latin typeface="+mn-ea"/>
                        <a:ea typeface="+mn-ea"/>
                      </a:endParaRPr>
                    </a:p>
                    <a:p>
                      <a:r>
                        <a:rPr kumimoji="1" lang="ja-JP" altLang="en-US" sz="1200" dirty="0">
                          <a:solidFill>
                            <a:srgbClr val="0D0D0D"/>
                          </a:solidFill>
                          <a:latin typeface="+mn-ea"/>
                          <a:ea typeface="+mn-ea"/>
                        </a:rPr>
                        <a:t>・誘導広告費：</a:t>
                      </a:r>
                      <a:r>
                        <a:rPr kumimoji="1" lang="en-US" altLang="ja-JP" sz="1200" dirty="0">
                          <a:solidFill>
                            <a:srgbClr val="0D0D0D"/>
                          </a:solidFill>
                          <a:latin typeface="+mn-ea"/>
                          <a:ea typeface="+mn-ea"/>
                        </a:rPr>
                        <a:t>400</a:t>
                      </a:r>
                      <a:r>
                        <a:rPr kumimoji="1" lang="ja-JP" altLang="en-US" sz="1200" dirty="0">
                          <a:solidFill>
                            <a:srgbClr val="0D0D0D"/>
                          </a:solidFill>
                          <a:latin typeface="+mn-ea"/>
                          <a:ea typeface="+mn-ea"/>
                        </a:rPr>
                        <a:t>万円～</a:t>
                      </a:r>
                      <a:endParaRPr kumimoji="1" lang="en-US" altLang="ja-JP" sz="1200" dirty="0">
                        <a:solidFill>
                          <a:srgbClr val="0D0D0D"/>
                        </a:solidFill>
                        <a:latin typeface="+mn-ea"/>
                        <a:ea typeface="+mn-ea"/>
                      </a:endParaRPr>
                    </a:p>
                    <a:p>
                      <a:r>
                        <a:rPr kumimoji="1" lang="ja-JP" altLang="en-US" sz="1200" dirty="0">
                          <a:solidFill>
                            <a:srgbClr val="0D0D0D"/>
                          </a:solidFill>
                          <a:latin typeface="+mn-ea"/>
                          <a:ea typeface="+mn-ea"/>
                        </a:rPr>
                        <a:t>・タイアップ制作・掲載費：</a:t>
                      </a:r>
                      <a:r>
                        <a:rPr kumimoji="1" lang="en-US" altLang="ja-JP" sz="1200" b="1" dirty="0">
                          <a:solidFill>
                            <a:srgbClr val="0D0D0D"/>
                          </a:solidFill>
                          <a:latin typeface="+mn-ea"/>
                          <a:ea typeface="+mn-ea"/>
                        </a:rPr>
                        <a:t>100</a:t>
                      </a:r>
                      <a:r>
                        <a:rPr kumimoji="1" lang="ja-JP" altLang="en-US" sz="1200" b="1" dirty="0">
                          <a:solidFill>
                            <a:srgbClr val="0D0D0D"/>
                          </a:solidFill>
                          <a:latin typeface="+mn-ea"/>
                          <a:ea typeface="+mn-ea"/>
                        </a:rPr>
                        <a:t>万円</a:t>
                      </a:r>
                      <a:r>
                        <a:rPr kumimoji="1" lang="ja-JP" altLang="en-US" sz="1200" dirty="0">
                          <a:solidFill>
                            <a:srgbClr val="0D0D0D"/>
                          </a:solidFill>
                          <a:latin typeface="+mn-ea"/>
                          <a:ea typeface="+mn-ea"/>
                        </a:rPr>
                        <a:t>～</a:t>
                      </a:r>
                      <a:endParaRPr kumimoji="1" lang="en-US" altLang="ja-JP" sz="1200" dirty="0">
                        <a:solidFill>
                          <a:srgbClr val="0D0D0D"/>
                        </a:solidFill>
                        <a:latin typeface="+mn-ea"/>
                        <a:ea typeface="+mn-ea"/>
                      </a:endParaRPr>
                    </a:p>
                  </a:txBody>
                  <a:tcPr anchor="ct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835059062"/>
                  </a:ext>
                </a:extLst>
              </a:tr>
              <a:tr h="626874">
                <a:tc>
                  <a:txBody>
                    <a:bodyPr/>
                    <a:lstStyle/>
                    <a:p>
                      <a:pPr algn="l"/>
                      <a:r>
                        <a:rPr kumimoji="1" lang="ja-JP" altLang="en-US" sz="1400" dirty="0">
                          <a:solidFill>
                            <a:schemeClr val="bg1"/>
                          </a:solidFill>
                          <a:latin typeface="Meiryo" panose="020B0604030504040204" pitchFamily="34" charset="-128"/>
                          <a:ea typeface="Meiryo" panose="020B0604030504040204" pitchFamily="34" charset="-128"/>
                        </a:rPr>
                        <a:t>制作工程</a:t>
                      </a:r>
                    </a:p>
                  </a:txBody>
                  <a:tcPr anchor="ct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kern="1200" dirty="0">
                          <a:solidFill>
                            <a:srgbClr val="0D0D0D"/>
                          </a:solidFill>
                          <a:effectLst/>
                          <a:latin typeface="+mn-ea"/>
                          <a:ea typeface="+mn-ea"/>
                          <a:cs typeface="+mn-cs"/>
                        </a:rPr>
                        <a:t>・原稿確認：初稿の</a:t>
                      </a:r>
                      <a:r>
                        <a:rPr kumimoji="1" lang="en-US" altLang="ja-JP" sz="1200" b="1" i="0" kern="1200" dirty="0">
                          <a:solidFill>
                            <a:srgbClr val="0D0D0D"/>
                          </a:solidFill>
                          <a:effectLst/>
                          <a:latin typeface="+mn-ea"/>
                          <a:ea typeface="+mn-ea"/>
                          <a:cs typeface="+mn-cs"/>
                        </a:rPr>
                        <a:t>1</a:t>
                      </a:r>
                      <a:r>
                        <a:rPr kumimoji="1" lang="ja-JP" altLang="en-US" sz="1200" b="1" i="0" kern="1200" dirty="0">
                          <a:solidFill>
                            <a:srgbClr val="0D0D0D"/>
                          </a:solidFill>
                          <a:effectLst/>
                          <a:latin typeface="+mn-ea"/>
                          <a:ea typeface="+mn-ea"/>
                          <a:cs typeface="+mn-cs"/>
                        </a:rPr>
                        <a:t>回のみ</a:t>
                      </a:r>
                      <a:endParaRPr kumimoji="1" lang="en-US" altLang="ja-JP" sz="1200" b="1" i="0" kern="1200" dirty="0">
                        <a:solidFill>
                          <a:srgbClr val="0D0D0D"/>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kern="1200" dirty="0">
                          <a:solidFill>
                            <a:srgbClr val="0D0D0D"/>
                          </a:solidFill>
                          <a:effectLst/>
                          <a:latin typeface="+mn-ea"/>
                          <a:ea typeface="+mn-ea"/>
                          <a:cs typeface="+mn-cs"/>
                        </a:rPr>
                        <a:t>・取材対象：</a:t>
                      </a:r>
                      <a:r>
                        <a:rPr kumimoji="1" lang="ja-JP" altLang="en-US" sz="1200" b="1" i="0" kern="1200" dirty="0">
                          <a:solidFill>
                            <a:srgbClr val="0D0D0D"/>
                          </a:solidFill>
                          <a:effectLst/>
                          <a:latin typeface="+mn-ea"/>
                          <a:ea typeface="+mn-ea"/>
                          <a:cs typeface="+mn-cs"/>
                        </a:rPr>
                        <a:t>広告主様側で手配</a:t>
                      </a:r>
                      <a:endParaRPr lang="ja-JP" altLang="en-US" sz="1200" b="1" dirty="0">
                        <a:solidFill>
                          <a:srgbClr val="0D0D0D"/>
                        </a:solidFill>
                        <a:latin typeface="+mn-ea"/>
                        <a:ea typeface="+mn-ea"/>
                        <a:cs typeface="Verdana" pitchFamily="34" charset="0"/>
                      </a:endParaRPr>
                    </a:p>
                  </a:txBody>
                  <a:tcPr anchor="ct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kern="1200" dirty="0">
                          <a:solidFill>
                            <a:srgbClr val="0D0D0D"/>
                          </a:solidFill>
                          <a:effectLst/>
                          <a:latin typeface="+mn-ea"/>
                          <a:ea typeface="+mn-ea"/>
                          <a:cs typeface="+mn-cs"/>
                        </a:rPr>
                        <a:t>・原稿確認：</a:t>
                      </a:r>
                      <a:r>
                        <a:rPr kumimoji="1" lang="ja-JP" altLang="en-US" sz="1200" b="1" i="0" kern="1200" dirty="0">
                          <a:solidFill>
                            <a:srgbClr val="0D0D0D"/>
                          </a:solidFill>
                          <a:effectLst/>
                          <a:latin typeface="+mn-ea"/>
                          <a:ea typeface="+mn-ea"/>
                          <a:cs typeface="+mn-cs"/>
                        </a:rPr>
                        <a:t>初稿と再稿の</a:t>
                      </a:r>
                      <a:r>
                        <a:rPr kumimoji="1" lang="en-US" altLang="ja-JP" sz="1200" b="1" i="0" kern="1200" dirty="0">
                          <a:solidFill>
                            <a:srgbClr val="0D0D0D"/>
                          </a:solidFill>
                          <a:effectLst/>
                          <a:latin typeface="+mn-ea"/>
                          <a:ea typeface="+mn-ea"/>
                          <a:cs typeface="+mn-cs"/>
                        </a:rPr>
                        <a:t>2</a:t>
                      </a:r>
                      <a:r>
                        <a:rPr kumimoji="1" lang="ja-JP" altLang="en-US" sz="1200" b="1" i="0" kern="1200" dirty="0">
                          <a:solidFill>
                            <a:srgbClr val="0D0D0D"/>
                          </a:solidFill>
                          <a:effectLst/>
                          <a:latin typeface="+mn-ea"/>
                          <a:ea typeface="+mn-ea"/>
                          <a:cs typeface="+mn-cs"/>
                        </a:rPr>
                        <a:t>回</a:t>
                      </a:r>
                      <a:endParaRPr kumimoji="1" lang="en-US" altLang="ja-JP" sz="1200" b="1" i="0" kern="1200" dirty="0">
                        <a:solidFill>
                          <a:srgbClr val="0D0D0D"/>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kern="1200" dirty="0">
                          <a:solidFill>
                            <a:srgbClr val="0D0D0D"/>
                          </a:solidFill>
                          <a:effectLst/>
                          <a:latin typeface="+mn-ea"/>
                          <a:ea typeface="+mn-ea"/>
                          <a:cs typeface="+mn-cs"/>
                        </a:rPr>
                        <a:t>・取材対象：</a:t>
                      </a:r>
                      <a:r>
                        <a:rPr kumimoji="1" lang="en-US" altLang="ja-JP" sz="1200" b="1" i="0" kern="1200" dirty="0">
                          <a:solidFill>
                            <a:srgbClr val="0D0D0D"/>
                          </a:solidFill>
                          <a:effectLst/>
                          <a:latin typeface="+mn-ea"/>
                          <a:ea typeface="+mn-ea"/>
                          <a:cs typeface="+mn-cs"/>
                        </a:rPr>
                        <a:t>LINE</a:t>
                      </a:r>
                      <a:r>
                        <a:rPr kumimoji="1" lang="ja-JP" altLang="en-US" sz="1200" b="1" i="0" kern="1200" dirty="0">
                          <a:solidFill>
                            <a:srgbClr val="0D0D0D"/>
                          </a:solidFill>
                          <a:effectLst/>
                          <a:latin typeface="+mn-ea"/>
                          <a:ea typeface="+mn-ea"/>
                          <a:cs typeface="+mn-cs"/>
                        </a:rPr>
                        <a:t>ヤフーで手配が可能</a:t>
                      </a:r>
                    </a:p>
                  </a:txBody>
                  <a:tcPr anchor="ct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321102878"/>
                  </a:ext>
                </a:extLst>
              </a:tr>
              <a:tr h="933994">
                <a:tc>
                  <a:txBody>
                    <a:bodyPr/>
                    <a:lstStyle/>
                    <a:p>
                      <a:pPr algn="l"/>
                      <a:r>
                        <a:rPr kumimoji="1" lang="ja-JP" altLang="en-US" sz="1400" dirty="0">
                          <a:solidFill>
                            <a:schemeClr val="bg1"/>
                          </a:solidFill>
                          <a:latin typeface="Meiryo" panose="020B0604030504040204" pitchFamily="34" charset="-128"/>
                          <a:ea typeface="Meiryo" panose="020B0604030504040204" pitchFamily="34" charset="-128"/>
                        </a:rPr>
                        <a:t>コンテンツ構成</a:t>
                      </a:r>
                    </a:p>
                  </a:txBody>
                  <a:tcPr anchor="ct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kern="1200" dirty="0">
                          <a:solidFill>
                            <a:srgbClr val="0D0D0D"/>
                          </a:solidFill>
                          <a:effectLst/>
                          <a:latin typeface="+mn-ea"/>
                          <a:ea typeface="+mn-ea"/>
                          <a:cs typeface="+mn-cs"/>
                        </a:rPr>
                        <a:t>・文字数：</a:t>
                      </a:r>
                      <a:r>
                        <a:rPr kumimoji="1" lang="en-US" altLang="ja-JP" sz="1200" b="1" dirty="0">
                          <a:solidFill>
                            <a:srgbClr val="0D0D0D"/>
                          </a:solidFill>
                          <a:latin typeface="+mn-ea"/>
                          <a:ea typeface="+mn-ea"/>
                        </a:rPr>
                        <a:t>1500</a:t>
                      </a:r>
                      <a:r>
                        <a:rPr kumimoji="1" lang="ja-JP" altLang="en-US" sz="1200" b="1" dirty="0">
                          <a:solidFill>
                            <a:srgbClr val="0D0D0D"/>
                          </a:solidFill>
                          <a:latin typeface="+mn-ea"/>
                          <a:ea typeface="+mn-ea"/>
                        </a:rPr>
                        <a:t>～</a:t>
                      </a:r>
                      <a:r>
                        <a:rPr kumimoji="1" lang="en-US" altLang="ja-JP" sz="1200" b="1" dirty="0">
                          <a:solidFill>
                            <a:srgbClr val="0D0D0D"/>
                          </a:solidFill>
                          <a:latin typeface="+mn-ea"/>
                          <a:ea typeface="+mn-ea"/>
                        </a:rPr>
                        <a:t>3000</a:t>
                      </a:r>
                      <a:r>
                        <a:rPr kumimoji="1" lang="ja-JP" altLang="en-US" sz="1200" b="1" dirty="0">
                          <a:solidFill>
                            <a:srgbClr val="0D0D0D"/>
                          </a:solidFill>
                          <a:latin typeface="+mn-ea"/>
                          <a:ea typeface="+mn-ea"/>
                        </a:rPr>
                        <a:t>文字</a:t>
                      </a:r>
                      <a:r>
                        <a:rPr kumimoji="1" lang="ja-JP" altLang="en-US" sz="1200" dirty="0">
                          <a:solidFill>
                            <a:srgbClr val="0D0D0D"/>
                          </a:solidFill>
                          <a:latin typeface="+mn-ea"/>
                          <a:ea typeface="+mn-ea"/>
                        </a:rPr>
                        <a:t>程度（記事体裁）</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kern="1200" dirty="0">
                          <a:solidFill>
                            <a:srgbClr val="0D0D0D"/>
                          </a:solidFill>
                          <a:effectLst/>
                          <a:latin typeface="+mn-ea"/>
                          <a:ea typeface="+mn-ea"/>
                          <a:cs typeface="+mn-cs"/>
                        </a:rPr>
                        <a:t>・グラフィック（イラスト・図版等）制作：</a:t>
                      </a:r>
                      <a:r>
                        <a:rPr kumimoji="1" lang="en-US" altLang="ja-JP" sz="1200" b="1" i="0" kern="1200" dirty="0">
                          <a:solidFill>
                            <a:srgbClr val="0D0D0D"/>
                          </a:solidFill>
                          <a:effectLst/>
                          <a:latin typeface="+mn-ea"/>
                          <a:ea typeface="+mn-ea"/>
                          <a:cs typeface="+mn-cs"/>
                        </a:rPr>
                        <a:t>1</a:t>
                      </a:r>
                      <a:r>
                        <a:rPr kumimoji="1" lang="ja-JP" altLang="en-US" sz="1200" b="1" i="0" kern="1200" dirty="0">
                          <a:solidFill>
                            <a:srgbClr val="0D0D0D"/>
                          </a:solidFill>
                          <a:effectLst/>
                          <a:latin typeface="+mn-ea"/>
                          <a:ea typeface="+mn-ea"/>
                          <a:cs typeface="+mn-cs"/>
                        </a:rPr>
                        <a:t>点のみ</a:t>
                      </a:r>
                      <a:endParaRPr kumimoji="1" lang="en-US" altLang="ja-JP" sz="1200" b="1" i="0" kern="1200" dirty="0">
                        <a:solidFill>
                          <a:srgbClr val="0D0D0D"/>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strike="noStrike" kern="1200" dirty="0">
                          <a:solidFill>
                            <a:srgbClr val="0D0D0D"/>
                          </a:solidFill>
                          <a:effectLst/>
                          <a:latin typeface="+mn-ea"/>
                          <a:ea typeface="+mn-ea"/>
                          <a:cs typeface="+mn-cs"/>
                        </a:rPr>
                        <a:t>　</a:t>
                      </a:r>
                      <a:r>
                        <a:rPr kumimoji="1" lang="en-US" altLang="ja-JP" sz="1200" b="0" i="0" strike="noStrike" kern="1200" dirty="0">
                          <a:solidFill>
                            <a:srgbClr val="0D0D0D"/>
                          </a:solidFill>
                          <a:effectLst/>
                          <a:latin typeface="+mn-ea"/>
                          <a:ea typeface="+mn-ea"/>
                          <a:cs typeface="+mn-cs"/>
                        </a:rPr>
                        <a:t>※</a:t>
                      </a:r>
                      <a:r>
                        <a:rPr kumimoji="1" lang="ja-JP" altLang="en-US" sz="1200" b="0" i="0" strike="noStrike" kern="1200" dirty="0">
                          <a:solidFill>
                            <a:srgbClr val="0D0D0D"/>
                          </a:solidFill>
                          <a:effectLst/>
                          <a:latin typeface="+mn-ea"/>
                          <a:ea typeface="+mn-ea"/>
                          <a:cs typeface="+mn-cs"/>
                        </a:rPr>
                        <a:t>メインビジュアルを含む</a:t>
                      </a:r>
                    </a:p>
                  </a:txBody>
                  <a:tcPr anchor="ct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kern="1200" dirty="0">
                          <a:solidFill>
                            <a:srgbClr val="0D0D0D"/>
                          </a:solidFill>
                          <a:effectLst/>
                          <a:latin typeface="+mn-ea"/>
                          <a:ea typeface="+mn-ea"/>
                          <a:cs typeface="+mn-cs"/>
                        </a:rPr>
                        <a:t>・文字数：</a:t>
                      </a:r>
                      <a:r>
                        <a:rPr kumimoji="1" lang="en-US" altLang="ja-JP" sz="1200" b="1" dirty="0">
                          <a:solidFill>
                            <a:srgbClr val="0D0D0D"/>
                          </a:solidFill>
                          <a:latin typeface="+mn-ea"/>
                          <a:ea typeface="+mn-ea"/>
                        </a:rPr>
                        <a:t>3000</a:t>
                      </a:r>
                      <a:r>
                        <a:rPr kumimoji="1" lang="ja-JP" altLang="en-US" sz="1200" b="1" dirty="0">
                          <a:solidFill>
                            <a:srgbClr val="0D0D0D"/>
                          </a:solidFill>
                          <a:latin typeface="+mn-ea"/>
                          <a:ea typeface="+mn-ea"/>
                        </a:rPr>
                        <a:t>～</a:t>
                      </a:r>
                      <a:r>
                        <a:rPr kumimoji="1" lang="en-US" altLang="ja-JP" sz="1200" b="1" dirty="0">
                          <a:solidFill>
                            <a:srgbClr val="0D0D0D"/>
                          </a:solidFill>
                          <a:latin typeface="+mn-ea"/>
                          <a:ea typeface="+mn-ea"/>
                        </a:rPr>
                        <a:t>4000</a:t>
                      </a:r>
                      <a:r>
                        <a:rPr kumimoji="1" lang="ja-JP" altLang="en-US" sz="1200" b="1" dirty="0">
                          <a:solidFill>
                            <a:srgbClr val="0D0D0D"/>
                          </a:solidFill>
                          <a:latin typeface="+mn-ea"/>
                          <a:ea typeface="+mn-ea"/>
                        </a:rPr>
                        <a:t>文字</a:t>
                      </a:r>
                      <a:r>
                        <a:rPr kumimoji="1" lang="ja-JP" altLang="en-US" sz="1200" dirty="0">
                          <a:solidFill>
                            <a:srgbClr val="0D0D0D"/>
                          </a:solidFill>
                          <a:latin typeface="+mn-ea"/>
                          <a:ea typeface="+mn-ea"/>
                        </a:rPr>
                        <a:t>程度（記事体裁の場合）</a:t>
                      </a:r>
                      <a:endParaRPr kumimoji="1" lang="en-US" altLang="ja-JP" sz="1200" dirty="0">
                        <a:solidFill>
                          <a:srgbClr val="0D0D0D"/>
                        </a:solidFill>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solidFill>
                            <a:srgbClr val="0D0D0D"/>
                          </a:solidFill>
                          <a:latin typeface="+mn-ea"/>
                          <a:ea typeface="+mn-ea"/>
                        </a:rPr>
                        <a:t>　　</a:t>
                      </a:r>
                      <a:r>
                        <a:rPr kumimoji="1" lang="en-US" altLang="ja-JP" sz="1200" dirty="0">
                          <a:solidFill>
                            <a:srgbClr val="0D0D0D"/>
                          </a:solidFill>
                          <a:latin typeface="+mn-ea"/>
                          <a:ea typeface="+mn-ea"/>
                        </a:rPr>
                        <a:t>※</a:t>
                      </a:r>
                      <a:r>
                        <a:rPr kumimoji="1" lang="ja-JP" altLang="en-US" sz="1200" dirty="0">
                          <a:solidFill>
                            <a:srgbClr val="0D0D0D"/>
                          </a:solidFill>
                          <a:latin typeface="+mn-ea"/>
                          <a:ea typeface="+mn-ea"/>
                        </a:rPr>
                        <a:t>動画やインフォグラフィックなどの体裁も可能</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kern="1200" dirty="0">
                          <a:solidFill>
                            <a:srgbClr val="0D0D0D"/>
                          </a:solidFill>
                          <a:effectLst/>
                          <a:latin typeface="+mn-ea"/>
                          <a:ea typeface="+mn-ea"/>
                          <a:cs typeface="+mn-cs"/>
                        </a:rPr>
                        <a:t>・グラフィック（イラスト・図解等）制作：</a:t>
                      </a:r>
                      <a:endParaRPr kumimoji="1" lang="en-US" altLang="ja-JP" sz="1200" b="0" i="0" kern="1200" dirty="0">
                        <a:solidFill>
                          <a:srgbClr val="0D0D0D"/>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kern="1200" dirty="0">
                          <a:solidFill>
                            <a:srgbClr val="0D0D0D"/>
                          </a:solidFill>
                          <a:effectLst/>
                          <a:latin typeface="+mn-ea"/>
                          <a:ea typeface="+mn-ea"/>
                          <a:cs typeface="+mn-cs"/>
                        </a:rPr>
                        <a:t>　　</a:t>
                      </a:r>
                      <a:r>
                        <a:rPr kumimoji="1" lang="en-US" altLang="ja-JP" sz="1200" b="1" i="0" kern="1200" dirty="0">
                          <a:solidFill>
                            <a:srgbClr val="0D0D0D"/>
                          </a:solidFill>
                          <a:effectLst/>
                          <a:latin typeface="+mn-ea"/>
                          <a:ea typeface="+mn-ea"/>
                          <a:cs typeface="+mn-cs"/>
                        </a:rPr>
                        <a:t>Yahoo!</a:t>
                      </a:r>
                      <a:r>
                        <a:rPr kumimoji="1" lang="ja-JP" altLang="en-US" sz="1200" b="1" i="0" kern="1200" dirty="0">
                          <a:solidFill>
                            <a:srgbClr val="0D0D0D"/>
                          </a:solidFill>
                          <a:effectLst/>
                          <a:latin typeface="+mn-ea"/>
                          <a:ea typeface="+mn-ea"/>
                          <a:cs typeface="+mn-cs"/>
                        </a:rPr>
                        <a:t>ニュースにて必要点数を判断して制作</a:t>
                      </a:r>
                      <a:endParaRPr kumimoji="1" lang="en-US" altLang="ja-JP" sz="1200" b="1" i="0" kern="1200" dirty="0">
                        <a:solidFill>
                          <a:srgbClr val="0D0D0D"/>
                        </a:solidFill>
                        <a:effectLst/>
                        <a:latin typeface="+mn-ea"/>
                        <a:ea typeface="+mn-ea"/>
                        <a:cs typeface="+mn-cs"/>
                      </a:endParaRPr>
                    </a:p>
                  </a:txBody>
                  <a:tcPr anchor="ct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33643455"/>
                  </a:ext>
                </a:extLst>
              </a:tr>
              <a:tr h="668940">
                <a:tc>
                  <a:txBody>
                    <a:bodyPr/>
                    <a:lstStyle/>
                    <a:p>
                      <a:pPr algn="l"/>
                      <a:r>
                        <a:rPr kumimoji="1" lang="ja-JP" altLang="en-US" sz="1400" dirty="0">
                          <a:solidFill>
                            <a:schemeClr val="bg1"/>
                          </a:solidFill>
                          <a:latin typeface="Meiryo" panose="020B0604030504040204" pitchFamily="34" charset="-128"/>
                          <a:ea typeface="Meiryo" panose="020B0604030504040204" pitchFamily="34" charset="-128"/>
                        </a:rPr>
                        <a:t>編集誘導枠</a:t>
                      </a:r>
                    </a:p>
                  </a:txBody>
                  <a:tcPr anchor="ct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en-US" altLang="ja-JP" sz="1200" b="0" i="0" strike="noStrike" kern="1200" dirty="0">
                          <a:solidFill>
                            <a:srgbClr val="0D0D0D"/>
                          </a:solidFill>
                          <a:effectLst/>
                          <a:latin typeface="+mn-ea"/>
                          <a:ea typeface="+mn-ea"/>
                          <a:cs typeface="+mn-cs"/>
                        </a:rPr>
                        <a:t>Yahoo!</a:t>
                      </a:r>
                      <a:r>
                        <a:rPr kumimoji="1" lang="ja-JP" altLang="en-US" sz="1200" b="0" i="0" strike="noStrike" kern="1200" dirty="0">
                          <a:solidFill>
                            <a:srgbClr val="0D0D0D"/>
                          </a:solidFill>
                          <a:effectLst/>
                          <a:latin typeface="+mn-ea"/>
                          <a:ea typeface="+mn-ea"/>
                          <a:cs typeface="+mn-cs"/>
                        </a:rPr>
                        <a:t>ニュースオリジナルページ</a:t>
                      </a:r>
                      <a:endParaRPr kumimoji="1" lang="en-US" altLang="ja-JP" sz="1200" b="0" i="0" strike="noStrike" kern="1200" dirty="0">
                        <a:solidFill>
                          <a:srgbClr val="0D0D0D"/>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0" i="0" strike="noStrike" kern="1200" dirty="0">
                          <a:solidFill>
                            <a:srgbClr val="0D0D0D"/>
                          </a:solidFill>
                          <a:effectLst/>
                          <a:latin typeface="+mn-ea"/>
                          <a:ea typeface="+mn-ea"/>
                          <a:cs typeface="+mn-cs"/>
                        </a:rPr>
                        <a:t>※</a:t>
                      </a:r>
                      <a:r>
                        <a:rPr kumimoji="1" lang="ja-JP" altLang="en-US" sz="1000" b="0" i="0" strike="noStrike" kern="1200" dirty="0">
                          <a:solidFill>
                            <a:srgbClr val="0D0D0D"/>
                          </a:solidFill>
                          <a:effectLst/>
                          <a:latin typeface="+mn-ea"/>
                          <a:ea typeface="+mn-ea"/>
                          <a:cs typeface="+mn-cs"/>
                        </a:rPr>
                        <a:t>ただし、協賛金額が</a:t>
                      </a:r>
                      <a:r>
                        <a:rPr kumimoji="1" lang="en-US" altLang="ja-JP" sz="1000" b="0" i="0" strike="noStrike" kern="1200" dirty="0">
                          <a:solidFill>
                            <a:srgbClr val="0D0D0D"/>
                          </a:solidFill>
                          <a:effectLst/>
                          <a:latin typeface="+mn-ea"/>
                          <a:ea typeface="+mn-ea"/>
                          <a:cs typeface="+mn-cs"/>
                        </a:rPr>
                        <a:t>500</a:t>
                      </a:r>
                      <a:r>
                        <a:rPr kumimoji="1" lang="ja-JP" altLang="en-US" sz="1000" b="0" i="0" strike="noStrike" kern="1200" dirty="0">
                          <a:solidFill>
                            <a:srgbClr val="0D0D0D"/>
                          </a:solidFill>
                          <a:effectLst/>
                          <a:latin typeface="+mn-ea"/>
                          <a:ea typeface="+mn-ea"/>
                          <a:cs typeface="+mn-cs"/>
                        </a:rPr>
                        <a:t>万円以上の場合は、協賛金額に応じた編集誘導を別途付与します</a:t>
                      </a:r>
                    </a:p>
                  </a:txBody>
                  <a:tcPr anchor="ct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anose="05000000000000000000" pitchFamily="2" charset="2"/>
                        <a:buChar char="l"/>
                        <a:tabLst/>
                        <a:defRPr/>
                      </a:pPr>
                      <a:r>
                        <a:rPr kumimoji="1" lang="en-US" altLang="ja-JP" sz="1200" b="0" i="0" strike="noStrike" kern="1200" dirty="0">
                          <a:solidFill>
                            <a:srgbClr val="0D0D0D"/>
                          </a:solidFill>
                          <a:effectLst/>
                          <a:latin typeface="+mn-ea"/>
                          <a:ea typeface="+mn-ea"/>
                          <a:cs typeface="+mn-cs"/>
                        </a:rPr>
                        <a:t>Yahoo!</a:t>
                      </a:r>
                      <a:r>
                        <a:rPr kumimoji="1" lang="ja-JP" altLang="en-US" sz="1200" b="0" i="0" strike="noStrike" kern="1200" dirty="0">
                          <a:solidFill>
                            <a:srgbClr val="0D0D0D"/>
                          </a:solidFill>
                          <a:effectLst/>
                          <a:latin typeface="+mn-ea"/>
                          <a:ea typeface="+mn-ea"/>
                          <a:cs typeface="+mn-cs"/>
                        </a:rPr>
                        <a:t>ニュースオリジナルページ</a:t>
                      </a:r>
                      <a:endParaRPr kumimoji="1" lang="en-US" altLang="ja-JP" sz="1200" b="0" i="0" strike="noStrike" kern="1200" dirty="0">
                        <a:solidFill>
                          <a:srgbClr val="0D0D0D"/>
                        </a:solidFill>
                        <a:effectLst/>
                        <a:latin typeface="+mn-ea"/>
                        <a:ea typeface="+mn-ea"/>
                        <a:cs typeface="+mn-cs"/>
                      </a:endParaRPr>
                    </a:p>
                    <a:p>
                      <a:pPr marL="179070" marR="0" lvl="0" indent="-179070" algn="l" defTabSz="914400" rtl="0" eaLnBrk="1" fontAlgn="ctr" latinLnBrk="0" hangingPunct="1">
                        <a:lnSpc>
                          <a:spcPct val="100000"/>
                        </a:lnSpc>
                        <a:spcBef>
                          <a:spcPts val="0"/>
                        </a:spcBef>
                        <a:spcAft>
                          <a:spcPts val="0"/>
                        </a:spcAft>
                        <a:buClr>
                          <a:srgbClr val="687080"/>
                        </a:buClr>
                        <a:buSzTx/>
                        <a:buFont typeface="Wingdings" panose="05000000000000000000" pitchFamily="2" charset="2"/>
                        <a:buChar char="l"/>
                        <a:tabLst/>
                        <a:defRPr/>
                      </a:pPr>
                      <a:r>
                        <a:rPr kumimoji="1" lang="en-US" altLang="ja-JP" sz="1200" b="1" i="0" u="none" strike="noStrike" kern="1200" dirty="0">
                          <a:solidFill>
                            <a:srgbClr val="0D0D0D"/>
                          </a:solidFill>
                          <a:latin typeface="+mn-ea"/>
                          <a:ea typeface="メイリオ"/>
                          <a:cs typeface="Meiryo UI" pitchFamily="50" charset="-128"/>
                        </a:rPr>
                        <a:t>Yahoo!</a:t>
                      </a:r>
                      <a:r>
                        <a:rPr kumimoji="1" lang="ja-JP" altLang="en-US" sz="1200" b="1" i="0" u="none" strike="noStrike" kern="1200" dirty="0">
                          <a:solidFill>
                            <a:srgbClr val="0D0D0D"/>
                          </a:solidFill>
                          <a:latin typeface="+mn-ea"/>
                          <a:ea typeface="メイリオ"/>
                          <a:cs typeface="Meiryo UI" pitchFamily="50" charset="-128"/>
                        </a:rPr>
                        <a:t>ニュースウェブページの誘導枠</a:t>
                      </a:r>
                      <a:endParaRPr kumimoji="1" lang="en-US" altLang="ja-JP" sz="1200" b="1" i="0" strike="noStrike" kern="1200" dirty="0">
                        <a:solidFill>
                          <a:srgbClr val="0D0D0D"/>
                        </a:solidFill>
                        <a:effectLst/>
                        <a:latin typeface="+mn-ea"/>
                        <a:ea typeface="+mn-ea"/>
                        <a:cs typeface="+mn-cs"/>
                      </a:endParaRPr>
                    </a:p>
                    <a:p>
                      <a:pPr marL="179070" indent="-179070" algn="l" fontAlgn="ctr">
                        <a:buClr>
                          <a:srgbClr val="687080"/>
                        </a:buClr>
                        <a:buFont typeface="Wingdings" panose="05000000000000000000" pitchFamily="2" charset="2"/>
                        <a:buChar char="l"/>
                      </a:pPr>
                      <a:r>
                        <a:rPr kumimoji="1" lang="en-US" altLang="ja-JP" sz="1200" b="1" i="0" u="none" strike="noStrike" kern="1200" dirty="0">
                          <a:solidFill>
                            <a:srgbClr val="0D0D0D"/>
                          </a:solidFill>
                          <a:latin typeface="+mn-ea"/>
                          <a:ea typeface="メイリオ"/>
                          <a:cs typeface="Meiryo UI" pitchFamily="50" charset="-128"/>
                        </a:rPr>
                        <a:t>Yahoo!</a:t>
                      </a:r>
                      <a:r>
                        <a:rPr kumimoji="1" lang="ja-JP" altLang="en-US" sz="1200" b="1" i="0" u="none" strike="noStrike" kern="1200" dirty="0">
                          <a:solidFill>
                            <a:srgbClr val="0D0D0D"/>
                          </a:solidFill>
                          <a:latin typeface="+mn-ea"/>
                          <a:ea typeface="メイリオ"/>
                          <a:cs typeface="Meiryo UI" pitchFamily="50" charset="-128"/>
                        </a:rPr>
                        <a:t>ニュース公式</a:t>
                      </a:r>
                      <a:r>
                        <a:rPr kumimoji="1" lang="en-US" altLang="ja-JP" sz="1200" b="1" i="0" u="none" strike="noStrike" kern="1200" dirty="0">
                          <a:solidFill>
                            <a:srgbClr val="0D0D0D"/>
                          </a:solidFill>
                          <a:latin typeface="+mn-ea"/>
                          <a:ea typeface="メイリオ"/>
                          <a:cs typeface="Meiryo UI" pitchFamily="50" charset="-128"/>
                        </a:rPr>
                        <a:t>X</a:t>
                      </a:r>
                    </a:p>
                  </a:txBody>
                  <a:tcPr anchor="ct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511770422"/>
                  </a:ext>
                </a:extLst>
              </a:tr>
            </a:tbl>
          </a:graphicData>
        </a:graphic>
      </p:graphicFrame>
      <p:sp>
        <p:nvSpPr>
          <p:cNvPr id="9" name="テキスト ボックス 8">
            <a:extLst>
              <a:ext uri="{FF2B5EF4-FFF2-40B4-BE49-F238E27FC236}">
                <a16:creationId xmlns:a16="http://schemas.microsoft.com/office/drawing/2014/main" id="{B50F5461-63E1-274B-98D1-2000091706E9}"/>
              </a:ext>
            </a:extLst>
          </p:cNvPr>
          <p:cNvSpPr txBox="1"/>
          <p:nvPr/>
        </p:nvSpPr>
        <p:spPr>
          <a:xfrm>
            <a:off x="7776419" y="5957255"/>
            <a:ext cx="3564985" cy="369332"/>
          </a:xfrm>
          <a:prstGeom prst="rect">
            <a:avLst/>
          </a:prstGeom>
          <a:noFill/>
        </p:spPr>
        <p:txBody>
          <a:bodyPr wrap="square" lIns="91440" tIns="45720" rIns="91440" bIns="45720" rtlCol="0" anchor="t">
            <a:spAutoFit/>
          </a:bodyPr>
          <a:lstStyle/>
          <a:p>
            <a:pPr eaLnBrk="1" fontAlgn="auto" hangingPunct="1">
              <a:spcBef>
                <a:spcPts val="0"/>
              </a:spcBef>
              <a:spcAft>
                <a:spcPts val="0"/>
              </a:spcAft>
            </a:pPr>
            <a:r>
              <a:rPr lang="en-US" altLang="ja-JP" sz="900" dirty="0">
                <a:solidFill>
                  <a:srgbClr val="0D0D0D"/>
                </a:solidFill>
                <a:latin typeface="メイリオ"/>
                <a:ea typeface="メイリオ"/>
                <a:cs typeface="Meiryo UI" pitchFamily="50" charset="-128"/>
              </a:rPr>
              <a:t>※</a:t>
            </a:r>
            <a:r>
              <a:rPr lang="ja-JP" altLang="en-US" sz="900" dirty="0">
                <a:solidFill>
                  <a:srgbClr val="0D0D0D"/>
                </a:solidFill>
                <a:latin typeface="Calibri"/>
                <a:ea typeface="メイリオ"/>
                <a:cs typeface="Calibri"/>
              </a:rPr>
              <a:t>価格はすべて概算金額のため、詳細は</a:t>
            </a:r>
            <a:r>
              <a:rPr lang="en-US" altLang="ja-JP" sz="900" dirty="0">
                <a:solidFill>
                  <a:srgbClr val="0D0D0D"/>
                </a:solidFill>
                <a:latin typeface="Calibri"/>
                <a:ea typeface="メイリオ"/>
                <a:cs typeface="Calibri"/>
              </a:rPr>
              <a:t>P38</a:t>
            </a:r>
            <a:r>
              <a:rPr lang="ja-JP" altLang="en-US" sz="900" dirty="0">
                <a:solidFill>
                  <a:srgbClr val="0D0D0D"/>
                </a:solidFill>
                <a:latin typeface="Calibri"/>
                <a:ea typeface="メイリオ"/>
                <a:cs typeface="Calibri"/>
              </a:rPr>
              <a:t>～4</a:t>
            </a:r>
            <a:r>
              <a:rPr lang="en-US" altLang="ja-JP" sz="900" dirty="0">
                <a:solidFill>
                  <a:srgbClr val="0D0D0D"/>
                </a:solidFill>
                <a:latin typeface="Calibri"/>
                <a:ea typeface="メイリオ"/>
                <a:cs typeface="Calibri"/>
              </a:rPr>
              <a:t>1</a:t>
            </a:r>
            <a:r>
              <a:rPr lang="ja-JP" altLang="en-US" sz="900" dirty="0">
                <a:solidFill>
                  <a:srgbClr val="0D0D0D"/>
                </a:solidFill>
                <a:latin typeface="Calibri"/>
                <a:ea typeface="メイリオ"/>
                <a:cs typeface="Calibri"/>
              </a:rPr>
              <a:t>を参照ください</a:t>
            </a:r>
            <a:endParaRPr lang="en-US" altLang="ja-JP" sz="900" dirty="0">
              <a:solidFill>
                <a:srgbClr val="0D0D0D"/>
              </a:solidFill>
              <a:latin typeface="メイリオ" panose="020B0604030504040204" pitchFamily="34" charset="-128"/>
              <a:cs typeface="Calibri"/>
            </a:endParaRPr>
          </a:p>
          <a:p>
            <a:pPr>
              <a:spcBef>
                <a:spcPts val="0"/>
              </a:spcBef>
              <a:spcAft>
                <a:spcPts val="0"/>
              </a:spcAft>
            </a:pPr>
            <a:r>
              <a:rPr lang="ja-JP" altLang="en-US" sz="900" dirty="0">
                <a:solidFill>
                  <a:srgbClr val="0D0D0D"/>
                </a:solidFill>
                <a:latin typeface="Calibri"/>
                <a:ea typeface="メイリオ"/>
                <a:cs typeface="Calibri"/>
              </a:rPr>
              <a:t>※編集誘導は付与条件があります（詳細はP3</a:t>
            </a:r>
            <a:r>
              <a:rPr lang="en-US" altLang="ja-JP" sz="900" dirty="0">
                <a:solidFill>
                  <a:srgbClr val="0D0D0D"/>
                </a:solidFill>
                <a:latin typeface="Calibri"/>
                <a:ea typeface="メイリオ"/>
                <a:cs typeface="Calibri"/>
              </a:rPr>
              <a:t>1</a:t>
            </a:r>
            <a:r>
              <a:rPr lang="ja-JP" altLang="en-US" sz="900" dirty="0">
                <a:solidFill>
                  <a:srgbClr val="0D0D0D"/>
                </a:solidFill>
                <a:latin typeface="Calibri"/>
                <a:ea typeface="メイリオ"/>
                <a:cs typeface="Calibri"/>
              </a:rPr>
              <a:t>、3</a:t>
            </a:r>
            <a:r>
              <a:rPr lang="en-US" altLang="ja-JP" sz="900" dirty="0">
                <a:solidFill>
                  <a:srgbClr val="0D0D0D"/>
                </a:solidFill>
                <a:latin typeface="Calibri"/>
                <a:ea typeface="メイリオ"/>
                <a:cs typeface="Calibri"/>
              </a:rPr>
              <a:t>2</a:t>
            </a:r>
            <a:r>
              <a:rPr lang="ja-JP" altLang="en-US" sz="900" dirty="0">
                <a:solidFill>
                  <a:srgbClr val="0D0D0D"/>
                </a:solidFill>
                <a:latin typeface="Calibri"/>
                <a:ea typeface="メイリオ"/>
                <a:cs typeface="Calibri"/>
              </a:rPr>
              <a:t>参照）</a:t>
            </a:r>
            <a:endParaRPr lang="en-US" altLang="ja-JP" sz="900" dirty="0">
              <a:solidFill>
                <a:srgbClr val="0D0D0D"/>
              </a:solidFill>
              <a:latin typeface="メイリオ"/>
              <a:ea typeface="メイリオ"/>
              <a:cs typeface="Meiryo UI" pitchFamily="50" charset="-128"/>
            </a:endParaRPr>
          </a:p>
        </p:txBody>
      </p:sp>
    </p:spTree>
    <p:extLst>
      <p:ext uri="{BB962C8B-B14F-4D97-AF65-F5344CB8AC3E}">
        <p14:creationId xmlns:p14="http://schemas.microsoft.com/office/powerpoint/2010/main" val="201638338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BA4E44-FA07-CFA0-0E62-40502420EBF8}"/>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0B429674-AAAC-BA1D-167E-E3447AFAE28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8" name="テキスト プレースホルダー 3">
            <a:extLst>
              <a:ext uri="{FF2B5EF4-FFF2-40B4-BE49-F238E27FC236}">
                <a16:creationId xmlns:a16="http://schemas.microsoft.com/office/drawing/2014/main" id="{5D3C7099-F938-1507-CBD0-ED2474535817}"/>
              </a:ext>
            </a:extLst>
          </p:cNvPr>
          <p:cNvSpPr txBox="1">
            <a:spLocks/>
          </p:cNvSpPr>
          <p:nvPr/>
        </p:nvSpPr>
        <p:spPr>
          <a:xfrm>
            <a:off x="1880722"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48"/>
                </a:solidFill>
                <a:effectLst/>
                <a:uLnTx/>
                <a:uFillTx/>
                <a:latin typeface="+mn-ea"/>
                <a:ea typeface="+mn-ea"/>
                <a:cs typeface="+mn-cs"/>
              </a:rPr>
              <a:t>スペック詳細</a:t>
            </a:r>
            <a:r>
              <a:rPr lang="ja-JP" altLang="en-US" dirty="0">
                <a:solidFill>
                  <a:srgbClr val="000048"/>
                </a:solidFill>
                <a:latin typeface="+mn-ea"/>
                <a:ea typeface="+mn-ea"/>
              </a:rPr>
              <a:t>（共通）</a:t>
            </a:r>
            <a:endParaRPr kumimoji="1" lang="ja-JP" altLang="en-US" sz="1600" b="1" i="0" u="none" strike="noStrike" kern="1200" cap="none" spc="0" normalizeH="0" baseline="0" noProof="0" dirty="0">
              <a:ln>
                <a:noFill/>
              </a:ln>
              <a:solidFill>
                <a:srgbClr val="000048"/>
              </a:solidFill>
              <a:effectLst/>
              <a:uLnTx/>
              <a:uFillTx/>
              <a:latin typeface="+mn-ea"/>
              <a:ea typeface="+mn-ea"/>
              <a:cs typeface="+mn-cs"/>
            </a:endParaRPr>
          </a:p>
        </p:txBody>
      </p:sp>
      <p:graphicFrame>
        <p:nvGraphicFramePr>
          <p:cNvPr id="2" name="表 1">
            <a:extLst>
              <a:ext uri="{FF2B5EF4-FFF2-40B4-BE49-F238E27FC236}">
                <a16:creationId xmlns:a16="http://schemas.microsoft.com/office/drawing/2014/main" id="{30261B09-8816-2B73-D8B7-82EB858EA690}"/>
              </a:ext>
            </a:extLst>
          </p:cNvPr>
          <p:cNvGraphicFramePr>
            <a:graphicFrameLocks noGrp="1"/>
          </p:cNvGraphicFramePr>
          <p:nvPr>
            <p:extLst>
              <p:ext uri="{D42A27DB-BD31-4B8C-83A1-F6EECF244321}">
                <p14:modId xmlns:p14="http://schemas.microsoft.com/office/powerpoint/2010/main" val="1601690455"/>
              </p:ext>
            </p:extLst>
          </p:nvPr>
        </p:nvGraphicFramePr>
        <p:xfrm>
          <a:off x="606121" y="1091182"/>
          <a:ext cx="10979758" cy="4805618"/>
        </p:xfrm>
        <a:graphic>
          <a:graphicData uri="http://schemas.openxmlformats.org/drawingml/2006/table">
            <a:tbl>
              <a:tblPr firstRow="1" bandRow="1"/>
              <a:tblGrid>
                <a:gridCol w="1232643">
                  <a:extLst>
                    <a:ext uri="{9D8B030D-6E8A-4147-A177-3AD203B41FA5}">
                      <a16:colId xmlns:a16="http://schemas.microsoft.com/office/drawing/2014/main" val="20000"/>
                    </a:ext>
                  </a:extLst>
                </a:gridCol>
                <a:gridCol w="9747115">
                  <a:extLst>
                    <a:ext uri="{9D8B030D-6E8A-4147-A177-3AD203B41FA5}">
                      <a16:colId xmlns:a16="http://schemas.microsoft.com/office/drawing/2014/main" val="20001"/>
                    </a:ext>
                  </a:extLst>
                </a:gridCol>
              </a:tblGrid>
              <a:tr h="168453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タイアップページへの誘導広告</a:t>
                      </a:r>
                      <a:endParaRPr kumimoji="1" lang="en-US" altLang="ja-JP" sz="1050" b="0" i="0" dirty="0">
                        <a:solidFill>
                          <a:schemeClr val="bg1"/>
                        </a:solidFill>
                        <a:latin typeface="+mn-ea"/>
                        <a:ea typeface="+mn-ea"/>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a:t>
                      </a:r>
                      <a:r>
                        <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LINE</a:t>
                      </a: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ヤフー広告 ディスプレイ広告（予約型／運用型）</a:t>
                      </a:r>
                      <a:endPar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i="0" u="none" strike="noStrike" kern="1200" cap="none" spc="0" normalizeH="0" baseline="0" noProof="0" dirty="0">
                          <a:ln>
                            <a:noFill/>
                          </a:ln>
                          <a:solidFill>
                            <a:srgbClr val="002AFF"/>
                          </a:solidFill>
                          <a:effectLst/>
                          <a:uLnTx/>
                          <a:uFillTx/>
                          <a:latin typeface="メイリオ" panose="020B0604030504040204" pitchFamily="50" charset="-128"/>
                          <a:ea typeface="メイリオ"/>
                          <a:cs typeface="Meiryo UI" pitchFamily="50" charset="-128"/>
                        </a:rPr>
                        <a:t>【</a:t>
                      </a:r>
                      <a:r>
                        <a:rPr kumimoji="1" lang="ja-JP" altLang="en-US" sz="1050" b="0" i="0" u="none" strike="noStrike" kern="1200" cap="none" spc="0" normalizeH="0" baseline="0" noProof="0" dirty="0">
                          <a:ln>
                            <a:noFill/>
                          </a:ln>
                          <a:solidFill>
                            <a:srgbClr val="002AFF"/>
                          </a:solidFill>
                          <a:effectLst/>
                          <a:uLnTx/>
                          <a:uFillTx/>
                          <a:latin typeface="メイリオ" panose="020B0604030504040204" pitchFamily="50" charset="-128"/>
                          <a:ea typeface="メイリオ"/>
                          <a:cs typeface="Meiryo UI" pitchFamily="50" charset="-128"/>
                        </a:rPr>
                        <a:t>推奨商品</a:t>
                      </a:r>
                      <a:r>
                        <a:rPr kumimoji="1" lang="en-US" altLang="ja-JP" sz="1050" b="0" i="0" u="none" strike="noStrike" kern="1200" cap="none" spc="0" normalizeH="0" baseline="0" noProof="0" dirty="0">
                          <a:ln>
                            <a:noFill/>
                          </a:ln>
                          <a:solidFill>
                            <a:srgbClr val="002AFF"/>
                          </a:solidFill>
                          <a:effectLst/>
                          <a:uLnTx/>
                          <a:uFillTx/>
                          <a:latin typeface="メイリオ" panose="020B0604030504040204" pitchFamily="50" charset="-128"/>
                          <a:ea typeface="メイリオ"/>
                          <a:cs typeface="Meiryo UI" pitchFamily="50" charset="-128"/>
                        </a:rPr>
                        <a:t>】</a:t>
                      </a:r>
                      <a:r>
                        <a:rPr kumimoji="1" lang="en-US" altLang="ja-JP" sz="105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eiryo UI" pitchFamily="50" charset="-128"/>
                        </a:rPr>
                        <a:t>------------------------------------------------------------------------------------------------------------------</a:t>
                      </a:r>
                      <a:r>
                        <a:rPr kumimoji="1" lang="en-US" altLang="ja-JP" sz="1050" b="0" i="0" u="none" strike="noStrike" kern="1200" cap="none" spc="0" normalizeH="0" baseline="0" noProof="0" dirty="0">
                          <a:ln>
                            <a:noFill/>
                          </a:ln>
                          <a:solidFill>
                            <a:srgbClr val="000000"/>
                          </a:solidFill>
                          <a:effectLst/>
                          <a:uLnTx/>
                          <a:uFillTx/>
                          <a:latin typeface="メイリオ" panose="020B0604030504040204" pitchFamily="50" charset="-128"/>
                          <a:ea typeface="メイリオ"/>
                          <a:cs typeface="Meiryo UI" pitchFamily="50" charset="-128"/>
                        </a:rPr>
                        <a:t>---------------------------------</a:t>
                      </a:r>
                      <a:endParaRPr kumimoji="1" lang="en-US" altLang="ja-JP" sz="105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eiryo UI" pitchFamily="50" charset="-128"/>
                      </a:endParaRPr>
                    </a:p>
                    <a:p>
                      <a:pPr marL="179070" marR="0" lvl="0" indent="-179070" algn="l" rtl="0" eaLnBrk="1" fontAlgn="ctr" latinLnBrk="0" hangingPunct="1">
                        <a:lnSpc>
                          <a:spcPct val="100000"/>
                        </a:lnSpc>
                        <a:spcBef>
                          <a:spcPts val="0"/>
                        </a:spcBef>
                        <a:spcAft>
                          <a:spcPts val="0"/>
                        </a:spcAft>
                        <a:buClr>
                          <a:srgbClr val="687080"/>
                        </a:buClr>
                        <a:buSzTx/>
                        <a:buFont typeface="Wingdings" pitchFamily="2" charset="2"/>
                        <a:buNone/>
                      </a:pPr>
                      <a:r>
                        <a:rPr kumimoji="1" lang="ja-JP" altLang="en-US" sz="1050" b="0" i="0" u="none" strike="noStrike" kern="1200" cap="none" spc="0" normalizeH="0" baseline="0" noProof="0" dirty="0">
                          <a:ln>
                            <a:noFill/>
                          </a:ln>
                          <a:solidFill>
                            <a:srgbClr val="002AFF"/>
                          </a:solidFill>
                          <a:effectLst/>
                          <a:uLnTx/>
                          <a:uFillTx/>
                          <a:latin typeface="メイリオ"/>
                          <a:ea typeface="メイリオ"/>
                          <a:cs typeface="Meiryo UI" pitchFamily="50" charset="-128"/>
                        </a:rPr>
                        <a:t>　</a:t>
                      </a:r>
                      <a:r>
                        <a:rPr kumimoji="1" lang="en-US" altLang="ja-JP" sz="1050" b="1" i="0" u="none" strike="noStrike" kern="1200" cap="none" spc="0" normalizeH="0" baseline="0" noProof="0" dirty="0">
                          <a:ln>
                            <a:noFill/>
                          </a:ln>
                          <a:solidFill>
                            <a:srgbClr val="002AFF"/>
                          </a:solidFill>
                          <a:effectLst/>
                          <a:uLnTx/>
                          <a:uFillTx/>
                          <a:latin typeface="メイリオ"/>
                          <a:ea typeface="メイリオ"/>
                          <a:cs typeface="Meiryo UI" pitchFamily="50" charset="-128"/>
                        </a:rPr>
                        <a:t>1.</a:t>
                      </a:r>
                      <a:r>
                        <a:rPr kumimoji="1" lang="en-US" altLang="ja-JP" sz="1050" b="1" i="0" u="none" strike="noStrike" kern="1200" cap="none" spc="0" normalizeH="0" baseline="0" noProof="0" dirty="0">
                          <a:ln>
                            <a:noFill/>
                          </a:ln>
                          <a:solidFill>
                            <a:srgbClr val="002AFF"/>
                          </a:solidFill>
                          <a:effectLst/>
                          <a:uLnTx/>
                          <a:uFillTx/>
                          <a:latin typeface="メイリオ"/>
                          <a:ea typeface="メイリオ"/>
                        </a:rPr>
                        <a:t>LINEヤフー広告 </a:t>
                      </a:r>
                      <a:r>
                        <a:rPr kumimoji="1" lang="en-US" altLang="ja-JP" sz="1050" b="1" i="0" u="none" strike="noStrike" kern="1200" cap="none" spc="0" normalizeH="0" baseline="0" noProof="0" dirty="0" err="1">
                          <a:ln>
                            <a:noFill/>
                          </a:ln>
                          <a:solidFill>
                            <a:srgbClr val="002AFF"/>
                          </a:solidFill>
                          <a:effectLst/>
                          <a:uLnTx/>
                          <a:uFillTx/>
                          <a:latin typeface="メイリオ"/>
                          <a:ea typeface="メイリオ"/>
                        </a:rPr>
                        <a:t>ディスプレイ広告</a:t>
                      </a:r>
                      <a:r>
                        <a:rPr lang="en-US" altLang="ja-JP" sz="1050" b="1" i="0" u="none" strike="noStrike" kern="1200" cap="none" spc="0" normalizeH="0" baseline="0" noProof="0" dirty="0">
                          <a:ln>
                            <a:noFill/>
                          </a:ln>
                          <a:solidFill>
                            <a:srgbClr val="002AFF"/>
                          </a:solidFill>
                          <a:effectLst/>
                          <a:uLnTx/>
                          <a:uFillTx/>
                          <a:latin typeface="メイリオ"/>
                          <a:ea typeface="メイリオ"/>
                        </a:rPr>
                        <a:t> </a:t>
                      </a:r>
                      <a:r>
                        <a:rPr lang="en-US" altLang="ja-JP" sz="1050" b="1" i="0" u="none" strike="noStrike" kern="1200" cap="none" spc="0" normalizeH="0" baseline="0" noProof="0" dirty="0" err="1">
                          <a:ln>
                            <a:noFill/>
                          </a:ln>
                          <a:solidFill>
                            <a:srgbClr val="002AFF"/>
                          </a:solidFill>
                          <a:effectLst/>
                          <a:uLnTx/>
                          <a:uFillTx/>
                          <a:latin typeface="メイリオ"/>
                          <a:ea typeface="メイリオ"/>
                        </a:rPr>
                        <a:t>運用型</a:t>
                      </a:r>
                      <a:r>
                        <a:rPr lang="en-US" altLang="ja-JP" sz="1050" b="1" i="0" u="none" strike="noStrike" kern="1200" cap="none" spc="0" normalizeH="0" baseline="0" noProof="0" dirty="0">
                          <a:ln>
                            <a:noFill/>
                          </a:ln>
                          <a:solidFill>
                            <a:srgbClr val="002AFF"/>
                          </a:solidFill>
                          <a:effectLst/>
                          <a:uLnTx/>
                          <a:uFillTx/>
                          <a:latin typeface="メイリオ"/>
                          <a:ea typeface="メイリオ"/>
                        </a:rPr>
                        <a:t> </a:t>
                      </a:r>
                      <a:r>
                        <a:rPr lang="en-US" altLang="ja-JP" sz="1050" b="1" i="0" u="none" strike="noStrike" kern="1200" cap="none" spc="0" normalizeH="0" baseline="0" noProof="0" dirty="0" err="1">
                          <a:ln>
                            <a:noFill/>
                          </a:ln>
                          <a:solidFill>
                            <a:srgbClr val="002AFF"/>
                          </a:solidFill>
                          <a:effectLst/>
                          <a:uLnTx/>
                          <a:uFillTx/>
                          <a:latin typeface="メイリオ"/>
                          <a:ea typeface="メイリオ"/>
                        </a:rPr>
                        <a:t>Yahoo!ニュース指定配信</a:t>
                      </a:r>
                      <a:r>
                        <a:rPr kumimoji="1" lang="ja-JP" altLang="en-US" sz="1050" b="0" i="0" u="none" strike="noStrike" kern="1200" cap="none" spc="0" normalizeH="0" baseline="0" noProof="0" dirty="0">
                          <a:ln>
                            <a:noFill/>
                          </a:ln>
                          <a:solidFill>
                            <a:srgbClr val="000000"/>
                          </a:solidFill>
                          <a:effectLst/>
                          <a:uLnTx/>
                          <a:uFillTx/>
                          <a:latin typeface="メイリオ"/>
                          <a:ea typeface="メイリオ"/>
                          <a:cs typeface="Meiryo UI" pitchFamily="50" charset="-128"/>
                        </a:rPr>
                        <a:t>：</a:t>
                      </a:r>
                      <a:r>
                        <a:rPr kumimoji="1" lang="en-US" altLang="ja-JP" sz="1050" b="0" i="0" u="none" strike="noStrike" kern="1200" cap="none" spc="0" normalizeH="0" baseline="0" noProof="0" dirty="0">
                          <a:ln>
                            <a:noFill/>
                          </a:ln>
                          <a:solidFill>
                            <a:srgbClr val="000000"/>
                          </a:solidFill>
                          <a:effectLst/>
                          <a:uLnTx/>
                          <a:uFillTx/>
                          <a:latin typeface="メイリオ"/>
                          <a:ea typeface="メイリオ"/>
                          <a:cs typeface="Meiryo UI" pitchFamily="50" charset="-128"/>
                        </a:rPr>
                        <a:t>Yahoo!</a:t>
                      </a:r>
                      <a:r>
                        <a:rPr kumimoji="1" lang="ja-JP" altLang="en-US" sz="1050" b="0" i="0" u="none" strike="noStrike" kern="1200" cap="none" spc="0" normalizeH="0" baseline="0" noProof="0" dirty="0">
                          <a:ln>
                            <a:noFill/>
                          </a:ln>
                          <a:solidFill>
                            <a:srgbClr val="000000"/>
                          </a:solidFill>
                          <a:effectLst/>
                          <a:uLnTx/>
                          <a:uFillTx/>
                          <a:latin typeface="メイリオ"/>
                          <a:ea typeface="メイリオ"/>
                          <a:cs typeface="Meiryo UI" pitchFamily="50" charset="-128"/>
                        </a:rPr>
                        <a:t>ニュースの記事ページなどに掲載</a:t>
                      </a:r>
                    </a:p>
                    <a:p>
                      <a:pPr marL="179070" marR="0" lvl="0" indent="-179070"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u="none" strike="noStrike" kern="1200" cap="none" spc="0" normalizeH="0" baseline="0" noProof="0" dirty="0">
                          <a:ln>
                            <a:noFill/>
                          </a:ln>
                          <a:solidFill>
                            <a:srgbClr val="002AFF"/>
                          </a:solidFill>
                          <a:effectLst/>
                          <a:uLnTx/>
                          <a:uFillTx/>
                          <a:latin typeface="メイリオ"/>
                          <a:ea typeface="メイリオ"/>
                          <a:cs typeface="Meiryo UI" pitchFamily="50" charset="-128"/>
                        </a:rPr>
                        <a:t>　</a:t>
                      </a:r>
                      <a:r>
                        <a:rPr kumimoji="1" lang="en-US" altLang="ja-JP" sz="1050" b="1" i="0" u="none" strike="noStrike" kern="1200" cap="none" spc="0" normalizeH="0" baseline="0" noProof="0" dirty="0">
                          <a:ln>
                            <a:noFill/>
                          </a:ln>
                          <a:solidFill>
                            <a:srgbClr val="002AFF"/>
                          </a:solidFill>
                          <a:effectLst/>
                          <a:uLnTx/>
                          <a:uFillTx/>
                          <a:latin typeface="メイリオ"/>
                          <a:ea typeface="メイリオ"/>
                          <a:cs typeface="Meiryo UI" pitchFamily="50" charset="-128"/>
                        </a:rPr>
                        <a:t>2.</a:t>
                      </a:r>
                      <a:r>
                        <a:rPr kumimoji="1" lang="ja-JP" altLang="en-US" sz="1050" b="1" i="0" u="none" strike="noStrike" kern="1200" cap="none" spc="0" normalizeH="0" baseline="0" noProof="0" dirty="0">
                          <a:ln>
                            <a:noFill/>
                          </a:ln>
                          <a:solidFill>
                            <a:srgbClr val="002AFF"/>
                          </a:solidFill>
                          <a:effectLst/>
                          <a:uLnTx/>
                          <a:uFillTx/>
                          <a:latin typeface="メイリオ"/>
                          <a:ea typeface="メイリオ"/>
                          <a:cs typeface="Meiryo UI" pitchFamily="50" charset="-128"/>
                        </a:rPr>
                        <a:t>トピックス</a:t>
                      </a:r>
                      <a:r>
                        <a:rPr kumimoji="1" lang="en-US" altLang="ja-JP" sz="1050" b="1" i="0" u="none" strike="noStrike" kern="1200" cap="none" spc="0" normalizeH="0" baseline="0" noProof="0" dirty="0">
                          <a:ln>
                            <a:noFill/>
                          </a:ln>
                          <a:solidFill>
                            <a:srgbClr val="002AFF"/>
                          </a:solidFill>
                          <a:effectLst/>
                          <a:uLnTx/>
                          <a:uFillTx/>
                          <a:latin typeface="メイリオ"/>
                          <a:ea typeface="メイリオ"/>
                          <a:cs typeface="Meiryo UI" pitchFamily="50" charset="-128"/>
                        </a:rPr>
                        <a:t>PR</a:t>
                      </a:r>
                      <a:r>
                        <a:rPr kumimoji="1" lang="ja-JP" altLang="en-US" sz="1050" b="1" i="0" u="none" strike="noStrike" kern="1200" cap="none" spc="0" normalizeH="0" baseline="0" noProof="0" dirty="0">
                          <a:ln>
                            <a:noFill/>
                          </a:ln>
                          <a:solidFill>
                            <a:srgbClr val="000000"/>
                          </a:solidFill>
                          <a:effectLst/>
                          <a:uLnTx/>
                          <a:uFillTx/>
                          <a:latin typeface="メイリオ"/>
                          <a:ea typeface="メイリオ"/>
                          <a:cs typeface="Meiryo UI" pitchFamily="50" charset="-128"/>
                        </a:rPr>
                        <a:t>：</a:t>
                      </a:r>
                      <a:r>
                        <a:rPr kumimoji="1" lang="en-US" altLang="ja-JP" sz="1050" b="0" i="0" u="none" strike="noStrike" kern="1200" cap="none" spc="0" normalizeH="0" baseline="0" noProof="0" dirty="0">
                          <a:ln>
                            <a:noFill/>
                          </a:ln>
                          <a:solidFill>
                            <a:srgbClr val="000000"/>
                          </a:solidFill>
                          <a:effectLst/>
                          <a:uLnTx/>
                          <a:uFillTx/>
                          <a:latin typeface="メイリオ"/>
                          <a:ea typeface="メイリオ"/>
                          <a:cs typeface="Meiryo UI" pitchFamily="50" charset="-128"/>
                        </a:rPr>
                        <a:t>Yahoo! JAPAN</a:t>
                      </a:r>
                      <a:r>
                        <a:rPr kumimoji="1" lang="ja-JP" altLang="en-US" sz="1050" b="0" i="0" u="none" strike="noStrike" kern="1200" cap="none" spc="0" normalizeH="0" baseline="0" noProof="0" dirty="0">
                          <a:ln>
                            <a:noFill/>
                          </a:ln>
                          <a:solidFill>
                            <a:srgbClr val="000000"/>
                          </a:solidFill>
                          <a:effectLst/>
                          <a:uLnTx/>
                          <a:uFillTx/>
                          <a:latin typeface="メイリオ"/>
                          <a:ea typeface="メイリオ"/>
                          <a:cs typeface="Meiryo UI" pitchFamily="50" charset="-128"/>
                        </a:rPr>
                        <a:t>トップページのニューストピックス下に掲載</a:t>
                      </a:r>
                      <a:endParaRPr kumimoji="1" lang="en-US" altLang="ja-JP" sz="1050" b="0" i="0" u="none" strike="noStrike" kern="1200" cap="none" spc="0" normalizeH="0" baseline="0" noProof="0" dirty="0">
                        <a:ln>
                          <a:noFill/>
                        </a:ln>
                        <a:solidFill>
                          <a:srgbClr val="000000"/>
                        </a:solidFill>
                        <a:effectLst/>
                        <a:uLnTx/>
                        <a:uFillTx/>
                        <a:latin typeface="メイリオ"/>
                        <a:ea typeface="メイリオ"/>
                        <a:cs typeface="Meiryo UI"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6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eiryo UI" pitchFamily="50" charset="-128"/>
                      </a:endParaRPr>
                    </a:p>
                    <a:p>
                      <a:pPr marL="179070" marR="0" lvl="0" indent="-179070" algn="l" rtl="0" eaLnBrk="1" fontAlgn="ctr" latinLnBrk="0" hangingPunct="1">
                        <a:lnSpc>
                          <a:spcPct val="100000"/>
                        </a:lnSpc>
                        <a:spcBef>
                          <a:spcPts val="0"/>
                        </a:spcBef>
                        <a:spcAft>
                          <a:spcPts val="0"/>
                        </a:spcAft>
                        <a:buClr>
                          <a:srgbClr val="687080"/>
                        </a:buClr>
                        <a:buSzTx/>
                        <a:buFont typeface="Wingdings" pitchFamily="2" charset="2"/>
                        <a:buNone/>
                      </a:pPr>
                      <a:r>
                        <a:rPr kumimoji="1" lang="ja-JP" altLang="en-US" sz="1050" b="0" i="0" u="none" strike="noStrike" kern="1200" cap="none" spc="0" normalizeH="0" baseline="0" noProof="0" dirty="0">
                          <a:ln>
                            <a:noFill/>
                          </a:ln>
                          <a:solidFill>
                            <a:srgbClr val="000000"/>
                          </a:solidFill>
                          <a:effectLst/>
                          <a:uLnTx/>
                          <a:uFillTx/>
                          <a:latin typeface="メイリオ"/>
                          <a:ea typeface="メイリオ"/>
                          <a:cs typeface="Meiryo UI" pitchFamily="50" charset="-128"/>
                        </a:rPr>
                        <a:t>　　  ニュース摂取モードにあり情報感度が高まっているユーザーに集中的にリーチし、</a:t>
                      </a:r>
                      <a:r>
                        <a:rPr lang="ja-JP" altLang="en-US" sz="1050" b="0" i="0" u="none" strike="noStrike" kern="1200" cap="none" spc="0" normalizeH="0" baseline="0" noProof="0" dirty="0">
                          <a:ln>
                            <a:noFill/>
                          </a:ln>
                          <a:solidFill>
                            <a:srgbClr val="000000"/>
                          </a:solidFill>
                          <a:effectLst/>
                          <a:uLnTx/>
                          <a:uFillTx/>
                          <a:latin typeface="メイリオ"/>
                          <a:ea typeface="メイリオ"/>
                          <a:cs typeface="Meiryo UI" pitchFamily="50" charset="-128"/>
                        </a:rPr>
                        <a:t>Yahoo!ニュースのロゴを配した</a:t>
                      </a:r>
                      <a:r>
                        <a:rPr kumimoji="1" lang="ja-JP" altLang="en-US" sz="1050" b="0" i="0" u="none" strike="noStrike" kern="1200" cap="none" spc="0" normalizeH="0" baseline="0" noProof="0" dirty="0">
                          <a:ln>
                            <a:noFill/>
                          </a:ln>
                          <a:solidFill>
                            <a:srgbClr val="000000"/>
                          </a:solidFill>
                          <a:effectLst/>
                          <a:uLnTx/>
                          <a:uFillTx/>
                          <a:latin typeface="メイリオ"/>
                          <a:ea typeface="メイリオ"/>
                          <a:cs typeface="Meiryo UI" pitchFamily="50" charset="-128"/>
                        </a:rPr>
                        <a:t>タイアップ記事にシームレスに集客。</a:t>
                      </a:r>
                      <a:endParaRPr lang="en-US" altLang="ja-JP" sz="1050" b="0" i="0" u="none" strike="noStrike" kern="1200" cap="none" spc="0" normalizeH="0" baseline="0" noProof="0" dirty="0">
                        <a:ln>
                          <a:noFill/>
                        </a:ln>
                        <a:solidFill>
                          <a:srgbClr val="000000"/>
                        </a:solidFill>
                        <a:effectLst/>
                        <a:uLnTx/>
                        <a:uFillTx/>
                        <a:latin typeface="メイリオ"/>
                        <a:ea typeface="メイリオ"/>
                        <a:cs typeface="Meiryo UI" pitchFamily="50" charset="-128"/>
                      </a:endParaRPr>
                    </a:p>
                    <a:p>
                      <a:pPr marL="179070" marR="0" lvl="0" indent="-179070" algn="l">
                        <a:lnSpc>
                          <a:spcPct val="100000"/>
                        </a:lnSpc>
                        <a:spcBef>
                          <a:spcPts val="0"/>
                        </a:spcBef>
                        <a:spcAft>
                          <a:spcPts val="0"/>
                        </a:spcAft>
                        <a:buSzTx/>
                        <a:buFont typeface="Wingdings" pitchFamily="2" charset="2"/>
                        <a:buNone/>
                      </a:pPr>
                      <a:r>
                        <a:rPr lang="ja-JP" altLang="en-US" sz="1050" b="0" i="0" u="none" strike="noStrike" kern="1200" cap="none" spc="0" normalizeH="0" baseline="0" noProof="0" dirty="0">
                          <a:ln>
                            <a:noFill/>
                          </a:ln>
                          <a:solidFill>
                            <a:srgbClr val="000000"/>
                          </a:solidFill>
                          <a:effectLst/>
                          <a:uLnTx/>
                          <a:uFillTx/>
                          <a:latin typeface="メイリオ"/>
                          <a:ea typeface="メイリオ"/>
                          <a:cs typeface="Meiryo UI" pitchFamily="50" charset="-128"/>
                        </a:rPr>
                        <a:t>　　  </a:t>
                      </a:r>
                      <a:r>
                        <a:rPr kumimoji="1" lang="ja-JP" altLang="en-US" sz="1050" b="0" i="0" u="none" strike="noStrike" kern="1200" cap="none" spc="0" normalizeH="0" baseline="0" noProof="0" dirty="0">
                          <a:ln>
                            <a:noFill/>
                          </a:ln>
                          <a:solidFill>
                            <a:srgbClr val="000000"/>
                          </a:solidFill>
                          <a:effectLst/>
                          <a:uLnTx/>
                          <a:uFillTx/>
                          <a:latin typeface="メイリオ"/>
                          <a:ea typeface="メイリオ"/>
                          <a:cs typeface="Meiryo UI" pitchFamily="50" charset="-128"/>
                        </a:rPr>
                        <a:t>記事の精読を通じて広告主様 商品への良好な態度変容が期待できます。</a:t>
                      </a:r>
                      <a:endParaRPr kumimoji="1" lang="en-US" altLang="ja-JP" sz="1050" b="0" i="0" u="none" strike="noStrike" kern="1200" cap="none" spc="0" normalizeH="0" baseline="0" noProof="0" dirty="0">
                        <a:ln>
                          <a:noFill/>
                        </a:ln>
                        <a:solidFill>
                          <a:srgbClr val="000000"/>
                        </a:solidFill>
                        <a:effectLst/>
                        <a:uLnTx/>
                        <a:uFillTx/>
                        <a:latin typeface="メイリオ"/>
                        <a:ea typeface="メイリオ"/>
                        <a:cs typeface="Meiryo UI"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i="0" u="none" strike="noStrike" kern="1200" cap="none" spc="0" normalizeH="0" baseline="0" noProof="0" dirty="0">
                          <a:ln>
                            <a:noFill/>
                          </a:ln>
                          <a:solidFill>
                            <a:srgbClr val="000000"/>
                          </a:solidFill>
                          <a:effectLst/>
                          <a:uLnTx/>
                          <a:uFillTx/>
                          <a:latin typeface="メイリオ" panose="020B0604030504040204" pitchFamily="50" charset="-128"/>
                          <a:ea typeface="メイリオ"/>
                          <a:cs typeface="Meiryo UI" pitchFamily="50" charset="-128"/>
                        </a:rPr>
                        <a:t>-----------------------------------------------------------------------------------------------------------------------------------------------------------------</a:t>
                      </a:r>
                      <a:endParaRPr kumimoji="1" lang="en-US" altLang="ja-JP" sz="105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eiryo UI"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　</a:t>
                      </a:r>
                      <a:r>
                        <a:rPr kumimoji="1" lang="en-US" altLang="ja-JP"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a:t>
                      </a:r>
                      <a:r>
                        <a:rPr kumimoji="1" lang="ja-JP" altLang="en-US"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クリエイティブは静止画限定で、最大</a:t>
                      </a:r>
                      <a:r>
                        <a:rPr kumimoji="1" lang="en-US" altLang="ja-JP"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3</a:t>
                      </a:r>
                      <a:r>
                        <a:rPr kumimoji="1" lang="ja-JP" altLang="en-US"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本（</a:t>
                      </a:r>
                      <a:r>
                        <a:rPr kumimoji="1" lang="en-US" altLang="ja-JP"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1</a:t>
                      </a:r>
                      <a:r>
                        <a:rPr kumimoji="1" lang="ja-JP" altLang="en-US"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パターン</a:t>
                      </a:r>
                      <a:r>
                        <a:rPr kumimoji="1" lang="en-US" altLang="ja-JP"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×3</a:t>
                      </a:r>
                      <a:r>
                        <a:rPr kumimoji="1" lang="ja-JP" altLang="en-US"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サイズの組み合わせ）まで</a:t>
                      </a:r>
                      <a:r>
                        <a:rPr kumimoji="1" lang="en-US" altLang="ja-JP"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LINE</a:t>
                      </a:r>
                      <a:r>
                        <a:rPr kumimoji="1" lang="ja-JP" altLang="en-US"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ヤフーが制作します。これを超える場合は、代理店様・広告主様で制作いただきます。</a:t>
                      </a:r>
                      <a:endParaRPr kumimoji="1" lang="en-US" altLang="ja-JP"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　</a:t>
                      </a:r>
                      <a:r>
                        <a:rPr kumimoji="1" lang="en-US" altLang="ja-JP"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a:t>
                      </a:r>
                      <a:r>
                        <a:rPr kumimoji="1" lang="ja-JP" altLang="en-US"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入稿、運用は代理店様・広告主様で行っていただきます</a:t>
                      </a:r>
                      <a:endParaRPr kumimoji="1" lang="en-US" altLang="ja-JP"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2"/>
                  </a:ext>
                </a:extLst>
              </a:tr>
              <a:tr h="466997">
                <a:tc gridSpan="2">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a:solidFill>
                            <a:schemeClr val="tx1"/>
                          </a:solidFill>
                          <a:latin typeface="+mn-ea"/>
                          <a:ea typeface="+mn-ea"/>
                          <a:cs typeface="Meiryo UI" pitchFamily="50" charset="-128"/>
                        </a:rPr>
                        <a:t>以下は、誘導広告として下記いずれかの商品にて指定額をご出稿の場合に付与</a:t>
                      </a:r>
                      <a:r>
                        <a:rPr lang="ja-JP" altLang="en-US" sz="900" b="0" i="0">
                          <a:solidFill>
                            <a:schemeClr val="tx1"/>
                          </a:solidFill>
                          <a:latin typeface="+mn-ea"/>
                          <a:ea typeface="+mn-ea"/>
                          <a:cs typeface="Meiryo UI" pitchFamily="50" charset="-128"/>
                        </a:rPr>
                        <a:t>（※ただし、</a:t>
                      </a:r>
                      <a:r>
                        <a:rPr lang="en-US" altLang="ja-JP" sz="1000" b="0" i="0" u="none" strike="noStrike" noProof="0" dirty="0">
                          <a:solidFill>
                            <a:srgbClr val="0D0D0D"/>
                          </a:solidFill>
                          <a:latin typeface="Meiryo"/>
                        </a:rPr>
                        <a:t>Yahoo!</a:t>
                      </a:r>
                      <a:r>
                        <a:rPr lang="ja-JP" sz="1000" b="0" i="0" u="none" strike="noStrike" noProof="0">
                          <a:solidFill>
                            <a:srgbClr val="0D0D0D"/>
                          </a:solidFill>
                          <a:latin typeface="Meiryo"/>
                          <a:ea typeface="Meiryo"/>
                        </a:rPr>
                        <a:t>ニュースオリジナルページの誘導枠は全案件に</a:t>
                      </a:r>
                      <a:r>
                        <a:rPr lang="ja-JP" altLang="en-US" sz="1000" b="0" i="0" u="none" strike="noStrike" noProof="0">
                          <a:solidFill>
                            <a:srgbClr val="0D0D0D"/>
                          </a:solidFill>
                          <a:latin typeface="Meiryo"/>
                          <a:ea typeface="Meiryo"/>
                        </a:rPr>
                        <a:t>付与）</a:t>
                      </a:r>
                      <a:endParaRPr kumimoji="1" lang="ja-JP" altLang="en-US" sz="1000" b="0" i="0" u="none" strike="noStrike" noProof="0">
                        <a:solidFill>
                          <a:srgbClr val="0D0D0D"/>
                        </a:solidFill>
                        <a:latin typeface="Meiryo"/>
                        <a:ea typeface="Meiryo"/>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1" i="0" dirty="0">
                          <a:solidFill>
                            <a:schemeClr val="tx1"/>
                          </a:solidFill>
                          <a:latin typeface="+mn-ea"/>
                          <a:ea typeface="+mn-ea"/>
                          <a:cs typeface="Meiryo UI" pitchFamily="50" charset="-128"/>
                        </a:rPr>
                        <a:t>・</a:t>
                      </a:r>
                      <a:r>
                        <a:rPr kumimoji="1" lang="en-US" altLang="ja-JP" sz="1050" b="1" i="0" dirty="0">
                          <a:solidFill>
                            <a:schemeClr val="tx1"/>
                          </a:solidFill>
                          <a:latin typeface="+mn-ea"/>
                          <a:ea typeface="+mn-ea"/>
                          <a:cs typeface="Meiryo UI" pitchFamily="50" charset="-128"/>
                        </a:rPr>
                        <a:t>LINE</a:t>
                      </a:r>
                      <a:r>
                        <a:rPr kumimoji="1" lang="ja-JP" altLang="en-US" sz="1050" b="1" i="0" dirty="0">
                          <a:solidFill>
                            <a:schemeClr val="tx1"/>
                          </a:solidFill>
                          <a:latin typeface="+mn-ea"/>
                          <a:ea typeface="+mn-ea"/>
                          <a:cs typeface="Meiryo UI" pitchFamily="50" charset="-128"/>
                        </a:rPr>
                        <a:t>ヤフー広告 ディスプレイ広告 運用型 </a:t>
                      </a:r>
                      <a:r>
                        <a:rPr kumimoji="1" lang="en-US" altLang="ja-JP" sz="1050" b="1" i="0" dirty="0">
                          <a:solidFill>
                            <a:schemeClr val="tx1"/>
                          </a:solidFill>
                          <a:latin typeface="+mn-ea"/>
                          <a:ea typeface="+mn-ea"/>
                          <a:cs typeface="Meiryo UI" pitchFamily="50" charset="-128"/>
                        </a:rPr>
                        <a:t>Yahoo!</a:t>
                      </a:r>
                      <a:r>
                        <a:rPr kumimoji="1" lang="ja-JP" altLang="en-US" sz="1050" b="1" i="0" dirty="0">
                          <a:solidFill>
                            <a:schemeClr val="tx1"/>
                          </a:solidFill>
                          <a:latin typeface="+mn-ea"/>
                          <a:ea typeface="+mn-ea"/>
                          <a:cs typeface="Meiryo UI" pitchFamily="50" charset="-128"/>
                        </a:rPr>
                        <a:t>ニュース指定配信：</a:t>
                      </a:r>
                      <a:r>
                        <a:rPr kumimoji="1" lang="en-US" altLang="ja-JP" sz="1050" b="1" i="0" dirty="0">
                          <a:solidFill>
                            <a:schemeClr val="tx1"/>
                          </a:solidFill>
                          <a:latin typeface="+mn-ea"/>
                          <a:ea typeface="+mn-ea"/>
                          <a:cs typeface="Meiryo UI" pitchFamily="50" charset="-128"/>
                        </a:rPr>
                        <a:t>400</a:t>
                      </a:r>
                      <a:r>
                        <a:rPr kumimoji="1" lang="ja-JP" altLang="en-US" sz="1050" b="1" i="0" dirty="0">
                          <a:solidFill>
                            <a:schemeClr val="tx1"/>
                          </a:solidFill>
                          <a:latin typeface="+mn-ea"/>
                          <a:ea typeface="+mn-ea"/>
                          <a:cs typeface="Meiryo UI" pitchFamily="50" charset="-128"/>
                        </a:rPr>
                        <a:t>万円以上 　・トピックス</a:t>
                      </a:r>
                      <a:r>
                        <a:rPr kumimoji="1" lang="en-US" altLang="ja-JP" sz="1050" b="1" i="0" dirty="0">
                          <a:solidFill>
                            <a:schemeClr val="tx1"/>
                          </a:solidFill>
                          <a:latin typeface="+mn-ea"/>
                          <a:ea typeface="+mn-ea"/>
                          <a:cs typeface="Meiryo UI" pitchFamily="50" charset="-128"/>
                        </a:rPr>
                        <a:t>PR</a:t>
                      </a:r>
                      <a:r>
                        <a:rPr kumimoji="1" lang="ja-JP" altLang="en-US" sz="1050" b="1" i="0" dirty="0">
                          <a:solidFill>
                            <a:schemeClr val="tx1"/>
                          </a:solidFill>
                          <a:latin typeface="+mn-ea"/>
                          <a:ea typeface="+mn-ea"/>
                          <a:cs typeface="Meiryo UI" pitchFamily="50" charset="-128"/>
                        </a:rPr>
                        <a:t>：</a:t>
                      </a:r>
                      <a:r>
                        <a:rPr kumimoji="1" lang="en-US" altLang="ja-JP" sz="1050" b="1" i="0" dirty="0">
                          <a:solidFill>
                            <a:schemeClr val="tx1"/>
                          </a:solidFill>
                          <a:latin typeface="+mn-ea"/>
                          <a:ea typeface="+mn-ea"/>
                          <a:cs typeface="Meiryo UI" pitchFamily="50" charset="-128"/>
                        </a:rPr>
                        <a:t>500</a:t>
                      </a:r>
                      <a:r>
                        <a:rPr kumimoji="1" lang="ja-JP" altLang="en-US" sz="1050" b="1" i="0" dirty="0">
                          <a:solidFill>
                            <a:schemeClr val="tx1"/>
                          </a:solidFill>
                          <a:latin typeface="+mn-ea"/>
                          <a:ea typeface="+mn-ea"/>
                          <a:cs typeface="Meiryo UI" pitchFamily="50" charset="-128"/>
                        </a:rPr>
                        <a:t>万円以上</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pPr marL="179388" indent="-179388" algn="l" fontAlgn="ctr">
                        <a:buClr>
                          <a:srgbClr val="687080"/>
                        </a:buClr>
                        <a:buFont typeface="Wingdings" pitchFamily="2" charset="2"/>
                        <a:buNone/>
                      </a:pPr>
                      <a:endParaRPr lang="en-US" altLang="ja-JP" sz="400" b="0" i="0" u="none" strike="noStrike" dirty="0">
                        <a:solidFill>
                          <a:srgbClr val="0D0D0D"/>
                        </a:solidFill>
                        <a:latin typeface="+mn-ea"/>
                        <a:ea typeface="+mn-ea"/>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818371851"/>
                  </a:ext>
                </a:extLst>
              </a:tr>
              <a:tr h="1137557">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タイアップページへの編集誘導枠</a:t>
                      </a:r>
                      <a:endParaRPr kumimoji="1" lang="en-US" altLang="ja-JP" sz="1050" b="0" i="0" u="none" strike="noStrike" kern="1200" dirty="0">
                        <a:solidFill>
                          <a:schemeClr val="bg1"/>
                        </a:solidFill>
                        <a:latin typeface="+mn-ea"/>
                        <a:ea typeface="メイリオ"/>
                        <a:cs typeface="Meiryo UI" pitchFamily="50" charset="-128"/>
                      </a:endParaRPr>
                    </a:p>
                    <a:p>
                      <a:pPr marL="0" marR="0" lvl="0" indent="0" algn="l"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dirty="0">
                          <a:solidFill>
                            <a:schemeClr val="bg1"/>
                          </a:solidFill>
                          <a:latin typeface="+mn-ea"/>
                          <a:ea typeface="メイリオ"/>
                          <a:cs typeface="Meiryo UI" pitchFamily="50" charset="-128"/>
                        </a:rPr>
                        <a:t>協賛総額が</a:t>
                      </a:r>
                      <a:r>
                        <a:rPr kumimoji="1" lang="en-US" altLang="ja-JP" sz="900" b="0" i="0" u="none" strike="noStrike" kern="1200" dirty="0">
                          <a:solidFill>
                            <a:schemeClr val="bg1"/>
                          </a:solidFill>
                          <a:latin typeface="+mn-ea"/>
                          <a:ea typeface="メイリオ"/>
                          <a:cs typeface="Meiryo UI" pitchFamily="50" charset="-128"/>
                        </a:rPr>
                        <a:t>500</a:t>
                      </a:r>
                      <a:r>
                        <a:rPr kumimoji="1" lang="ja-JP" altLang="en-US" sz="900" b="0" i="0" u="none" strike="noStrike" kern="1200" dirty="0">
                          <a:solidFill>
                            <a:schemeClr val="bg1"/>
                          </a:solidFill>
                          <a:latin typeface="+mn-ea"/>
                          <a:ea typeface="メイリオ"/>
                          <a:cs typeface="Meiryo UI" pitchFamily="50" charset="-128"/>
                        </a:rPr>
                        <a:t>万円～</a:t>
                      </a:r>
                      <a:r>
                        <a:rPr kumimoji="1" lang="en-US" altLang="ja-JP" sz="900" b="0" i="0" u="none" strike="noStrike" kern="1200" dirty="0">
                          <a:solidFill>
                            <a:schemeClr val="bg1"/>
                          </a:solidFill>
                          <a:latin typeface="+mn-ea"/>
                          <a:ea typeface="メイリオ"/>
                          <a:cs typeface="Meiryo UI" pitchFamily="50" charset="-128"/>
                        </a:rPr>
                        <a:t>1000</a:t>
                      </a:r>
                      <a:r>
                        <a:rPr kumimoji="1" lang="ja-JP" altLang="en-US" sz="900" b="0" i="0" u="none" strike="noStrike" kern="1200" dirty="0">
                          <a:solidFill>
                            <a:schemeClr val="bg1"/>
                          </a:solidFill>
                          <a:latin typeface="+mn-ea"/>
                          <a:ea typeface="メイリオ"/>
                          <a:cs typeface="Meiryo UI" pitchFamily="50" charset="-128"/>
                        </a:rPr>
                        <a:t>万円未満の場合</a:t>
                      </a:r>
                      <a:endParaRPr kumimoji="1" lang="en-US" altLang="ja-JP" sz="900" b="0" i="0" u="none" strike="noStrike" kern="1200" dirty="0">
                        <a:solidFill>
                          <a:schemeClr val="bg1"/>
                        </a:solidFill>
                        <a:latin typeface="+mn-ea"/>
                        <a:ea typeface="メイリオ"/>
                        <a:cs typeface="Meiryo UI" pitchFamily="50" charset="-128"/>
                      </a:endParaRPr>
                    </a:p>
                    <a:p>
                      <a:pPr marL="0" marR="0" lvl="0" indent="0" algn="l" defTabSz="914400" rtl="0" eaLnBrk="1" fontAlgn="ctr" latinLnBrk="0" hangingPunct="1">
                        <a:lnSpc>
                          <a:spcPct val="100000"/>
                        </a:lnSpc>
                        <a:spcBef>
                          <a:spcPts val="0"/>
                        </a:spcBef>
                        <a:spcAft>
                          <a:spcPts val="0"/>
                        </a:spcAft>
                        <a:buClrTx/>
                        <a:buSzTx/>
                        <a:buFontTx/>
                        <a:buNone/>
                        <a:tabLst/>
                        <a:defRPr/>
                      </a:pPr>
                      <a:endParaRPr kumimoji="1" lang="en-US" altLang="ja-JP" sz="600" b="0" i="0" u="none" strike="noStrike" kern="1200" dirty="0">
                        <a:solidFill>
                          <a:schemeClr val="bg1"/>
                        </a:solidFill>
                        <a:latin typeface="+mn-ea"/>
                        <a:ea typeface="メイリオ"/>
                        <a:cs typeface="Meiryo UI" pitchFamily="50" charset="-128"/>
                      </a:endParaRPr>
                    </a:p>
                    <a:p>
                      <a:pPr marL="0" marR="0" lvl="0" indent="0" algn="l" rtl="0" eaLnBrk="1" fontAlgn="ctr" latinLnBrk="0" hangingPunct="1">
                        <a:lnSpc>
                          <a:spcPct val="100000"/>
                        </a:lnSpc>
                        <a:spcBef>
                          <a:spcPts val="0"/>
                        </a:spcBef>
                        <a:spcAft>
                          <a:spcPts val="0"/>
                        </a:spcAft>
                        <a:buClrTx/>
                        <a:buSzTx/>
                        <a:buFontTx/>
                        <a:buNone/>
                      </a:pPr>
                      <a:r>
                        <a:rPr lang="en-US" altLang="ja-JP" sz="900" b="0" i="0" u="none" strike="noStrike" kern="1200" noProof="0" dirty="0">
                          <a:solidFill>
                            <a:srgbClr val="FFFFFF"/>
                          </a:solidFill>
                          <a:latin typeface="Meiryo"/>
                        </a:rPr>
                        <a:t>※</a:t>
                      </a:r>
                      <a:r>
                        <a:rPr lang="en-US" sz="900" b="0" i="0" u="none" strike="noStrike" kern="1200" noProof="0" dirty="0" err="1">
                          <a:solidFill>
                            <a:srgbClr val="FFFFFF"/>
                          </a:solidFill>
                          <a:latin typeface="Meiryo"/>
                        </a:rPr>
                        <a:t>LINEヤフーから代理店様への請求額ベース</a:t>
                      </a:r>
                      <a:endParaRPr lang="en-US" altLang="ja-JP" sz="900" b="0" i="0" u="none" strike="noStrike" kern="1200" dirty="0" err="1">
                        <a:solidFill>
                          <a:schemeClr val="bg1"/>
                        </a:solidFill>
                        <a:latin typeface="+mn-ea"/>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9388" indent="-179388" algn="l" fontAlgn="ctr">
                        <a:buClr>
                          <a:srgbClr val="687080"/>
                        </a:buClr>
                        <a:buFont typeface="Wingdings" pitchFamily="2" charset="2"/>
                        <a:buNone/>
                      </a:pPr>
                      <a:r>
                        <a:rPr kumimoji="1" lang="ja-JP" altLang="en-US" sz="1050" b="0" i="0" u="none" strike="noStrike" kern="1200" dirty="0">
                          <a:solidFill>
                            <a:srgbClr val="0D0D0D"/>
                          </a:solidFill>
                          <a:latin typeface="+mn-ea"/>
                          <a:ea typeface="メイリオ"/>
                          <a:cs typeface="Meiryo UI" pitchFamily="50" charset="-128"/>
                        </a:rPr>
                        <a:t>●</a:t>
                      </a:r>
                      <a:r>
                        <a:rPr kumimoji="1" lang="en-US" altLang="ja-JP" sz="1050" b="0" i="0" u="none" strike="noStrike" kern="1200" dirty="0">
                          <a:solidFill>
                            <a:srgbClr val="0D0D0D"/>
                          </a:solidFill>
                          <a:latin typeface="+mn-ea"/>
                          <a:ea typeface="メイリオ"/>
                          <a:cs typeface="Meiryo UI" pitchFamily="50" charset="-128"/>
                        </a:rPr>
                        <a:t>Yahoo!</a:t>
                      </a:r>
                      <a:r>
                        <a:rPr kumimoji="1" lang="ja-JP" altLang="en-US" sz="1050" b="0" i="0" u="none" strike="noStrike" kern="1200" dirty="0">
                          <a:solidFill>
                            <a:srgbClr val="0D0D0D"/>
                          </a:solidFill>
                          <a:latin typeface="+mn-ea"/>
                          <a:ea typeface="メイリオ"/>
                          <a:cs typeface="Meiryo UI" pitchFamily="50" charset="-128"/>
                        </a:rPr>
                        <a:t>ニュースオリジナルページの誘導枠</a:t>
                      </a:r>
                      <a:endParaRPr kumimoji="1" lang="en-US" altLang="ja-JP" sz="1050" b="0" i="0" u="none" strike="noStrike" kern="1200" dirty="0">
                        <a:solidFill>
                          <a:srgbClr val="0D0D0D"/>
                        </a:solidFill>
                        <a:latin typeface="+mn-ea"/>
                        <a:ea typeface="メイリオ"/>
                        <a:cs typeface="Meiryo UI"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dirty="0">
                          <a:solidFill>
                            <a:srgbClr val="0D0D0D"/>
                          </a:solidFill>
                          <a:latin typeface="+mn-ea"/>
                          <a:ea typeface="メイリオ"/>
                          <a:cs typeface="Meiryo UI" pitchFamily="50" charset="-128"/>
                        </a:rPr>
                        <a:t>　・掲載場所：</a:t>
                      </a:r>
                      <a:r>
                        <a:rPr lang="en-US" altLang="ja-JP" sz="1050" dirty="0">
                          <a:solidFill>
                            <a:srgbClr val="0D0D0D"/>
                          </a:solidFill>
                          <a:latin typeface="+mn-ea"/>
                          <a:cs typeface="Meiryo UI" pitchFamily="50" charset="-128"/>
                        </a:rPr>
                        <a:t>Yahoo!</a:t>
                      </a:r>
                      <a:r>
                        <a:rPr lang="ja-JP" altLang="en-US" sz="1050" dirty="0">
                          <a:solidFill>
                            <a:srgbClr val="0D0D0D"/>
                          </a:solidFill>
                          <a:latin typeface="+mn-ea"/>
                          <a:cs typeface="Meiryo UI" pitchFamily="50" charset="-128"/>
                        </a:rPr>
                        <a:t>ニュース オリジナルページのタイアップ掲載枠　・掲載期間：タイアップ掲載期間は掲載</a:t>
                      </a:r>
                    </a:p>
                    <a:p>
                      <a:pPr marL="179388" indent="-179388" algn="l" fontAlgn="ctr">
                        <a:buClr>
                          <a:srgbClr val="687080"/>
                        </a:buClr>
                        <a:buFont typeface="Wingdings" pitchFamily="2" charset="2"/>
                        <a:buNone/>
                      </a:pPr>
                      <a:r>
                        <a:rPr kumimoji="1" lang="ja-JP" altLang="en-US" sz="1050" b="0" i="0" u="none" strike="noStrike" kern="1200" dirty="0">
                          <a:solidFill>
                            <a:srgbClr val="0D0D0D"/>
                          </a:solidFill>
                          <a:latin typeface="+mn-ea"/>
                          <a:ea typeface="メイリオ"/>
                          <a:cs typeface="Meiryo UI" pitchFamily="50" charset="-128"/>
                        </a:rPr>
                        <a:t>●</a:t>
                      </a:r>
                      <a:r>
                        <a:rPr kumimoji="1" lang="en-US" altLang="ja-JP" sz="1050" b="0" i="0" u="none" strike="noStrike" kern="1200" dirty="0">
                          <a:solidFill>
                            <a:srgbClr val="0D0D0D"/>
                          </a:solidFill>
                          <a:latin typeface="+mn-ea"/>
                          <a:ea typeface="メイリオ"/>
                          <a:cs typeface="Meiryo UI" pitchFamily="50" charset="-128"/>
                        </a:rPr>
                        <a:t>Yahoo!</a:t>
                      </a:r>
                      <a:r>
                        <a:rPr kumimoji="1" lang="ja-JP" altLang="en-US" sz="1050" b="0" i="0" u="none" strike="noStrike" kern="1200" dirty="0">
                          <a:solidFill>
                            <a:srgbClr val="0D0D0D"/>
                          </a:solidFill>
                          <a:latin typeface="+mn-ea"/>
                          <a:ea typeface="メイリオ"/>
                          <a:cs typeface="Meiryo UI" pitchFamily="50" charset="-128"/>
                        </a:rPr>
                        <a:t>ニュースウェブページの誘導枠</a:t>
                      </a:r>
                      <a:endParaRPr kumimoji="1" lang="en-US" altLang="ja-JP" sz="1050" b="0" i="0" u="none" strike="noStrike" kern="1200" dirty="0">
                        <a:solidFill>
                          <a:srgbClr val="0D0D0D"/>
                        </a:solidFill>
                        <a:latin typeface="+mn-ea"/>
                        <a:ea typeface="メイリオ"/>
                        <a:cs typeface="Meiryo UI"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a:solidFill>
                            <a:srgbClr val="0D0D0D"/>
                          </a:solidFill>
                          <a:latin typeface="+mn-ea"/>
                          <a:ea typeface="メイリオ"/>
                          <a:cs typeface="Meiryo UI" pitchFamily="50" charset="-128"/>
                        </a:rPr>
                        <a:t>　・掲載場所：</a:t>
                      </a:r>
                      <a:r>
                        <a:rPr lang="en-US" altLang="ja-JP" sz="1050" dirty="0">
                          <a:solidFill>
                            <a:srgbClr val="0D0D0D"/>
                          </a:solidFill>
                          <a:latin typeface="+mn-ea"/>
                          <a:cs typeface="Meiryo UI" pitchFamily="50" charset="-128"/>
                        </a:rPr>
                        <a:t>Yahoo!</a:t>
                      </a:r>
                      <a:r>
                        <a:rPr lang="ja-JP" altLang="en-US" sz="1050">
                          <a:solidFill>
                            <a:srgbClr val="0D0D0D"/>
                          </a:solidFill>
                          <a:latin typeface="+mn-ea"/>
                          <a:cs typeface="Meiryo UI" pitchFamily="50" charset="-128"/>
                        </a:rPr>
                        <a:t>ニュース トピックス詳細面の、</a:t>
                      </a:r>
                      <a:r>
                        <a:rPr lang="en-US" altLang="ja-JP" sz="1050" dirty="0">
                          <a:solidFill>
                            <a:srgbClr val="0D0D0D"/>
                          </a:solidFill>
                          <a:latin typeface="+mn-ea"/>
                          <a:cs typeface="Meiryo UI" pitchFamily="50" charset="-128"/>
                        </a:rPr>
                        <a:t>PC</a:t>
                      </a:r>
                      <a:r>
                        <a:rPr lang="ja-JP" altLang="en-US" sz="1050">
                          <a:solidFill>
                            <a:srgbClr val="0D0D0D"/>
                          </a:solidFill>
                          <a:latin typeface="+mn-ea"/>
                          <a:cs typeface="Meiryo UI" pitchFamily="50" charset="-128"/>
                        </a:rPr>
                        <a:t>は右カラム中段、スマートフォンは記事下　・掲載期間：</a:t>
                      </a:r>
                      <a:r>
                        <a:rPr lang="en-US" altLang="ja-JP" sz="1050" dirty="0">
                          <a:solidFill>
                            <a:srgbClr val="0D0D0D"/>
                          </a:solidFill>
                          <a:latin typeface="+mn-ea"/>
                          <a:cs typeface="Meiryo UI" pitchFamily="50" charset="-128"/>
                        </a:rPr>
                        <a:t>1</a:t>
                      </a:r>
                      <a:r>
                        <a:rPr lang="ja-JP" altLang="en-US" sz="1050">
                          <a:solidFill>
                            <a:srgbClr val="0D0D0D"/>
                          </a:solidFill>
                          <a:latin typeface="+mn-ea"/>
                          <a:cs typeface="Meiryo UI" pitchFamily="50" charset="-128"/>
                        </a:rPr>
                        <a:t>日間</a:t>
                      </a:r>
                      <a:endParaRPr lang="en-US" altLang="ja-JP" sz="1050">
                        <a:solidFill>
                          <a:srgbClr val="0D0D0D"/>
                        </a:solidFill>
                        <a:latin typeface="+mn-ea"/>
                        <a:cs typeface="Meiryo UI"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a:solidFill>
                            <a:srgbClr val="0D0D0D"/>
                          </a:solidFill>
                          <a:latin typeface="+mn-ea"/>
                          <a:ea typeface="+mn-ea"/>
                          <a:cs typeface="Meiryo UI" pitchFamily="50" charset="-128"/>
                        </a:rPr>
                        <a:t>　・</a:t>
                      </a:r>
                      <a:r>
                        <a:rPr kumimoji="1" lang="en-US" altLang="ja-JP" sz="1050" b="0" i="0" u="none" strike="noStrike" kern="1200" dirty="0">
                          <a:solidFill>
                            <a:srgbClr val="0D0D0D"/>
                          </a:solidFill>
                          <a:latin typeface="+mn-ea"/>
                          <a:ea typeface="+mn-ea"/>
                          <a:cs typeface="Meiryo UI" pitchFamily="50" charset="-128"/>
                        </a:rPr>
                        <a:t>Yahoo!</a:t>
                      </a:r>
                      <a:r>
                        <a:rPr kumimoji="1" lang="ja-JP" altLang="en-US" sz="1050" b="0" i="0" u="none" strike="noStrike" kern="1200">
                          <a:solidFill>
                            <a:srgbClr val="0D0D0D"/>
                          </a:solidFill>
                          <a:latin typeface="+mn-ea"/>
                          <a:ea typeface="+mn-ea"/>
                          <a:cs typeface="Meiryo UI" pitchFamily="50" charset="-128"/>
                        </a:rPr>
                        <a:t>ニュース公式</a:t>
                      </a:r>
                      <a:r>
                        <a:rPr kumimoji="1" lang="en-US" altLang="ja-JP" sz="1050" b="0" i="0" u="none" strike="noStrike" kern="1200" dirty="0">
                          <a:solidFill>
                            <a:srgbClr val="0D0D0D"/>
                          </a:solidFill>
                          <a:latin typeface="+mn-ea"/>
                          <a:ea typeface="+mn-ea"/>
                          <a:cs typeface="Meiryo UI" pitchFamily="50" charset="-128"/>
                        </a:rPr>
                        <a:t>X</a:t>
                      </a:r>
                      <a:r>
                        <a:rPr kumimoji="1" lang="ja-JP" altLang="en-US" sz="1050" b="0" i="0" u="none" strike="noStrike" kern="1200">
                          <a:solidFill>
                            <a:srgbClr val="0D0D0D"/>
                          </a:solidFill>
                          <a:latin typeface="+mn-ea"/>
                          <a:ea typeface="+mn-ea"/>
                          <a:cs typeface="Meiryo UI" pitchFamily="50" charset="-128"/>
                        </a:rPr>
                        <a:t>において掲載期間中に</a:t>
                      </a:r>
                      <a:r>
                        <a:rPr kumimoji="1" lang="en-US" altLang="ja-JP" sz="1050" b="0" i="0" u="none" strike="noStrike" kern="1200" dirty="0">
                          <a:solidFill>
                            <a:srgbClr val="0D0D0D"/>
                          </a:solidFill>
                          <a:latin typeface="+mn-ea"/>
                          <a:ea typeface="+mn-ea"/>
                          <a:cs typeface="Meiryo UI" pitchFamily="50" charset="-128"/>
                        </a:rPr>
                        <a:t>1</a:t>
                      </a:r>
                      <a:r>
                        <a:rPr kumimoji="1" lang="ja-JP" altLang="en-US" sz="1050" b="0" i="0" u="none" strike="noStrike" kern="1200">
                          <a:solidFill>
                            <a:srgbClr val="0D0D0D"/>
                          </a:solidFill>
                          <a:latin typeface="+mn-ea"/>
                          <a:ea typeface="+mn-ea"/>
                          <a:cs typeface="Meiryo UI" pitchFamily="50" charset="-128"/>
                        </a:rPr>
                        <a:t>回投稿</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744032070"/>
                  </a:ext>
                </a:extLst>
              </a:tr>
              <a:tr h="1484811">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eiryo UI" pitchFamily="50" charset="-128"/>
                        </a:rPr>
                        <a:t>タイアップページへの編集誘導枠</a:t>
                      </a:r>
                      <a:endParaRPr kumimoji="1" lang="en-US" altLang="ja-JP" sz="1050" b="0" i="0" u="none" strike="noStrike" kern="1200" cap="none" spc="0" normalizeH="0" baseline="0" noProof="0" dirty="0">
                        <a:ln>
                          <a:noFill/>
                        </a:ln>
                        <a:solidFill>
                          <a:srgbClr val="FFFFFF"/>
                        </a:solidFill>
                        <a:effectLst/>
                        <a:uLnTx/>
                        <a:uFillTx/>
                        <a:latin typeface="メイリオ" panose="020B0604030504040204" pitchFamily="50" charset="-128"/>
                        <a:ea typeface="メイリオ"/>
                        <a:cs typeface="Meiryo UI" pitchFamily="50" charset="-128"/>
                      </a:endParaRPr>
                    </a:p>
                    <a:p>
                      <a:pPr marL="0" marR="0" lvl="0" indent="0" algn="l"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FFFF"/>
                          </a:solidFill>
                          <a:effectLst/>
                          <a:uLnTx/>
                          <a:uFillTx/>
                          <a:latin typeface="メイリオ" panose="020B0604030504040204" pitchFamily="50" charset="-128"/>
                          <a:ea typeface="メイリオ"/>
                          <a:cs typeface="Meiryo UI" pitchFamily="50" charset="-128"/>
                        </a:rPr>
                        <a:t>協賛総額が</a:t>
                      </a:r>
                      <a:r>
                        <a:rPr kumimoji="1" lang="en-US" altLang="ja-JP" sz="900" b="0" i="0" u="none" strike="noStrike" kern="1200" cap="none" spc="0" normalizeH="0" baseline="0" noProof="0" dirty="0">
                          <a:ln>
                            <a:noFill/>
                          </a:ln>
                          <a:solidFill>
                            <a:srgbClr val="FFFFFF"/>
                          </a:solidFill>
                          <a:effectLst/>
                          <a:uLnTx/>
                          <a:uFillTx/>
                          <a:latin typeface="メイリオ" panose="020B0604030504040204" pitchFamily="50" charset="-128"/>
                          <a:ea typeface="メイリオ"/>
                          <a:cs typeface="Meiryo UI" pitchFamily="50" charset="-128"/>
                        </a:rPr>
                        <a:t>1000</a:t>
                      </a:r>
                      <a:r>
                        <a:rPr kumimoji="1" lang="ja-JP" altLang="en-US" sz="900" b="0" i="0" u="none" strike="noStrike" kern="1200" cap="none" spc="0" normalizeH="0" baseline="0" noProof="0" dirty="0">
                          <a:ln>
                            <a:noFill/>
                          </a:ln>
                          <a:solidFill>
                            <a:srgbClr val="FFFFFF"/>
                          </a:solidFill>
                          <a:effectLst/>
                          <a:uLnTx/>
                          <a:uFillTx/>
                          <a:latin typeface="メイリオ" panose="020B0604030504040204" pitchFamily="50" charset="-128"/>
                          <a:ea typeface="メイリオ"/>
                          <a:cs typeface="Meiryo UI" pitchFamily="50" charset="-128"/>
                        </a:rPr>
                        <a:t>万円以上の場合</a:t>
                      </a:r>
                      <a:endParaRPr kumimoji="1" lang="en-US" altLang="ja-JP" sz="900" b="0" i="0" u="none" strike="noStrike" kern="1200" cap="none" spc="0" normalizeH="0" baseline="0" noProof="0" dirty="0">
                        <a:ln>
                          <a:noFill/>
                        </a:ln>
                        <a:solidFill>
                          <a:srgbClr val="FFFFFF"/>
                        </a:solidFill>
                        <a:effectLst/>
                        <a:uLnTx/>
                        <a:uFillTx/>
                        <a:latin typeface="メイリオ" panose="020B0604030504040204" pitchFamily="50" charset="-128"/>
                        <a:ea typeface="メイリオ"/>
                        <a:cs typeface="Meiryo UI" pitchFamily="50" charset="-128"/>
                      </a:endParaRPr>
                    </a:p>
                    <a:p>
                      <a:pPr marL="0" marR="0" lvl="0" indent="0" algn="l" defTabSz="914400" rtl="0" eaLnBrk="1" fontAlgn="ctr" latinLnBrk="0" hangingPunct="1">
                        <a:lnSpc>
                          <a:spcPct val="100000"/>
                        </a:lnSpc>
                        <a:spcBef>
                          <a:spcPts val="0"/>
                        </a:spcBef>
                        <a:spcAft>
                          <a:spcPts val="0"/>
                        </a:spcAft>
                        <a:buClrTx/>
                        <a:buSzTx/>
                        <a:buFontTx/>
                        <a:buNone/>
                        <a:tabLst/>
                        <a:defRPr/>
                      </a:pPr>
                      <a:endParaRPr kumimoji="1" lang="en-US" altLang="ja-JP" sz="600" b="0" i="0" u="none" strike="noStrike" kern="1200" cap="none" spc="0" normalizeH="0" baseline="0" noProof="0" dirty="0">
                        <a:ln>
                          <a:noFill/>
                        </a:ln>
                        <a:solidFill>
                          <a:srgbClr val="FFFFFF"/>
                        </a:solidFill>
                        <a:effectLst/>
                        <a:uLnTx/>
                        <a:uFillTx/>
                        <a:latin typeface="メイリオ" panose="020B0604030504040204" pitchFamily="50" charset="-128"/>
                        <a:ea typeface="メイリオ"/>
                        <a:cs typeface="Meiryo UI" pitchFamily="50" charset="-128"/>
                      </a:endParaRPr>
                    </a:p>
                    <a:p>
                      <a:pPr marL="0" marR="0" lvl="0" indent="0" algn="l" rtl="0" eaLnBrk="1" fontAlgn="ctr" latinLnBrk="0" hangingPunct="1">
                        <a:lnSpc>
                          <a:spcPct val="100000"/>
                        </a:lnSpc>
                        <a:spcBef>
                          <a:spcPts val="0"/>
                        </a:spcBef>
                        <a:spcAft>
                          <a:spcPts val="0"/>
                        </a:spcAft>
                        <a:buClrTx/>
                        <a:buSzTx/>
                        <a:buFontTx/>
                        <a:buNone/>
                      </a:pPr>
                      <a:r>
                        <a:rPr lang="en-US" sz="900" b="0" i="0" u="none" strike="noStrike" kern="1200" cap="none" spc="0" normalizeH="0" baseline="0" noProof="0" dirty="0">
                          <a:ln>
                            <a:noFill/>
                          </a:ln>
                          <a:solidFill>
                            <a:srgbClr val="FFFFFF"/>
                          </a:solidFill>
                          <a:effectLst/>
                          <a:uLnTx/>
                          <a:uFillTx/>
                          <a:latin typeface="Meiryo"/>
                        </a:rPr>
                        <a:t>※</a:t>
                      </a:r>
                      <a:r>
                        <a:rPr lang="en-US" sz="900" b="0" i="0" u="none" strike="noStrike" kern="1200" cap="none" spc="0" normalizeH="0" baseline="0" noProof="0" dirty="0" err="1">
                          <a:ln>
                            <a:noFill/>
                          </a:ln>
                          <a:solidFill>
                            <a:srgbClr val="FFFFFF"/>
                          </a:solidFill>
                          <a:effectLst/>
                          <a:uLnTx/>
                          <a:uFillTx/>
                          <a:latin typeface="Meiryo"/>
                        </a:rPr>
                        <a:t>LINEヤフーから代理店様への請求額ベース</a:t>
                      </a:r>
                      <a:endParaRPr lang="ja-JP" altLang="en-US" sz="900" b="0" i="0" u="none" strike="noStrike" kern="1200" cap="none" spc="0" normalizeH="0" baseline="0" noProof="0" dirty="0" err="1">
                        <a:ln>
                          <a:noFill/>
                        </a:ln>
                        <a:solidFill>
                          <a:srgbClr val="FFFFFF"/>
                        </a:solidFill>
                        <a:effectLst/>
                        <a:uLnTx/>
                        <a:uFillTx/>
                        <a:latin typeface="メイリオ"/>
                        <a:ea typeface="メイリオ"/>
                        <a:cs typeface="Meiryo UI" pitchFamily="50" charset="-128"/>
                      </a:endParaRPr>
                    </a:p>
                    <a:p>
                      <a:pPr marL="0" marR="0" lvl="0" indent="0" algn="l" defTabSz="914400">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FFFF"/>
                        </a:solidFill>
                        <a:effectLst/>
                        <a:uLnTx/>
                        <a:uFillTx/>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endParaRPr kumimoji="1" lang="ja-JP" altLang="en-US" sz="1050" b="0" i="0" dirty="0">
                        <a:solidFill>
                          <a:schemeClr val="bg1"/>
                        </a:solidFill>
                        <a:latin typeface="+mn-ea"/>
                        <a:ea typeface="+mn-ea"/>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kumimoji="1" lang="ja-JP" altLang="en-US" sz="1050" b="0" i="0" u="none" strike="noStrike" kern="1200" dirty="0">
                          <a:solidFill>
                            <a:srgbClr val="0D0D0D"/>
                          </a:solidFill>
                          <a:latin typeface="+mn-ea"/>
                          <a:ea typeface="メイリオ"/>
                          <a:cs typeface="Meiryo UI" pitchFamily="50" charset="-128"/>
                        </a:rPr>
                        <a:t>●</a:t>
                      </a:r>
                      <a:r>
                        <a:rPr kumimoji="1" lang="en-US" altLang="ja-JP" sz="1050" b="0" i="0" u="none" strike="noStrike" kern="1200" dirty="0">
                          <a:solidFill>
                            <a:srgbClr val="0D0D0D"/>
                          </a:solidFill>
                          <a:latin typeface="+mn-ea"/>
                          <a:ea typeface="メイリオ"/>
                          <a:cs typeface="Meiryo UI" pitchFamily="50" charset="-128"/>
                        </a:rPr>
                        <a:t>Yahoo!</a:t>
                      </a:r>
                      <a:r>
                        <a:rPr kumimoji="1" lang="ja-JP" altLang="en-US" sz="1050" b="0" i="0" u="none" strike="noStrike" kern="1200" dirty="0">
                          <a:solidFill>
                            <a:srgbClr val="0D0D0D"/>
                          </a:solidFill>
                          <a:latin typeface="+mn-ea"/>
                          <a:ea typeface="メイリオ"/>
                          <a:cs typeface="Meiryo UI" pitchFamily="50" charset="-128"/>
                        </a:rPr>
                        <a:t>ニュースオリジナルページの誘導枠</a:t>
                      </a:r>
                      <a:endParaRPr kumimoji="1" lang="en-US" altLang="ja-JP" sz="1050" b="0" i="0" u="none" strike="noStrike" kern="1200" dirty="0">
                        <a:solidFill>
                          <a:srgbClr val="0D0D0D"/>
                        </a:solidFill>
                        <a:latin typeface="+mn-ea"/>
                        <a:ea typeface="メイリオ"/>
                        <a:cs typeface="Meiryo UI"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dirty="0">
                          <a:solidFill>
                            <a:srgbClr val="0D0D0D"/>
                          </a:solidFill>
                          <a:latin typeface="+mn-ea"/>
                          <a:ea typeface="+mn-ea"/>
                          <a:cs typeface="Meiryo UI" pitchFamily="50" charset="-128"/>
                        </a:rPr>
                        <a:t>　・掲載場所：</a:t>
                      </a:r>
                      <a:r>
                        <a:rPr lang="en-US" altLang="ja-JP" sz="1050" dirty="0">
                          <a:solidFill>
                            <a:srgbClr val="0D0D0D"/>
                          </a:solidFill>
                          <a:latin typeface="+mn-ea"/>
                          <a:ea typeface="+mn-ea"/>
                          <a:cs typeface="Meiryo UI" pitchFamily="50" charset="-128"/>
                        </a:rPr>
                        <a:t>Yahoo!</a:t>
                      </a:r>
                      <a:r>
                        <a:rPr lang="ja-JP" altLang="en-US" sz="1050" dirty="0">
                          <a:solidFill>
                            <a:srgbClr val="0D0D0D"/>
                          </a:solidFill>
                          <a:latin typeface="+mn-ea"/>
                          <a:ea typeface="+mn-ea"/>
                          <a:cs typeface="Meiryo UI" pitchFamily="50" charset="-128"/>
                        </a:rPr>
                        <a:t>ニュース オリジナルページのタイアップ掲載枠　・掲載期間：タイアップ掲載期間は掲載</a:t>
                      </a:r>
                    </a:p>
                    <a:p>
                      <a:pPr marL="179388" indent="-179388" algn="l" fontAlgn="ctr">
                        <a:buClr>
                          <a:srgbClr val="687080"/>
                        </a:buClr>
                        <a:buFont typeface="Wingdings" pitchFamily="2" charset="2"/>
                        <a:buNone/>
                      </a:pPr>
                      <a:r>
                        <a:rPr kumimoji="1" lang="ja-JP" altLang="en-US" sz="1050" b="0" i="0" u="none" strike="noStrike" kern="1200" dirty="0">
                          <a:solidFill>
                            <a:srgbClr val="0D0D0D"/>
                          </a:solidFill>
                          <a:latin typeface="+mn-ea"/>
                          <a:ea typeface="メイリオ"/>
                          <a:cs typeface="Meiryo UI" pitchFamily="50" charset="-128"/>
                        </a:rPr>
                        <a:t>●</a:t>
                      </a:r>
                      <a:r>
                        <a:rPr kumimoji="1" lang="en-US" altLang="ja-JP" sz="1050" b="0" i="0" u="none" strike="noStrike" kern="1200" dirty="0">
                          <a:solidFill>
                            <a:srgbClr val="0D0D0D"/>
                          </a:solidFill>
                          <a:latin typeface="+mn-ea"/>
                          <a:ea typeface="+mn-ea"/>
                          <a:cs typeface="Meiryo UI" pitchFamily="50" charset="-128"/>
                        </a:rPr>
                        <a:t>Yahoo!</a:t>
                      </a:r>
                      <a:r>
                        <a:rPr kumimoji="1" lang="ja-JP" altLang="en-US" sz="1050" b="0" i="0" u="none" strike="noStrike" kern="1200" dirty="0">
                          <a:solidFill>
                            <a:srgbClr val="0D0D0D"/>
                          </a:solidFill>
                          <a:latin typeface="+mn-ea"/>
                          <a:ea typeface="+mn-ea"/>
                          <a:cs typeface="Meiryo UI" pitchFamily="50" charset="-128"/>
                        </a:rPr>
                        <a:t>ニュースウェブページの誘導枠</a:t>
                      </a:r>
                      <a:endParaRPr kumimoji="1" lang="en-US" altLang="ja-JP" sz="1050" b="0" i="0" u="none" strike="noStrike" kern="1200" dirty="0">
                        <a:solidFill>
                          <a:srgbClr val="0D0D0D"/>
                        </a:solidFill>
                        <a:latin typeface="+mn-ea"/>
                        <a:ea typeface="+mn-ea"/>
                        <a:cs typeface="Meiryo UI"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dirty="0">
                          <a:solidFill>
                            <a:srgbClr val="0D0D0D"/>
                          </a:solidFill>
                          <a:latin typeface="+mn-ea"/>
                          <a:ea typeface="+mn-ea"/>
                          <a:cs typeface="Meiryo UI" pitchFamily="50" charset="-128"/>
                        </a:rPr>
                        <a:t>　・掲載場所：</a:t>
                      </a:r>
                      <a:r>
                        <a:rPr lang="en-US" altLang="ja-JP" sz="1050" dirty="0">
                          <a:solidFill>
                            <a:srgbClr val="0D0D0D"/>
                          </a:solidFill>
                          <a:latin typeface="+mn-ea"/>
                          <a:ea typeface="+mn-ea"/>
                          <a:cs typeface="Meiryo UI" pitchFamily="50" charset="-128"/>
                        </a:rPr>
                        <a:t>Yahoo!</a:t>
                      </a:r>
                      <a:r>
                        <a:rPr lang="ja-JP" altLang="en-US" sz="1050" dirty="0">
                          <a:solidFill>
                            <a:srgbClr val="0D0D0D"/>
                          </a:solidFill>
                          <a:latin typeface="+mn-ea"/>
                          <a:ea typeface="+mn-ea"/>
                          <a:cs typeface="Meiryo UI" pitchFamily="50" charset="-128"/>
                        </a:rPr>
                        <a:t>ニュース 記事詳細面（一部対象外のページあり）の、</a:t>
                      </a:r>
                      <a:r>
                        <a:rPr lang="en-US" altLang="ja-JP" sz="1050" dirty="0">
                          <a:solidFill>
                            <a:srgbClr val="0D0D0D"/>
                          </a:solidFill>
                          <a:latin typeface="+mn-ea"/>
                          <a:ea typeface="+mn-ea"/>
                          <a:cs typeface="Meiryo UI" pitchFamily="50" charset="-128"/>
                        </a:rPr>
                        <a:t>PC</a:t>
                      </a:r>
                      <a:r>
                        <a:rPr lang="ja-JP" altLang="en-US" sz="1050" dirty="0">
                          <a:solidFill>
                            <a:srgbClr val="0D0D0D"/>
                          </a:solidFill>
                          <a:latin typeface="+mn-ea"/>
                          <a:ea typeface="+mn-ea"/>
                          <a:cs typeface="Meiryo UI" pitchFamily="50" charset="-128"/>
                        </a:rPr>
                        <a:t>は右カラム中段、スマートフォンは記事下</a:t>
                      </a:r>
                    </a:p>
                    <a:p>
                      <a:r>
                        <a:rPr lang="ja-JP" altLang="en-US" sz="1050" dirty="0">
                          <a:solidFill>
                            <a:srgbClr val="0D0D0D"/>
                          </a:solidFill>
                          <a:latin typeface="+mn-ea"/>
                          <a:ea typeface="+mn-ea"/>
                          <a:cs typeface="Meiryo UI" pitchFamily="50" charset="-128"/>
                        </a:rPr>
                        <a:t>　・掲載期間：協賛総額（誘導広告費とタイアップ制作・掲載費の合計額）により下記の日数を掲載</a:t>
                      </a:r>
                      <a:endParaRPr lang="en-US" altLang="ja-JP" sz="1050" dirty="0">
                        <a:solidFill>
                          <a:srgbClr val="0D0D0D"/>
                        </a:solidFill>
                        <a:latin typeface="+mn-ea"/>
                        <a:ea typeface="+mn-ea"/>
                        <a:cs typeface="Meiryo UI" pitchFamily="50" charset="-128"/>
                      </a:endParaRPr>
                    </a:p>
                    <a:p>
                      <a:pPr lvl="0" algn="l">
                        <a:lnSpc>
                          <a:spcPct val="100000"/>
                        </a:lnSpc>
                        <a:spcBef>
                          <a:spcPts val="0"/>
                        </a:spcBef>
                        <a:spcAft>
                          <a:spcPts val="0"/>
                        </a:spcAft>
                        <a:buNone/>
                      </a:pPr>
                      <a:r>
                        <a:rPr lang="ja-JP" sz="1100" b="0" i="0" u="none" strike="noStrike" noProof="0" dirty="0">
                          <a:solidFill>
                            <a:srgbClr val="0D0D0D"/>
                          </a:solidFill>
                          <a:latin typeface="Meiryo"/>
                          <a:ea typeface="Meiryo"/>
                        </a:rPr>
                        <a:t>　　　　　　　　・1000万円以上2000万円未満：1日間　　・2000万円以上5000万円未満：2日間　　・5000万円以上：3日間</a:t>
                      </a:r>
                      <a:endParaRPr lang="ja-JP" dirty="0"/>
                    </a:p>
                    <a:p>
                      <a:pPr lvl="0" algn="l">
                        <a:lnSpc>
                          <a:spcPct val="100000"/>
                        </a:lnSpc>
                        <a:spcBef>
                          <a:spcPts val="0"/>
                        </a:spcBef>
                        <a:spcAft>
                          <a:spcPts val="0"/>
                        </a:spcAft>
                        <a:buNone/>
                      </a:pPr>
                      <a:r>
                        <a:rPr lang="ja-JP" sz="1100" b="0" i="0" u="none" strike="noStrike" noProof="0" dirty="0">
                          <a:solidFill>
                            <a:srgbClr val="0D0D0D"/>
                          </a:solidFill>
                          <a:latin typeface="Meiryo"/>
                          <a:ea typeface="Meiryo"/>
                        </a:rPr>
                        <a:t>　　　　　　　　</a:t>
                      </a:r>
                      <a:r>
                        <a:rPr lang="ja-JP" sz="900" b="0" i="0" u="none" strike="noStrike" noProof="0" dirty="0">
                          <a:solidFill>
                            <a:srgbClr val="000000"/>
                          </a:solidFill>
                          <a:latin typeface="+mn-ea"/>
                          <a:ea typeface="+mn-ea"/>
                        </a:rPr>
                        <a:t>※金額は</a:t>
                      </a:r>
                      <a:r>
                        <a:rPr lang="ja-JP" altLang="en-US" sz="900" b="0" i="0" u="none" strike="noStrike" noProof="0" dirty="0">
                          <a:solidFill>
                            <a:srgbClr val="000000"/>
                          </a:solidFill>
                          <a:latin typeface="+mn-ea"/>
                          <a:ea typeface="+mn-ea"/>
                        </a:rPr>
                        <a:t>すべて</a:t>
                      </a:r>
                      <a:r>
                        <a:rPr lang="en-US" altLang="ja-JP" sz="900" b="0" i="0" u="none" strike="noStrike" noProof="0" dirty="0">
                          <a:solidFill>
                            <a:srgbClr val="000000"/>
                          </a:solidFill>
                          <a:latin typeface="+mn-ea"/>
                          <a:ea typeface="+mn-ea"/>
                        </a:rPr>
                        <a:t>LINE</a:t>
                      </a:r>
                      <a:r>
                        <a:rPr lang="ja-JP" altLang="en-US" sz="900" b="0" i="0" u="none" strike="noStrike" noProof="0" dirty="0">
                          <a:solidFill>
                            <a:srgbClr val="000000"/>
                          </a:solidFill>
                          <a:latin typeface="+mn-ea"/>
                          <a:ea typeface="+mn-ea"/>
                        </a:rPr>
                        <a:t>ヤフーから代理店様への請求額ベース</a:t>
                      </a:r>
                      <a:endParaRPr lang="ja-JP" sz="900" dirty="0">
                        <a:latin typeface="+mn-ea"/>
                        <a:ea typeface="+mn-ea"/>
                      </a:endParaRPr>
                    </a:p>
                    <a:p>
                      <a:pPr marL="179070" indent="-179070" algn="l" fontAlgn="ctr">
                        <a:buClr>
                          <a:srgbClr val="687080"/>
                        </a:buClr>
                        <a:buFont typeface="Wingdings" pitchFamily="2" charset="2"/>
                        <a:buNone/>
                      </a:pPr>
                      <a:r>
                        <a:rPr kumimoji="1" lang="ja-JP" altLang="en-US" sz="1050" b="0" i="0" u="none" strike="noStrike" kern="1200" dirty="0">
                          <a:solidFill>
                            <a:srgbClr val="0D0D0D"/>
                          </a:solidFill>
                          <a:latin typeface="+mn-ea"/>
                          <a:ea typeface="+mn-ea"/>
                          <a:cs typeface="Meiryo UI" pitchFamily="50" charset="-128"/>
                        </a:rPr>
                        <a:t>　・</a:t>
                      </a:r>
                      <a:r>
                        <a:rPr kumimoji="1" lang="en-US" altLang="ja-JP" sz="1050" b="0" i="0" u="none" strike="noStrike" kern="1200" dirty="0">
                          <a:solidFill>
                            <a:srgbClr val="0D0D0D"/>
                          </a:solidFill>
                          <a:latin typeface="+mn-ea"/>
                          <a:ea typeface="+mn-ea"/>
                          <a:cs typeface="Meiryo UI" pitchFamily="50" charset="-128"/>
                        </a:rPr>
                        <a:t>Yahoo!</a:t>
                      </a:r>
                      <a:r>
                        <a:rPr kumimoji="1" lang="ja-JP" altLang="en-US" sz="1050" b="0" i="0" u="none" strike="noStrike" kern="1200" dirty="0">
                          <a:solidFill>
                            <a:srgbClr val="0D0D0D"/>
                          </a:solidFill>
                          <a:latin typeface="+mn-ea"/>
                          <a:ea typeface="+mn-ea"/>
                          <a:cs typeface="Meiryo UI" pitchFamily="50" charset="-128"/>
                        </a:rPr>
                        <a:t>ニュース公式</a:t>
                      </a:r>
                      <a:r>
                        <a:rPr kumimoji="1" lang="en-US" altLang="ja-JP" sz="1050" b="0" i="0" u="none" strike="noStrike" kern="1200" dirty="0">
                          <a:solidFill>
                            <a:srgbClr val="0D0D0D"/>
                          </a:solidFill>
                          <a:latin typeface="+mn-ea"/>
                          <a:ea typeface="+mn-ea"/>
                          <a:cs typeface="Meiryo UI" pitchFamily="50" charset="-128"/>
                        </a:rPr>
                        <a:t>X</a:t>
                      </a:r>
                      <a:r>
                        <a:rPr kumimoji="1" lang="ja-JP" altLang="en-US" sz="1050" b="0" i="0" u="none" strike="noStrike" kern="1200" dirty="0">
                          <a:solidFill>
                            <a:srgbClr val="0D0D0D"/>
                          </a:solidFill>
                          <a:latin typeface="+mn-ea"/>
                          <a:ea typeface="+mn-ea"/>
                          <a:cs typeface="Meiryo UI" pitchFamily="50" charset="-128"/>
                        </a:rPr>
                        <a:t>において掲載期間中に</a:t>
                      </a:r>
                      <a:r>
                        <a:rPr kumimoji="1" lang="en-US" altLang="ja-JP" sz="1050" b="0" i="0" u="none" strike="noStrike" kern="1200" dirty="0">
                          <a:solidFill>
                            <a:srgbClr val="0D0D0D"/>
                          </a:solidFill>
                          <a:latin typeface="+mn-ea"/>
                          <a:ea typeface="+mn-ea"/>
                          <a:cs typeface="Meiryo UI" pitchFamily="50" charset="-128"/>
                        </a:rPr>
                        <a:t>1</a:t>
                      </a:r>
                      <a:r>
                        <a:rPr kumimoji="1" lang="ja-JP" altLang="en-US" sz="1050" b="0" i="0" u="none" strike="noStrike" kern="1200" dirty="0">
                          <a:solidFill>
                            <a:srgbClr val="0D0D0D"/>
                          </a:solidFill>
                          <a:latin typeface="+mn-ea"/>
                          <a:ea typeface="+mn-ea"/>
                          <a:cs typeface="Meiryo UI" pitchFamily="50" charset="-128"/>
                        </a:rPr>
                        <a:t>回投稿</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3"/>
                  </a:ext>
                </a:extLst>
              </a:tr>
            </a:tbl>
          </a:graphicData>
        </a:graphic>
      </p:graphicFrame>
      <p:pic>
        <p:nvPicPr>
          <p:cNvPr id="4" name="図 3">
            <a:extLst>
              <a:ext uri="{FF2B5EF4-FFF2-40B4-BE49-F238E27FC236}">
                <a16:creationId xmlns:a16="http://schemas.microsoft.com/office/drawing/2014/main" id="{FC778D09-BB3A-1FFE-5997-20C69E176DD0}"/>
              </a:ext>
            </a:extLst>
          </p:cNvPr>
          <p:cNvPicPr>
            <a:picLocks noChangeAspect="1"/>
          </p:cNvPicPr>
          <p:nvPr/>
        </p:nvPicPr>
        <p:blipFill>
          <a:blip r:embed="rId4"/>
          <a:stretch>
            <a:fillRect/>
          </a:stretch>
        </p:blipFill>
        <p:spPr>
          <a:xfrm>
            <a:off x="2002985" y="1949423"/>
            <a:ext cx="180000" cy="180000"/>
          </a:xfrm>
          <a:prstGeom prst="rect">
            <a:avLst/>
          </a:prstGeom>
        </p:spPr>
      </p:pic>
      <p:sp>
        <p:nvSpPr>
          <p:cNvPr id="10" name="テキスト ボックス 9">
            <a:extLst>
              <a:ext uri="{FF2B5EF4-FFF2-40B4-BE49-F238E27FC236}">
                <a16:creationId xmlns:a16="http://schemas.microsoft.com/office/drawing/2014/main" id="{58A5C310-C5F2-DFAE-6A7A-9CDF7ED0F337}"/>
              </a:ext>
            </a:extLst>
          </p:cNvPr>
          <p:cNvSpPr txBox="1"/>
          <p:nvPr/>
        </p:nvSpPr>
        <p:spPr>
          <a:xfrm>
            <a:off x="615059" y="5952032"/>
            <a:ext cx="9676807" cy="584775"/>
          </a:xfrm>
          <a:prstGeom prst="rect">
            <a:avLst/>
          </a:prstGeom>
          <a:noFill/>
        </p:spPr>
        <p:txBody>
          <a:bodyPr wrap="square" lIns="91440" tIns="45720" rIns="91440" bIns="45720" rtlCol="0" anchor="t">
            <a:spAutoFit/>
          </a:bodyPr>
          <a:lstStyle/>
          <a:p>
            <a:r>
              <a:rPr lang="en-US" altLang="ja-JP" sz="800" dirty="0">
                <a:solidFill>
                  <a:srgbClr val="0D0D0D"/>
                </a:solidFill>
                <a:latin typeface="メイリオ"/>
                <a:ea typeface="メイリオ"/>
                <a:cs typeface="Meiryo UI" pitchFamily="50" charset="-128"/>
              </a:rPr>
              <a:t>※</a:t>
            </a:r>
            <a:r>
              <a:rPr lang="en-US" altLang="ja-JP" sz="800" dirty="0" err="1">
                <a:solidFill>
                  <a:srgbClr val="0D0D0D"/>
                </a:solidFill>
                <a:latin typeface="メイリオ"/>
                <a:ea typeface="メイリオ"/>
              </a:rPr>
              <a:t>編集誘導枠について下記留意ください</a:t>
            </a:r>
            <a:endParaRPr lang="en-US" altLang="ja-JP" sz="800" dirty="0" err="1">
              <a:latin typeface="メイリオ"/>
              <a:ea typeface="メイリオ"/>
            </a:endParaRPr>
          </a:p>
          <a:p>
            <a:r>
              <a:rPr lang="ja-JP" altLang="en-US" sz="800">
                <a:latin typeface="メイリオ"/>
                <a:ea typeface="メイリオ"/>
              </a:rPr>
              <a:t>　・掲載枠の仕様は予告なく変更する場合があります。</a:t>
            </a:r>
            <a:r>
              <a:rPr lang="en-US" altLang="ja-JP" sz="800" dirty="0">
                <a:latin typeface="メイリオ"/>
                <a:ea typeface="メイリオ"/>
              </a:rPr>
              <a:t>PR</a:t>
            </a:r>
            <a:r>
              <a:rPr lang="ja-JP" altLang="en-US" sz="800">
                <a:latin typeface="メイリオ"/>
                <a:ea typeface="メイリオ"/>
              </a:rPr>
              <a:t>クレジットを付記します。</a:t>
            </a:r>
            <a:endParaRPr lang="en-US" altLang="ja-JP" sz="800">
              <a:latin typeface="メイリオ"/>
              <a:ea typeface="メイリオ"/>
            </a:endParaRPr>
          </a:p>
          <a:p>
            <a:pPr marL="179070" indent="-179070" fontAlgn="ctr">
              <a:buClr>
                <a:srgbClr val="687080"/>
              </a:buClr>
            </a:pPr>
            <a:r>
              <a:rPr lang="en-US" altLang="ja-JP" sz="800" dirty="0">
                <a:solidFill>
                  <a:srgbClr val="0D0D0D"/>
                </a:solidFill>
                <a:latin typeface="メイリオ"/>
                <a:ea typeface="メイリオ"/>
                <a:cs typeface="Meiryo UI" pitchFamily="50" charset="-128"/>
              </a:rPr>
              <a:t>　・Yahoo!</a:t>
            </a:r>
            <a:r>
              <a:rPr lang="ja-JP" altLang="en-US" sz="800">
                <a:solidFill>
                  <a:srgbClr val="0D0D0D"/>
                </a:solidFill>
                <a:latin typeface="メイリオ"/>
                <a:ea typeface="メイリオ"/>
                <a:cs typeface="Meiryo UI" pitchFamily="50" charset="-128"/>
              </a:rPr>
              <a:t>ニュースの掲載基準、運用方針に則り掲載の自粛、中断や内容変更をさせていていただく場合があります。これらの場合を含め、無償でのご提供のため掲載および掲載量は保証いたしません。</a:t>
            </a:r>
            <a:endParaRPr lang="en-US" altLang="ja-JP" sz="800">
              <a:solidFill>
                <a:srgbClr val="0D0D0D"/>
              </a:solidFill>
              <a:latin typeface="メイリオ"/>
              <a:ea typeface="メイリオ"/>
              <a:cs typeface="Meiryo UI" pitchFamily="50" charset="-128"/>
            </a:endParaRPr>
          </a:p>
          <a:p>
            <a:pPr marL="179070" indent="-179070" fontAlgn="ctr">
              <a:buClr>
                <a:srgbClr val="687080"/>
              </a:buClr>
            </a:pPr>
            <a:r>
              <a:rPr lang="en-US" altLang="ja-JP" sz="800" dirty="0">
                <a:solidFill>
                  <a:srgbClr val="0D0D0D"/>
                </a:solidFill>
                <a:latin typeface="メイリオ"/>
                <a:ea typeface="メイリオ"/>
              </a:rPr>
              <a:t>　・SNS</a:t>
            </a:r>
            <a:r>
              <a:rPr lang="ja-JP" altLang="en-US" sz="800">
                <a:solidFill>
                  <a:srgbClr val="0D0D0D"/>
                </a:solidFill>
                <a:latin typeface="メイリオ"/>
                <a:ea typeface="メイリオ"/>
              </a:rPr>
              <a:t>については、運営会社や</a:t>
            </a:r>
            <a:r>
              <a:rPr lang="en-US" altLang="ja-JP" sz="800" dirty="0">
                <a:solidFill>
                  <a:srgbClr val="0D0D0D"/>
                </a:solidFill>
                <a:latin typeface="メイリオ"/>
                <a:ea typeface="メイリオ"/>
              </a:rPr>
              <a:t>Yahoo!</a:t>
            </a:r>
            <a:r>
              <a:rPr lang="ja-JP" altLang="en-US" sz="800">
                <a:solidFill>
                  <a:srgbClr val="0D0D0D"/>
                </a:solidFill>
                <a:latin typeface="メイリオ"/>
                <a:ea typeface="メイリオ"/>
              </a:rPr>
              <a:t>ニュースの</a:t>
            </a:r>
            <a:r>
              <a:rPr lang="en-US" altLang="ja-JP" sz="800" dirty="0">
                <a:solidFill>
                  <a:srgbClr val="0D0D0D"/>
                </a:solidFill>
                <a:latin typeface="メイリオ"/>
                <a:ea typeface="メイリオ"/>
              </a:rPr>
              <a:t>SNS</a:t>
            </a:r>
            <a:r>
              <a:rPr lang="ja-JP" altLang="en-US" sz="800">
                <a:solidFill>
                  <a:srgbClr val="0D0D0D"/>
                </a:solidFill>
                <a:latin typeface="メイリオ"/>
                <a:ea typeface="メイリオ"/>
              </a:rPr>
              <a:t>運用ガイドラインに沿って、投稿を控える、または削除の判断をさせていただく場合があります。</a:t>
            </a:r>
            <a:endParaRPr lang="en-US" altLang="ja-JP" sz="800">
              <a:solidFill>
                <a:srgbClr val="0D0D0D"/>
              </a:solidFill>
              <a:latin typeface="メイリオ"/>
              <a:ea typeface="メイリオ"/>
              <a:cs typeface="Meiryo UI" pitchFamily="50" charset="-128"/>
            </a:endParaRPr>
          </a:p>
        </p:txBody>
      </p:sp>
    </p:spTree>
    <p:extLst>
      <p:ext uri="{BB962C8B-B14F-4D97-AF65-F5344CB8AC3E}">
        <p14:creationId xmlns:p14="http://schemas.microsoft.com/office/powerpoint/2010/main" val="378390306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2E3236-3099-DE06-76E0-0C45CFD811A8}"/>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541EB14-C284-5026-A4D4-7658445F2109}"/>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30E99BA3-597E-1FA7-1BD7-2CD7DDEF7C1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8" name="テキスト プレースホルダー 3">
            <a:extLst>
              <a:ext uri="{FF2B5EF4-FFF2-40B4-BE49-F238E27FC236}">
                <a16:creationId xmlns:a16="http://schemas.microsoft.com/office/drawing/2014/main" id="{827A2E52-F841-1351-EE82-A2EE3A206B13}"/>
              </a:ext>
            </a:extLst>
          </p:cNvPr>
          <p:cNvSpPr txBox="1">
            <a:spLocks/>
          </p:cNvSpPr>
          <p:nvPr/>
        </p:nvSpPr>
        <p:spPr>
          <a:xfrm>
            <a:off x="1880722"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00048"/>
                </a:solidFill>
                <a:effectLst/>
                <a:uLnTx/>
                <a:uFillTx/>
                <a:latin typeface="メイリオ" panose="020B0604030504040204" pitchFamily="50" charset="-128"/>
                <a:ea typeface="メイリオ" panose="020B0604030504040204" pitchFamily="50" charset="-128"/>
                <a:cs typeface="+mn-cs"/>
              </a:rPr>
              <a:t>スペック詳細（共通）</a:t>
            </a:r>
            <a:endParaRPr kumimoji="1" lang="ja-JP" altLang="en-US" sz="1600" b="1" i="0" u="none" strike="noStrike" kern="1200" cap="none" spc="0" normalizeH="0" baseline="0" noProof="0" dirty="0">
              <a:ln>
                <a:noFill/>
              </a:ln>
              <a:solidFill>
                <a:srgbClr val="000048"/>
              </a:solidFill>
              <a:effectLst/>
              <a:uLnTx/>
              <a:uFillTx/>
              <a:latin typeface="メイリオ" panose="020B0604030504040204" pitchFamily="50" charset="-128"/>
              <a:ea typeface="メイリオ" panose="020B0604030504040204" pitchFamily="50" charset="-128"/>
              <a:cs typeface="+mn-cs"/>
            </a:endParaRPr>
          </a:p>
        </p:txBody>
      </p:sp>
      <p:graphicFrame>
        <p:nvGraphicFramePr>
          <p:cNvPr id="4" name="表 3">
            <a:extLst>
              <a:ext uri="{FF2B5EF4-FFF2-40B4-BE49-F238E27FC236}">
                <a16:creationId xmlns:a16="http://schemas.microsoft.com/office/drawing/2014/main" id="{04DB5619-AF4F-3AC4-EC08-CECC5F001818}"/>
              </a:ext>
            </a:extLst>
          </p:cNvPr>
          <p:cNvGraphicFramePr>
            <a:graphicFrameLocks noGrp="1"/>
          </p:cNvGraphicFramePr>
          <p:nvPr>
            <p:extLst>
              <p:ext uri="{D42A27DB-BD31-4B8C-83A1-F6EECF244321}">
                <p14:modId xmlns:p14="http://schemas.microsoft.com/office/powerpoint/2010/main" val="4054746277"/>
              </p:ext>
            </p:extLst>
          </p:nvPr>
        </p:nvGraphicFramePr>
        <p:xfrm>
          <a:off x="590075" y="861060"/>
          <a:ext cx="11011849" cy="5627917"/>
        </p:xfrm>
        <a:graphic>
          <a:graphicData uri="http://schemas.openxmlformats.org/drawingml/2006/table">
            <a:tbl>
              <a:tblPr firstRow="1" bandRow="1"/>
              <a:tblGrid>
                <a:gridCol w="1277636">
                  <a:extLst>
                    <a:ext uri="{9D8B030D-6E8A-4147-A177-3AD203B41FA5}">
                      <a16:colId xmlns:a16="http://schemas.microsoft.com/office/drawing/2014/main" val="20000"/>
                    </a:ext>
                  </a:extLst>
                </a:gridCol>
                <a:gridCol w="9734213">
                  <a:extLst>
                    <a:ext uri="{9D8B030D-6E8A-4147-A177-3AD203B41FA5}">
                      <a16:colId xmlns:a16="http://schemas.microsoft.com/office/drawing/2014/main" val="20001"/>
                    </a:ext>
                  </a:extLst>
                </a:gridCol>
              </a:tblGrid>
              <a:tr h="1171946">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タイアップ</a:t>
                      </a:r>
                      <a:endParaRPr kumimoji="1" lang="en-US" altLang="ja-JP" sz="105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ページ</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indent="0">
                        <a:buNone/>
                      </a:pPr>
                      <a:r>
                        <a:rPr lang="ja-JP" altLang="en-US" sz="1050" dirty="0">
                          <a:solidFill>
                            <a:srgbClr val="0D0D0D"/>
                          </a:solidFill>
                          <a:latin typeface="+mn-ea"/>
                          <a:ea typeface="+mn-ea"/>
                          <a:cs typeface="メイリオ" panose="020B0604030504040204" pitchFamily="50" charset="-128"/>
                        </a:rPr>
                        <a:t>・掲載場所：</a:t>
                      </a:r>
                      <a:r>
                        <a:rPr lang="en-US" altLang="ja-JP" sz="1050" dirty="0">
                          <a:solidFill>
                            <a:srgbClr val="0D0D0D"/>
                          </a:solidFill>
                          <a:latin typeface="+mn-ea"/>
                          <a:ea typeface="+mn-ea"/>
                          <a:cs typeface="メイリオ" panose="020B0604030504040204" pitchFamily="50" charset="-128"/>
                        </a:rPr>
                        <a:t>Yahoo!</a:t>
                      </a:r>
                      <a:r>
                        <a:rPr lang="ja-JP" altLang="en-US" sz="1050" dirty="0">
                          <a:solidFill>
                            <a:srgbClr val="0D0D0D"/>
                          </a:solidFill>
                          <a:latin typeface="+mn-ea"/>
                          <a:ea typeface="+mn-ea"/>
                          <a:cs typeface="メイリオ" panose="020B0604030504040204" pitchFamily="50" charset="-128"/>
                        </a:rPr>
                        <a:t>ニュース 広告主様専用のページ</a:t>
                      </a:r>
                      <a:endParaRPr lang="en-US" altLang="ja-JP" sz="1050" dirty="0">
                        <a:solidFill>
                          <a:srgbClr val="0D0D0D"/>
                        </a:solidFill>
                        <a:latin typeface="+mn-ea"/>
                        <a:ea typeface="+mn-ea"/>
                        <a:cs typeface="メイリオ" panose="020B0604030504040204" pitchFamily="50" charset="-128"/>
                      </a:endParaRPr>
                    </a:p>
                    <a:p>
                      <a:pPr marL="0" indent="0">
                        <a:buNone/>
                      </a:pPr>
                      <a:r>
                        <a:rPr lang="ja-JP" altLang="en-US" sz="1050" dirty="0">
                          <a:solidFill>
                            <a:srgbClr val="0D0D0D"/>
                          </a:solidFill>
                          <a:latin typeface="+mn-ea"/>
                          <a:ea typeface="+mn-ea"/>
                          <a:cs typeface="メイリオ" panose="020B0604030504040204" pitchFamily="50" charset="-128"/>
                        </a:rPr>
                        <a:t>・デバイス：パソコン・スマートフォン</a:t>
                      </a:r>
                      <a:endParaRPr lang="en-US" altLang="ja-JP" sz="1050" dirty="0">
                        <a:solidFill>
                          <a:srgbClr val="0D0D0D"/>
                        </a:solidFill>
                        <a:latin typeface="+mn-ea"/>
                        <a:ea typeface="+mn-ea"/>
                        <a:cs typeface="メイリオ" panose="020B0604030504040204" pitchFamily="50" charset="-128"/>
                      </a:endParaRPr>
                    </a:p>
                    <a:p>
                      <a:pPr marL="0" indent="0">
                        <a:buNone/>
                      </a:pPr>
                      <a:r>
                        <a:rPr lang="ja-JP" altLang="en-US" sz="1050" dirty="0">
                          <a:solidFill>
                            <a:srgbClr val="0D0D0D"/>
                          </a:solidFill>
                          <a:latin typeface="+mn-ea"/>
                          <a:ea typeface="+mn-ea"/>
                          <a:cs typeface="メイリオ" panose="020B0604030504040204" pitchFamily="50" charset="-128"/>
                        </a:rPr>
                        <a:t>・ページ数：</a:t>
                      </a:r>
                      <a:r>
                        <a:rPr lang="en-US" altLang="ja-JP" sz="1050" dirty="0">
                          <a:solidFill>
                            <a:srgbClr val="0D0D0D"/>
                          </a:solidFill>
                          <a:latin typeface="+mn-ea"/>
                          <a:ea typeface="+mn-ea"/>
                          <a:cs typeface="メイリオ" panose="020B0604030504040204" pitchFamily="50" charset="-128"/>
                        </a:rPr>
                        <a:t>1</a:t>
                      </a:r>
                      <a:r>
                        <a:rPr lang="ja-JP" altLang="en-US" sz="1050" dirty="0">
                          <a:solidFill>
                            <a:srgbClr val="0D0D0D"/>
                          </a:solidFill>
                          <a:latin typeface="+mn-ea"/>
                          <a:ea typeface="+mn-ea"/>
                          <a:cs typeface="メイリオ" panose="020B0604030504040204" pitchFamily="50" charset="-128"/>
                        </a:rPr>
                        <a:t>ページ</a:t>
                      </a:r>
                      <a:endParaRPr lang="en-US" altLang="ja-JP" sz="1050" dirty="0">
                        <a:solidFill>
                          <a:srgbClr val="0D0D0D"/>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メイリオ" panose="020B0604030504040204" pitchFamily="50" charset="-128"/>
                        </a:rPr>
                        <a:t>・更新：原則として不可となります</a:t>
                      </a:r>
                      <a:endParaRPr lang="en-US" altLang="ja-JP" sz="1050" dirty="0">
                        <a:solidFill>
                          <a:srgbClr val="0D0D0D"/>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メイリオ" panose="020B0604030504040204" pitchFamily="50" charset="-128"/>
                        </a:rPr>
                        <a:t>・二次利用：可</a:t>
                      </a:r>
                      <a:endParaRPr lang="en-US" altLang="ja-JP" sz="1050" dirty="0">
                        <a:solidFill>
                          <a:srgbClr val="0D0D0D"/>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a:solidFill>
                            <a:srgbClr val="0D0D0D"/>
                          </a:solidFill>
                          <a:latin typeface="+mn-ea"/>
                          <a:ea typeface="+mn-ea"/>
                          <a:cs typeface="メイリオ" panose="020B0604030504040204" pitchFamily="50" charset="-128"/>
                        </a:rPr>
                        <a:t>　</a:t>
                      </a:r>
                      <a:r>
                        <a:rPr lang="en-US" altLang="ja-JP" sz="800" dirty="0">
                          <a:solidFill>
                            <a:srgbClr val="0D0D0D"/>
                          </a:solidFill>
                          <a:latin typeface="+mn-ea"/>
                          <a:ea typeface="+mn-ea"/>
                          <a:cs typeface="メイリオ" panose="020B0604030504040204" pitchFamily="50" charset="-128"/>
                        </a:rPr>
                        <a:t>※</a:t>
                      </a:r>
                      <a:r>
                        <a:rPr lang="ja-JP" altLang="en-US" sz="800" dirty="0">
                          <a:solidFill>
                            <a:srgbClr val="0D0D0D"/>
                          </a:solidFill>
                          <a:latin typeface="+mn-ea"/>
                          <a:ea typeface="+mn-ea"/>
                          <a:cs typeface="メイリオ" panose="020B0604030504040204" pitchFamily="50" charset="-128"/>
                        </a:rPr>
                        <a:t>内容によっては不可とさせていただく場合があります</a:t>
                      </a:r>
                      <a:endParaRPr lang="en-US" altLang="ja-JP" sz="800" dirty="0">
                        <a:solidFill>
                          <a:srgbClr val="0D0D0D"/>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a:solidFill>
                            <a:srgbClr val="0D0D0D"/>
                          </a:solidFill>
                          <a:latin typeface="+mn-ea"/>
                          <a:ea typeface="+mn-ea"/>
                          <a:cs typeface="メイリオ" panose="020B0604030504040204" pitchFamily="50" charset="-128"/>
                        </a:rPr>
                        <a:t>　</a:t>
                      </a:r>
                      <a:r>
                        <a:rPr lang="en-US" altLang="ja-JP" sz="800" dirty="0">
                          <a:solidFill>
                            <a:srgbClr val="0D0D0D"/>
                          </a:solidFill>
                          <a:latin typeface="+mn-ea"/>
                          <a:ea typeface="+mn-ea"/>
                          <a:cs typeface="メイリオ" panose="020B0604030504040204" pitchFamily="50" charset="-128"/>
                        </a:rPr>
                        <a:t>※</a:t>
                      </a:r>
                      <a:r>
                        <a:rPr lang="ja-JP" altLang="en-US" sz="800" dirty="0">
                          <a:solidFill>
                            <a:srgbClr val="0D0D0D"/>
                          </a:solidFill>
                          <a:latin typeface="+mn-ea"/>
                          <a:ea typeface="+mn-ea"/>
                          <a:cs typeface="メイリオ" panose="020B0604030504040204" pitchFamily="50" charset="-128"/>
                        </a:rPr>
                        <a:t>利用費や条件を定めた契約を締結させていただきます</a:t>
                      </a:r>
                      <a:endParaRPr lang="ja-JP" altLang="en-US" sz="900" dirty="0">
                        <a:solidFill>
                          <a:srgbClr val="0D0D0D"/>
                        </a:solidFill>
                        <a:latin typeface="メイリオ"/>
                        <a:ea typeface="メイリオ"/>
                        <a:cs typeface="Meiryo UI"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035109499"/>
                  </a:ext>
                </a:extLst>
              </a:tr>
              <a:tr h="1918903">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申込商品</a:t>
                      </a:r>
                      <a:endParaRPr kumimoji="1" lang="en-US" altLang="ja-JP" sz="105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050" b="0" i="0" dirty="0">
                          <a:solidFill>
                            <a:schemeClr val="bg1"/>
                          </a:solidFill>
                          <a:latin typeface="+mn-ea"/>
                          <a:ea typeface="+mn-ea"/>
                          <a:cs typeface="Meiryo UI" pitchFamily="50" charset="-128"/>
                        </a:rPr>
                        <a:t>※</a:t>
                      </a:r>
                      <a:r>
                        <a:rPr kumimoji="1" lang="ja-JP" altLang="en-US" sz="1050" b="0" i="0" dirty="0">
                          <a:solidFill>
                            <a:schemeClr val="bg1"/>
                          </a:solidFill>
                          <a:latin typeface="+mn-ea"/>
                          <a:ea typeface="+mn-ea"/>
                          <a:cs typeface="Meiryo UI" pitchFamily="50" charset="-128"/>
                        </a:rPr>
                        <a:t>お申し込み時に選択</a:t>
                      </a:r>
                      <a:endParaRPr kumimoji="1" lang="en-US" altLang="ja-JP" sz="1050" b="0" i="0" dirty="0">
                        <a:solidFill>
                          <a:schemeClr val="bg1"/>
                        </a:solidFill>
                        <a:latin typeface="+mn-ea"/>
                        <a:ea typeface="+mn-ea"/>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Verdana" pitchFamily="34" charset="0"/>
                        </a:rPr>
                        <a:t>●タイアップページの制作・掲載</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Verdana" pitchFamily="34" charset="0"/>
                        </a:rPr>
                        <a:t>①申込商品：特集・タイアップ広告・クリエイティブ企画（スペシャル商品）</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Verdana" pitchFamily="34" charset="0"/>
                        </a:rPr>
                        <a:t>②契約分類：制作＋掲載</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Verdana" pitchFamily="34" charset="0"/>
                        </a:rPr>
                        <a:t>③契約サービス詳細：</a:t>
                      </a:r>
                      <a:r>
                        <a:rPr lang="en-US" altLang="ja-JP" sz="1050" dirty="0">
                          <a:solidFill>
                            <a:srgbClr val="0D0D0D"/>
                          </a:solidFill>
                          <a:latin typeface="+mn-ea"/>
                          <a:ea typeface="+mn-ea"/>
                          <a:cs typeface="Verdana" pitchFamily="34" charset="0"/>
                        </a:rPr>
                        <a:t>Yahoo!</a:t>
                      </a:r>
                      <a:r>
                        <a:rPr lang="ja-JP" altLang="en-US" sz="1050" dirty="0">
                          <a:solidFill>
                            <a:srgbClr val="0D0D0D"/>
                          </a:solidFill>
                          <a:latin typeface="+mn-ea"/>
                          <a:ea typeface="+mn-ea"/>
                          <a:cs typeface="Verdana" pitchFamily="34" charset="0"/>
                        </a:rPr>
                        <a:t>ニュース　タイアップ　制作・掲載費</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rgbClr val="0D0D0D"/>
                          </a:solidFill>
                          <a:latin typeface="+mn-ea"/>
                          <a:ea typeface="+mn-ea"/>
                          <a:cs typeface="Verdana" pitchFamily="34" charset="0"/>
                        </a:rPr>
                        <a:t>※</a:t>
                      </a:r>
                      <a:r>
                        <a:rPr lang="ja-JP" altLang="en-US" sz="1050" dirty="0">
                          <a:solidFill>
                            <a:srgbClr val="0D0D0D"/>
                          </a:solidFill>
                          <a:latin typeface="+mn-ea"/>
                          <a:ea typeface="+mn-ea"/>
                          <a:cs typeface="Verdana" pitchFamily="34" charset="0"/>
                        </a:rPr>
                        <a:t>案件作成時に①を選択、発注時に②③を選択</a:t>
                      </a:r>
                    </a:p>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en-US" sz="1050" dirty="0">
                        <a:solidFill>
                          <a:srgbClr val="0D0D0D"/>
                        </a:solidFill>
                        <a:latin typeface="+mn-ea"/>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Verdana" pitchFamily="34" charset="0"/>
                        </a:rPr>
                        <a:t>●</a:t>
                      </a:r>
                      <a:r>
                        <a:rPr lang="en-US" altLang="ja-JP" sz="1050" dirty="0">
                          <a:solidFill>
                            <a:srgbClr val="0D0D0D"/>
                          </a:solidFill>
                          <a:latin typeface="+mn-ea"/>
                          <a:ea typeface="+mn-ea"/>
                          <a:cs typeface="Verdana" pitchFamily="34" charset="0"/>
                        </a:rPr>
                        <a:t>1</a:t>
                      </a:r>
                      <a:r>
                        <a:rPr lang="ja-JP" altLang="en-US" sz="1050" dirty="0">
                          <a:solidFill>
                            <a:srgbClr val="0D0D0D"/>
                          </a:solidFill>
                          <a:latin typeface="+mn-ea"/>
                          <a:ea typeface="+mn-ea"/>
                          <a:cs typeface="Verdana" pitchFamily="34" charset="0"/>
                        </a:rPr>
                        <a:t>か月超の期間での掲載延長</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Verdana" pitchFamily="34" charset="0"/>
                        </a:rPr>
                        <a:t>①申込商品：特集・タイアップ広告・クリエイティブ企画（レギュラー商品）</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Verdana" pitchFamily="34" charset="0"/>
                        </a:rPr>
                        <a:t>②契約分類：掲載</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Verdana" pitchFamily="34" charset="0"/>
                        </a:rPr>
                        <a:t>③契約サービス詳細：</a:t>
                      </a:r>
                      <a:r>
                        <a:rPr lang="en-US" altLang="ja-JP" sz="1050" dirty="0">
                          <a:solidFill>
                            <a:srgbClr val="0D0D0D"/>
                          </a:solidFill>
                          <a:latin typeface="+mn-ea"/>
                          <a:ea typeface="+mn-ea"/>
                          <a:cs typeface="Verdana" pitchFamily="34" charset="0"/>
                        </a:rPr>
                        <a:t>Yahoo!</a:t>
                      </a:r>
                      <a:r>
                        <a:rPr lang="ja-JP" altLang="en-US" sz="1050" dirty="0">
                          <a:solidFill>
                            <a:srgbClr val="0D0D0D"/>
                          </a:solidFill>
                          <a:latin typeface="+mn-ea"/>
                          <a:ea typeface="+mn-ea"/>
                          <a:cs typeface="Verdana" pitchFamily="34" charset="0"/>
                        </a:rPr>
                        <a:t>ニュース　タイアップ　掲載延長費</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rgbClr val="0D0D0D"/>
                          </a:solidFill>
                          <a:latin typeface="+mn-ea"/>
                          <a:ea typeface="+mn-ea"/>
                          <a:cs typeface="Verdana" pitchFamily="34" charset="0"/>
                        </a:rPr>
                        <a:t>※</a:t>
                      </a:r>
                      <a:r>
                        <a:rPr lang="ja-JP" altLang="en-US" sz="1050" dirty="0">
                          <a:solidFill>
                            <a:srgbClr val="0D0D0D"/>
                          </a:solidFill>
                          <a:latin typeface="+mn-ea"/>
                          <a:ea typeface="+mn-ea"/>
                          <a:cs typeface="Verdana" pitchFamily="34" charset="0"/>
                        </a:rPr>
                        <a:t>案件作成時に①を選択、発注時に②③を選択</a:t>
                      </a:r>
                      <a:endParaRPr lang="en-US" altLang="ja-JP" sz="1050" dirty="0">
                        <a:solidFill>
                          <a:srgbClr val="0D0D0D"/>
                        </a:solidFill>
                        <a:latin typeface="+mn-ea"/>
                        <a:ea typeface="+mn-ea"/>
                        <a:cs typeface="Verdana" pitchFamily="34" charset="0"/>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2734346"/>
                  </a:ext>
                </a:extLst>
              </a:tr>
              <a:tr h="463626">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掲載期間</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Verdana" pitchFamily="34" charset="0"/>
                        </a:rPr>
                        <a:t>～</a:t>
                      </a:r>
                      <a:r>
                        <a:rPr lang="en-US" altLang="ja-JP" sz="1050" dirty="0">
                          <a:solidFill>
                            <a:srgbClr val="0D0D0D"/>
                          </a:solidFill>
                          <a:latin typeface="+mn-ea"/>
                          <a:ea typeface="+mn-ea"/>
                          <a:cs typeface="Verdana" pitchFamily="34" charset="0"/>
                        </a:rPr>
                        <a:t>1</a:t>
                      </a:r>
                      <a:r>
                        <a:rPr lang="ja-JP" altLang="en-US" sz="1050" dirty="0">
                          <a:solidFill>
                            <a:srgbClr val="0D0D0D"/>
                          </a:solidFill>
                          <a:latin typeface="+mn-ea"/>
                          <a:ea typeface="+mn-ea"/>
                          <a:cs typeface="Verdana" pitchFamily="34" charset="0"/>
                        </a:rPr>
                        <a:t>か月間</a:t>
                      </a:r>
                      <a:endParaRPr lang="en-US" altLang="ja-JP" sz="1050" dirty="0">
                        <a:solidFill>
                          <a:srgbClr val="0D0D0D"/>
                        </a:solidFill>
                        <a:latin typeface="+mn-ea"/>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900" dirty="0">
                          <a:solidFill>
                            <a:srgbClr val="0D0D0D"/>
                          </a:solidFill>
                          <a:latin typeface="メイリオ"/>
                          <a:ea typeface="メイリオ"/>
                          <a:cs typeface="Meiryo UI" panose="020B0604030504040204" pitchFamily="50" charset="-128"/>
                        </a:rPr>
                        <a:t>※</a:t>
                      </a:r>
                      <a:r>
                        <a:rPr lang="ja-JP" altLang="en-US" sz="900" dirty="0">
                          <a:solidFill>
                            <a:srgbClr val="0D0D0D"/>
                          </a:solidFill>
                          <a:latin typeface="メイリオ"/>
                          <a:ea typeface="メイリオ"/>
                          <a:cs typeface="Meiryo UI" panose="020B0604030504040204" pitchFamily="50" charset="-128"/>
                        </a:rPr>
                        <a:t>タイアップページは、掲載開始日の前営業日までにアップします</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564873087"/>
                  </a:ext>
                </a:extLst>
              </a:tr>
              <a:tr h="386356">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dirty="0">
                          <a:solidFill>
                            <a:schemeClr val="bg1"/>
                          </a:solidFill>
                          <a:latin typeface="+mn-ea"/>
                          <a:ea typeface="+mn-ea"/>
                        </a:rPr>
                        <a:t>有効期限</a:t>
                      </a:r>
                      <a:endParaRPr kumimoji="1" lang="ja-JP" altLang="en-US" sz="1050" b="0" i="0" dirty="0">
                        <a:solidFill>
                          <a:schemeClr val="bg1"/>
                        </a:solidFill>
                        <a:latin typeface="+mn-ea"/>
                        <a:ea typeface="+mn-ea"/>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kern="1200" dirty="0">
                          <a:solidFill>
                            <a:srgbClr val="0D0D0D"/>
                          </a:solidFill>
                          <a:latin typeface="+mn-ea"/>
                          <a:ea typeface="メイリオ"/>
                          <a:cs typeface="Meiryo UI" panose="020B0604030504040204" pitchFamily="50" charset="-128"/>
                        </a:rPr>
                        <a:t>2026</a:t>
                      </a:r>
                      <a:r>
                        <a:rPr kumimoji="1" lang="ja-JP" altLang="en-US" sz="1050" kern="1200" dirty="0">
                          <a:solidFill>
                            <a:srgbClr val="0D0D0D"/>
                          </a:solidFill>
                          <a:latin typeface="+mn-ea"/>
                          <a:ea typeface="メイリオ"/>
                          <a:cs typeface="Meiryo UI" panose="020B0604030504040204" pitchFamily="50" charset="-128"/>
                        </a:rPr>
                        <a:t>年</a:t>
                      </a:r>
                      <a:r>
                        <a:rPr kumimoji="1" lang="en-US" altLang="ja-JP" sz="1050" kern="1200" dirty="0">
                          <a:solidFill>
                            <a:srgbClr val="0D0D0D"/>
                          </a:solidFill>
                          <a:latin typeface="+mn-ea"/>
                          <a:ea typeface="メイリオ"/>
                          <a:cs typeface="Meiryo UI" panose="020B0604030504040204" pitchFamily="50" charset="-128"/>
                        </a:rPr>
                        <a:t>4</a:t>
                      </a:r>
                      <a:r>
                        <a:rPr kumimoji="1" lang="ja-JP" altLang="en-US" sz="1050" kern="1200" dirty="0">
                          <a:solidFill>
                            <a:srgbClr val="0D0D0D"/>
                          </a:solidFill>
                          <a:latin typeface="+mn-ea"/>
                          <a:ea typeface="メイリオ"/>
                          <a:cs typeface="Meiryo UI" panose="020B0604030504040204" pitchFamily="50" charset="-128"/>
                        </a:rPr>
                        <a:t>月</a:t>
                      </a:r>
                      <a:r>
                        <a:rPr kumimoji="1" lang="en-US" altLang="ja-JP" sz="1050" kern="1200" dirty="0">
                          <a:solidFill>
                            <a:srgbClr val="0D0D0D"/>
                          </a:solidFill>
                          <a:latin typeface="+mn-ea"/>
                          <a:ea typeface="メイリオ"/>
                          <a:cs typeface="Meiryo UI" panose="020B0604030504040204" pitchFamily="50" charset="-128"/>
                        </a:rPr>
                        <a:t>1</a:t>
                      </a:r>
                      <a:r>
                        <a:rPr kumimoji="1" lang="ja-JP" altLang="en-US" sz="1050" kern="1200" dirty="0">
                          <a:solidFill>
                            <a:srgbClr val="0D0D0D"/>
                          </a:solidFill>
                          <a:latin typeface="+mn-ea"/>
                          <a:ea typeface="メイリオ"/>
                          <a:cs typeface="Meiryo UI" panose="020B0604030504040204" pitchFamily="50" charset="-128"/>
                        </a:rPr>
                        <a:t>日掲載開始～</a:t>
                      </a:r>
                      <a:r>
                        <a:rPr lang="en-US" altLang="ja-JP" sz="1050" dirty="0">
                          <a:solidFill>
                            <a:srgbClr val="0D0D0D"/>
                          </a:solidFill>
                          <a:latin typeface="+mn-ea"/>
                          <a:ea typeface="+mn-ea"/>
                          <a:cs typeface="Meiryo UI" panose="020B0604030504040204" pitchFamily="50" charset="-128"/>
                        </a:rPr>
                        <a:t>2026</a:t>
                      </a:r>
                      <a:r>
                        <a:rPr lang="ja-JP" altLang="en-US" sz="1050" dirty="0">
                          <a:solidFill>
                            <a:srgbClr val="0D0D0D"/>
                          </a:solidFill>
                          <a:latin typeface="+mn-ea"/>
                          <a:ea typeface="+mn-ea"/>
                          <a:cs typeface="Meiryo UI" panose="020B0604030504040204" pitchFamily="50" charset="-128"/>
                        </a:rPr>
                        <a:t>年</a:t>
                      </a:r>
                      <a:r>
                        <a:rPr lang="en-US" altLang="ja-JP" sz="1050" dirty="0">
                          <a:solidFill>
                            <a:srgbClr val="0D0D0D"/>
                          </a:solidFill>
                          <a:latin typeface="+mn-ea"/>
                          <a:ea typeface="+mn-ea"/>
                          <a:cs typeface="Meiryo UI" panose="020B0604030504040204" pitchFamily="50" charset="-128"/>
                        </a:rPr>
                        <a:t>9</a:t>
                      </a:r>
                      <a:r>
                        <a:rPr lang="ja-JP" altLang="en-US" sz="1050" dirty="0">
                          <a:solidFill>
                            <a:srgbClr val="0D0D0D"/>
                          </a:solidFill>
                          <a:latin typeface="+mn-ea"/>
                          <a:ea typeface="+mn-ea"/>
                          <a:cs typeface="Meiryo UI" panose="020B0604030504040204" pitchFamily="50" charset="-128"/>
                        </a:rPr>
                        <a:t>月</a:t>
                      </a:r>
                      <a:r>
                        <a:rPr lang="en-US" altLang="ja-JP" sz="1050" dirty="0">
                          <a:solidFill>
                            <a:srgbClr val="0D0D0D"/>
                          </a:solidFill>
                          <a:latin typeface="+mn-ea"/>
                          <a:ea typeface="+mn-ea"/>
                          <a:cs typeface="Meiryo UI" panose="020B0604030504040204" pitchFamily="50" charset="-128"/>
                        </a:rPr>
                        <a:t>30</a:t>
                      </a:r>
                      <a:r>
                        <a:rPr lang="ja-JP" altLang="en-US" sz="1050" dirty="0">
                          <a:solidFill>
                            <a:srgbClr val="0D0D0D"/>
                          </a:solidFill>
                          <a:latin typeface="+mn-ea"/>
                          <a:ea typeface="+mn-ea"/>
                          <a:cs typeface="Meiryo UI" panose="020B0604030504040204" pitchFamily="50" charset="-128"/>
                        </a:rPr>
                        <a:t>日掲載終了分まで</a:t>
                      </a:r>
                      <a:endParaRPr lang="ja-JP" altLang="en-US" sz="1050" dirty="0">
                        <a:solidFill>
                          <a:srgbClr val="0D0D0D"/>
                        </a:solidFill>
                        <a:latin typeface="+mn-ea"/>
                        <a:ea typeface="+mn-ea"/>
                        <a:cs typeface="Verdana" pitchFamily="34" charset="0"/>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76746667"/>
                  </a:ext>
                </a:extLst>
              </a:tr>
              <a:tr h="463626">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レポート項目</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rgbClr val="0D0D0D"/>
                          </a:solidFill>
                          <a:latin typeface="+mn-ea"/>
                          <a:ea typeface="+mn-ea"/>
                          <a:cs typeface="Verdana" pitchFamily="34" charset="0"/>
                        </a:rPr>
                        <a:t>PV</a:t>
                      </a:r>
                      <a:r>
                        <a:rPr lang="ja-JP" altLang="en-US" sz="1050" dirty="0" err="1">
                          <a:solidFill>
                            <a:srgbClr val="0D0D0D"/>
                          </a:solidFill>
                          <a:latin typeface="+mn-ea"/>
                          <a:ea typeface="+mn-ea"/>
                          <a:cs typeface="Verdana" pitchFamily="34" charset="0"/>
                        </a:rPr>
                        <a:t>、</a:t>
                      </a:r>
                      <a:r>
                        <a:rPr lang="en-US" altLang="ja-JP" sz="1050" dirty="0">
                          <a:solidFill>
                            <a:srgbClr val="0D0D0D"/>
                          </a:solidFill>
                          <a:latin typeface="+mn-ea"/>
                          <a:ea typeface="+mn-ea"/>
                          <a:cs typeface="Verdana" pitchFamily="34" charset="0"/>
                        </a:rPr>
                        <a:t>UB</a:t>
                      </a:r>
                      <a:r>
                        <a:rPr lang="ja-JP" altLang="en-US" sz="1050" dirty="0" err="1">
                          <a:solidFill>
                            <a:srgbClr val="0D0D0D"/>
                          </a:solidFill>
                          <a:latin typeface="+mn-ea"/>
                          <a:ea typeface="+mn-ea"/>
                          <a:cs typeface="Verdana" pitchFamily="34" charset="0"/>
                        </a:rPr>
                        <a:t>、</a:t>
                      </a:r>
                      <a:r>
                        <a:rPr lang="ja-JP" altLang="en-US" sz="1050" dirty="0">
                          <a:solidFill>
                            <a:srgbClr val="0D0D0D"/>
                          </a:solidFill>
                          <a:latin typeface="+mn-ea"/>
                          <a:ea typeface="+mn-ea"/>
                          <a:cs typeface="Verdana" pitchFamily="34" charset="0"/>
                        </a:rPr>
                        <a:t>ページ内リンクのクリック数、訪問者の性別・性別</a:t>
                      </a:r>
                      <a:r>
                        <a:rPr lang="en-US" altLang="ja-JP" sz="1050" dirty="0">
                          <a:solidFill>
                            <a:srgbClr val="0D0D0D"/>
                          </a:solidFill>
                          <a:latin typeface="+mn-ea"/>
                          <a:ea typeface="+mn-ea"/>
                          <a:cs typeface="Verdana" pitchFamily="34" charset="0"/>
                        </a:rPr>
                        <a:t>×</a:t>
                      </a:r>
                      <a:r>
                        <a:rPr lang="ja-JP" altLang="en-US" sz="1050" dirty="0">
                          <a:solidFill>
                            <a:srgbClr val="0D0D0D"/>
                          </a:solidFill>
                          <a:latin typeface="+mn-ea"/>
                          <a:ea typeface="+mn-ea"/>
                          <a:cs typeface="Verdana" pitchFamily="34" charset="0"/>
                        </a:rPr>
                        <a:t>年代の比率、読了率、読者アンケート結果</a:t>
                      </a:r>
                      <a:endParaRPr lang="en-US" altLang="ja-JP" sz="1050" strike="sngStrike" dirty="0">
                        <a:solidFill>
                          <a:srgbClr val="0D0D0D"/>
                        </a:solidFill>
                        <a:highlight>
                          <a:srgbClr val="FFFF00"/>
                        </a:highlight>
                        <a:latin typeface="+mn-ea"/>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900" dirty="0">
                          <a:solidFill>
                            <a:srgbClr val="0D0D0D"/>
                          </a:solidFill>
                          <a:latin typeface="+mn-ea"/>
                          <a:ea typeface="+mn-ea"/>
                          <a:cs typeface="Verdana" pitchFamily="34" charset="0"/>
                        </a:rPr>
                        <a:t>※</a:t>
                      </a:r>
                      <a:r>
                        <a:rPr lang="ja-JP" altLang="en-US" sz="900" dirty="0">
                          <a:solidFill>
                            <a:srgbClr val="0D0D0D"/>
                          </a:solidFill>
                          <a:latin typeface="+mn-ea"/>
                          <a:ea typeface="+mn-ea"/>
                          <a:cs typeface="Verdana" pitchFamily="34" charset="0"/>
                        </a:rPr>
                        <a:t>掲載終了から</a:t>
                      </a:r>
                      <a:r>
                        <a:rPr lang="en-US" altLang="ja-JP" sz="900" dirty="0">
                          <a:solidFill>
                            <a:srgbClr val="0D0D0D"/>
                          </a:solidFill>
                          <a:latin typeface="+mn-ea"/>
                          <a:ea typeface="+mn-ea"/>
                          <a:cs typeface="Verdana" pitchFamily="34" charset="0"/>
                        </a:rPr>
                        <a:t>2</a:t>
                      </a:r>
                      <a:r>
                        <a:rPr lang="ja-JP" altLang="en-US" sz="900" dirty="0">
                          <a:solidFill>
                            <a:srgbClr val="0D0D0D"/>
                          </a:solidFill>
                          <a:latin typeface="+mn-ea"/>
                          <a:ea typeface="+mn-ea"/>
                          <a:cs typeface="Verdana" pitchFamily="34" charset="0"/>
                        </a:rPr>
                        <a:t>週間程度でご提出いたします</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061338814"/>
                  </a:ext>
                </a:extLst>
              </a:tr>
              <a:tr h="489384">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タイアップページからの誘導枠</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900" dirty="0">
                          <a:solidFill>
                            <a:srgbClr val="0D0D0D"/>
                          </a:solidFill>
                          <a:latin typeface="+mn-ea"/>
                          <a:ea typeface="+mn-ea"/>
                          <a:cs typeface="Verdana" pitchFamily="34" charset="0"/>
                        </a:rPr>
                        <a:t>・タイアップページの下部に広告主様の告知枠がございます。定型フォーマットにご記載のうえご入稿ください</a:t>
                      </a:r>
                      <a:endParaRPr lang="en-US" altLang="ja-JP" sz="900" dirty="0">
                        <a:solidFill>
                          <a:srgbClr val="0D0D0D"/>
                        </a:solidFill>
                        <a:latin typeface="+mn-ea"/>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900" dirty="0">
                          <a:solidFill>
                            <a:srgbClr val="0D0D0D"/>
                          </a:solidFill>
                          <a:latin typeface="+mn-ea"/>
                          <a:ea typeface="+mn-ea"/>
                          <a:cs typeface="Verdana" pitchFamily="34" charset="0"/>
                        </a:rPr>
                        <a:t>・記事内の企業名もしくは商品名から当該ワードの</a:t>
                      </a:r>
                      <a:r>
                        <a:rPr lang="en-US" altLang="ja-JP" sz="900" dirty="0">
                          <a:solidFill>
                            <a:srgbClr val="0D0D0D"/>
                          </a:solidFill>
                          <a:latin typeface="+mn-ea"/>
                          <a:ea typeface="+mn-ea"/>
                          <a:cs typeface="Verdana" pitchFamily="34" charset="0"/>
                        </a:rPr>
                        <a:t>Yahoo!</a:t>
                      </a:r>
                      <a:r>
                        <a:rPr lang="ja-JP" altLang="en-US" sz="900" dirty="0">
                          <a:solidFill>
                            <a:srgbClr val="0D0D0D"/>
                          </a:solidFill>
                          <a:latin typeface="+mn-ea"/>
                          <a:ea typeface="+mn-ea"/>
                          <a:cs typeface="Verdana" pitchFamily="34" charset="0"/>
                        </a:rPr>
                        <a:t>検索結果ページへリンクを設定します。実施の有無を確認させていただきますので、ご希望されない場合はお知らせください</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21002227"/>
                  </a:ext>
                </a:extLst>
              </a:tr>
              <a:tr h="734076">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備考</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Meiryo UI" panose="020B0604030504040204" pitchFamily="50" charset="-128"/>
                        </a:rPr>
                        <a:t>・タイアップ読者に対するアンケートを無償で実施することが可能です</a:t>
                      </a:r>
                      <a:endParaRPr lang="en-US" altLang="ja-JP" sz="1050" dirty="0">
                        <a:solidFill>
                          <a:srgbClr val="0D0D0D"/>
                        </a:solidFill>
                        <a:latin typeface="+mn-ea"/>
                        <a:ea typeface="+mn-ea"/>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u="none" strike="noStrike" kern="1200" cap="none" spc="0" normalizeH="0" baseline="0" noProof="0" dirty="0">
                          <a:ln>
                            <a:noFill/>
                          </a:ln>
                          <a:solidFill>
                            <a:srgbClr val="0D0D0D"/>
                          </a:solidFill>
                          <a:effectLst/>
                          <a:uLnTx/>
                          <a:uFillTx/>
                          <a:latin typeface="+mn-ea"/>
                          <a:ea typeface="+mn-ea"/>
                        </a:rPr>
                        <a:t>　</a:t>
                      </a:r>
                      <a:r>
                        <a:rPr kumimoji="1" lang="en-US" altLang="ja-JP" sz="900" b="0" u="none" strike="noStrike" kern="1200" cap="none" spc="0" normalizeH="0" baseline="0" noProof="0" dirty="0">
                          <a:ln>
                            <a:noFill/>
                          </a:ln>
                          <a:solidFill>
                            <a:srgbClr val="0D0D0D"/>
                          </a:solidFill>
                          <a:effectLst/>
                          <a:uLnTx/>
                          <a:uFillTx/>
                          <a:latin typeface="+mn-ea"/>
                          <a:ea typeface="+mn-ea"/>
                        </a:rPr>
                        <a:t>※</a:t>
                      </a:r>
                      <a:r>
                        <a:rPr kumimoji="1" lang="ja-JP" altLang="en-US" sz="900" b="0" u="none" strike="noStrike" kern="1200" cap="none" spc="0" normalizeH="0" baseline="0" noProof="0" dirty="0">
                          <a:ln>
                            <a:noFill/>
                          </a:ln>
                          <a:solidFill>
                            <a:srgbClr val="0D0D0D"/>
                          </a:solidFill>
                          <a:effectLst/>
                          <a:uLnTx/>
                          <a:uFillTx/>
                          <a:latin typeface="+mn-ea"/>
                          <a:ea typeface="+mn-ea"/>
                        </a:rPr>
                        <a:t>定型のアンケートのため、設問をカスタマイズすることは不可</a:t>
                      </a:r>
                      <a:endParaRPr kumimoji="1" lang="en-US" altLang="ja-JP" sz="900" b="0" u="none" strike="noStrike" kern="1200" cap="none" spc="0" normalizeH="0" baseline="0" noProof="0" dirty="0">
                        <a:ln>
                          <a:noFill/>
                        </a:ln>
                        <a:solidFill>
                          <a:srgbClr val="0D0D0D"/>
                        </a:solidFill>
                        <a:effectLst/>
                        <a:uLnTx/>
                        <a:uFillTx/>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effectLst/>
                          <a:latin typeface="+mn-ea"/>
                          <a:ea typeface="+mn-ea"/>
                          <a:cs typeface="+mn-cs"/>
                        </a:rPr>
                        <a:t>・原則として、</a:t>
                      </a:r>
                      <a:r>
                        <a:rPr kumimoji="1" lang="en-US" altLang="ja-JP" sz="1050" b="0" i="0" kern="1200" dirty="0">
                          <a:solidFill>
                            <a:srgbClr val="0D0D0D"/>
                          </a:solidFill>
                          <a:effectLst/>
                          <a:latin typeface="+mn-ea"/>
                          <a:ea typeface="+mn-ea"/>
                          <a:cs typeface="+mn-cs"/>
                        </a:rPr>
                        <a:t>1</a:t>
                      </a:r>
                      <a:r>
                        <a:rPr kumimoji="1" lang="ja-JP" altLang="en-US" sz="1050" b="0" i="0" kern="1200" dirty="0">
                          <a:solidFill>
                            <a:srgbClr val="0D0D0D"/>
                          </a:solidFill>
                          <a:effectLst/>
                          <a:latin typeface="+mn-ea"/>
                          <a:ea typeface="+mn-ea"/>
                          <a:cs typeface="+mn-cs"/>
                        </a:rPr>
                        <a:t>社単独でのご協賛に限り、複数社による連合協賛形式は不可となります</a:t>
                      </a:r>
                      <a:endParaRPr kumimoji="1" lang="en-US" altLang="ja-JP" sz="1050" b="0" u="none" strike="noStrike" kern="1200" cap="none" spc="0" normalizeH="0" baseline="0" noProof="0" dirty="0">
                        <a:ln>
                          <a:noFill/>
                        </a:ln>
                        <a:solidFill>
                          <a:srgbClr val="0D0D0D"/>
                        </a:solidFill>
                        <a:effectLst/>
                        <a:uLnTx/>
                        <a:uFillTx/>
                        <a:latin typeface="+mn-ea"/>
                        <a:ea typeface="+mn-ea"/>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2F2F2"/>
                    </a:solidFill>
                  </a:tcPr>
                </a:tc>
                <a:extLst>
                  <a:ext uri="{0D108BD9-81ED-4DB2-BD59-A6C34878D82A}">
                    <a16:rowId xmlns:a16="http://schemas.microsoft.com/office/drawing/2014/main" val="530775823"/>
                  </a:ext>
                </a:extLst>
              </a:tr>
            </a:tbl>
          </a:graphicData>
        </a:graphic>
      </p:graphicFrame>
    </p:spTree>
    <p:extLst>
      <p:ext uri="{BB962C8B-B14F-4D97-AF65-F5344CB8AC3E}">
        <p14:creationId xmlns:p14="http://schemas.microsoft.com/office/powerpoint/2010/main" val="25859757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779090-8DC4-A29F-DE7C-B32BA122A457}"/>
            </a:ext>
          </a:extLst>
        </p:cNvPr>
        <p:cNvGrpSpPr/>
        <p:nvPr/>
      </p:nvGrpSpPr>
      <p:grpSpPr>
        <a:xfrm>
          <a:off x="0" y="0"/>
          <a:ext cx="0" cy="0"/>
          <a:chOff x="0" y="0"/>
          <a:chExt cx="0" cy="0"/>
        </a:xfrm>
      </p:grpSpPr>
      <p:sp>
        <p:nvSpPr>
          <p:cNvPr id="9" name="テキスト プレースホルダー 3">
            <a:extLst>
              <a:ext uri="{FF2B5EF4-FFF2-40B4-BE49-F238E27FC236}">
                <a16:creationId xmlns:a16="http://schemas.microsoft.com/office/drawing/2014/main" id="{283F7954-9235-FC29-1FE6-451BD6A600F9}"/>
              </a:ext>
            </a:extLst>
          </p:cNvPr>
          <p:cNvSpPr txBox="1">
            <a:spLocks/>
          </p:cNvSpPr>
          <p:nvPr/>
        </p:nvSpPr>
        <p:spPr>
          <a:xfrm>
            <a:off x="1936381" y="194457"/>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48"/>
                </a:solidFill>
                <a:effectLst/>
                <a:uLnTx/>
                <a:uFillTx/>
                <a:latin typeface="+mn-ea"/>
                <a:ea typeface="+mn-ea"/>
                <a:cs typeface="+mn-cs"/>
              </a:rPr>
              <a:t>満稿のお知らせ</a:t>
            </a:r>
            <a:endParaRPr kumimoji="1" lang="ja-JP" altLang="en-US" sz="1600" b="1" i="0" u="none" strike="noStrike" kern="1200" cap="none" spc="0" normalizeH="0" baseline="0" noProof="0" dirty="0">
              <a:ln>
                <a:noFill/>
              </a:ln>
              <a:solidFill>
                <a:srgbClr val="000048"/>
              </a:solidFill>
              <a:effectLst/>
              <a:uLnTx/>
              <a:uFillTx/>
              <a:latin typeface="+mn-ea"/>
              <a:ea typeface="+mn-ea"/>
              <a:cs typeface="+mn-cs"/>
            </a:endParaRPr>
          </a:p>
        </p:txBody>
      </p:sp>
      <p:sp>
        <p:nvSpPr>
          <p:cNvPr id="11" name="テキスト ボックス 10">
            <a:extLst>
              <a:ext uri="{FF2B5EF4-FFF2-40B4-BE49-F238E27FC236}">
                <a16:creationId xmlns:a16="http://schemas.microsoft.com/office/drawing/2014/main" id="{81518BC8-BEC6-44A6-25BC-FDEA6D83A9F0}"/>
              </a:ext>
            </a:extLst>
          </p:cNvPr>
          <p:cNvSpPr txBox="1"/>
          <p:nvPr/>
        </p:nvSpPr>
        <p:spPr>
          <a:xfrm>
            <a:off x="813061" y="1656463"/>
            <a:ext cx="10414263" cy="3323987"/>
          </a:xfrm>
          <a:prstGeom prst="rect">
            <a:avLst/>
          </a:prstGeom>
          <a:noFill/>
        </p:spPr>
        <p:txBody>
          <a:bodyPr wrap="square">
            <a:spAutoFit/>
          </a:bodyPr>
          <a:lstStyle/>
          <a:p>
            <a:pPr marL="179070" marR="0" lvl="0" indent="-179070" algn="l" defTabSz="914400" rtl="0" eaLnBrk="1" fontAlgn="ctr" latinLnBrk="0" hangingPunct="1">
              <a:lnSpc>
                <a:spcPct val="150000"/>
              </a:lnSpc>
              <a:spcBef>
                <a:spcPts val="0"/>
              </a:spcBef>
              <a:spcAft>
                <a:spcPts val="0"/>
              </a:spcAft>
              <a:buClr>
                <a:srgbClr val="687080"/>
              </a:buClr>
              <a:buSzTx/>
              <a:buFont typeface="Wingdings" pitchFamily="2" charset="2"/>
              <a:buNone/>
              <a:tabLst/>
              <a:defRPr/>
            </a:pPr>
            <a:r>
              <a:rPr kumimoji="1" lang="en-US" altLang="ja-JP" sz="1600" b="0" i="0" u="none" strike="noStrike" kern="1200" cap="none" spc="0" normalizeH="0" baseline="0" noProof="0" dirty="0">
                <a:ln>
                  <a:noFill/>
                </a:ln>
                <a:solidFill>
                  <a:srgbClr val="0D0D0D"/>
                </a:solidFill>
                <a:effectLst/>
                <a:uLnTx/>
                <a:uFillTx/>
                <a:latin typeface="+mn-ea"/>
                <a:ea typeface="+mn-ea"/>
                <a:cs typeface="+mn-cs"/>
              </a:rPr>
              <a:t>Yahoo!</a:t>
            </a:r>
            <a:r>
              <a:rPr kumimoji="1" lang="ja-JP" altLang="en-US" sz="1600" b="0" i="0" u="none" strike="noStrike" kern="1200" cap="none" spc="0" normalizeH="0" baseline="0" noProof="0" dirty="0">
                <a:ln>
                  <a:noFill/>
                </a:ln>
                <a:solidFill>
                  <a:srgbClr val="0D0D0D"/>
                </a:solidFill>
                <a:effectLst/>
                <a:uLnTx/>
                <a:uFillTx/>
                <a:latin typeface="+mn-ea"/>
                <a:ea typeface="+mn-ea"/>
                <a:cs typeface="+mn-cs"/>
              </a:rPr>
              <a:t>ニュース タイアップは同期間に掲載可能な案件数に制限を設けておりますが、</a:t>
            </a:r>
            <a:endParaRPr kumimoji="1" lang="en-US" altLang="ja-JP" sz="1600" b="0" i="0" u="none" strike="noStrike" kern="1200" cap="none" spc="0" normalizeH="0" baseline="0" noProof="0" dirty="0">
              <a:ln>
                <a:noFill/>
              </a:ln>
              <a:solidFill>
                <a:srgbClr val="0D0D0D"/>
              </a:solidFill>
              <a:effectLst/>
              <a:uLnTx/>
              <a:uFillTx/>
              <a:latin typeface="+mn-ea"/>
              <a:ea typeface="+mn-ea"/>
              <a:cs typeface="+mn-cs"/>
            </a:endParaRPr>
          </a:p>
          <a:p>
            <a:pPr marL="179070" marR="0" lvl="0" indent="-179070" algn="l" defTabSz="914400" rtl="0" eaLnBrk="1" fontAlgn="ctr" latinLnBrk="0" hangingPunct="1">
              <a:lnSpc>
                <a:spcPct val="150000"/>
              </a:lnSpc>
              <a:spcBef>
                <a:spcPts val="0"/>
              </a:spcBef>
              <a:spcAft>
                <a:spcPts val="0"/>
              </a:spcAft>
              <a:buClr>
                <a:srgbClr val="687080"/>
              </a:buClr>
              <a:buSzTx/>
              <a:buFont typeface="Wingdings" pitchFamily="2" charset="2"/>
              <a:buNone/>
              <a:tabLst/>
              <a:defRPr/>
            </a:pPr>
            <a:r>
              <a:rPr kumimoji="1" lang="ja-JP" altLang="en-US" sz="1600" b="0" i="0" u="none" strike="noStrike" kern="1200" cap="none" spc="0" normalizeH="0" baseline="0" noProof="0" dirty="0">
                <a:ln>
                  <a:noFill/>
                </a:ln>
                <a:solidFill>
                  <a:srgbClr val="0D0D0D"/>
                </a:solidFill>
                <a:effectLst/>
                <a:uLnTx/>
                <a:uFillTx/>
                <a:latin typeface="+mn-ea"/>
                <a:ea typeface="+mn-ea"/>
                <a:cs typeface="+mn-cs"/>
              </a:rPr>
              <a:t>ご好評につき下記の期間が満稿となりました。</a:t>
            </a:r>
            <a:endParaRPr kumimoji="1" lang="en-US" altLang="ja-JP" sz="1600" b="0" i="0" u="none" strike="noStrike" kern="1200" cap="none" spc="0" normalizeH="0" baseline="0" noProof="0" dirty="0">
              <a:ln>
                <a:noFill/>
              </a:ln>
              <a:solidFill>
                <a:srgbClr val="0D0D0D"/>
              </a:solidFill>
              <a:effectLst/>
              <a:uLnTx/>
              <a:uFillTx/>
              <a:latin typeface="+mn-ea"/>
              <a:ea typeface="+mn-ea"/>
              <a:cs typeface="+mn-cs"/>
            </a:endParaRPr>
          </a:p>
          <a:p>
            <a:pPr marL="742950" marR="0" lvl="1" indent="-285750" algn="l" defTabSz="914400" rtl="0" eaLnBrk="1" fontAlgn="ctr" latinLnBrk="0" hangingPunct="1">
              <a:lnSpc>
                <a:spcPct val="150000"/>
              </a:lnSpc>
              <a:spcBef>
                <a:spcPts val="0"/>
              </a:spcBef>
              <a:spcAft>
                <a:spcPts val="0"/>
              </a:spcAft>
              <a:buClr>
                <a:srgbClr val="687080"/>
              </a:buClr>
              <a:buSzTx/>
              <a:buFont typeface="Wingdings" panose="05000000000000000000" pitchFamily="2" charset="2"/>
              <a:buChar char="l"/>
              <a:tabLst/>
              <a:defRPr/>
            </a:pPr>
            <a:r>
              <a:rPr kumimoji="1" lang="ja-JP" altLang="en-US" sz="1600" b="0" i="0" u="none" strike="noStrike" kern="1200" cap="none" spc="0" normalizeH="0" baseline="0" noProof="0" dirty="0">
                <a:ln>
                  <a:noFill/>
                </a:ln>
                <a:solidFill>
                  <a:srgbClr val="0D0D0D"/>
                </a:solidFill>
                <a:effectLst/>
                <a:uLnTx/>
                <a:uFillTx/>
                <a:latin typeface="+mn-ea"/>
                <a:ea typeface="+mn-ea"/>
                <a:cs typeface="+mn-cs"/>
              </a:rPr>
              <a:t>ライトプラン：</a:t>
            </a:r>
            <a:r>
              <a:rPr kumimoji="1" lang="en-US" altLang="ja-JP" sz="1600" b="0" i="0" u="none" strike="noStrike" kern="1200" cap="none" spc="0" normalizeH="0" baseline="0" noProof="0" dirty="0">
                <a:ln>
                  <a:noFill/>
                </a:ln>
                <a:solidFill>
                  <a:srgbClr val="0D0D0D"/>
                </a:solidFill>
                <a:effectLst/>
                <a:uLnTx/>
                <a:uFillTx/>
                <a:latin typeface="+mn-ea"/>
                <a:ea typeface="+mn-ea"/>
                <a:cs typeface="+mn-cs"/>
              </a:rPr>
              <a:t>2026</a:t>
            </a:r>
            <a:r>
              <a:rPr kumimoji="1" lang="ja-JP" altLang="en-US" sz="1600" b="0" i="0" u="none" strike="noStrike" kern="1200" cap="none" spc="0" normalizeH="0" baseline="0" noProof="0" dirty="0">
                <a:ln>
                  <a:noFill/>
                </a:ln>
                <a:solidFill>
                  <a:srgbClr val="0D0D0D"/>
                </a:solidFill>
                <a:effectLst/>
                <a:uLnTx/>
                <a:uFillTx/>
                <a:latin typeface="+mn-ea"/>
                <a:ea typeface="+mn-ea"/>
                <a:cs typeface="+mn-cs"/>
              </a:rPr>
              <a:t>年</a:t>
            </a:r>
            <a:r>
              <a:rPr kumimoji="1" lang="en-US" altLang="ja-JP" sz="1600" b="0" i="0" u="none" strike="noStrike" kern="1200" cap="none" spc="0" normalizeH="0" baseline="0" noProof="0" dirty="0">
                <a:ln>
                  <a:noFill/>
                </a:ln>
                <a:solidFill>
                  <a:srgbClr val="0D0D0D"/>
                </a:solidFill>
                <a:effectLst/>
                <a:uLnTx/>
                <a:uFillTx/>
                <a:latin typeface="+mn-ea"/>
                <a:ea typeface="+mn-ea"/>
                <a:cs typeface="+mn-cs"/>
              </a:rPr>
              <a:t>5</a:t>
            </a:r>
            <a:r>
              <a:rPr kumimoji="1" lang="ja-JP" altLang="en-US" sz="1600" b="0" i="0" u="none" strike="noStrike" kern="1200" cap="none" spc="0" normalizeH="0" baseline="0" noProof="0" dirty="0">
                <a:ln>
                  <a:noFill/>
                </a:ln>
                <a:solidFill>
                  <a:srgbClr val="0D0D0D"/>
                </a:solidFill>
                <a:effectLst/>
                <a:uLnTx/>
                <a:uFillTx/>
                <a:latin typeface="+mn-ea"/>
                <a:ea typeface="+mn-ea"/>
                <a:cs typeface="+mn-cs"/>
              </a:rPr>
              <a:t>月</a:t>
            </a:r>
            <a:r>
              <a:rPr kumimoji="1" lang="en-US" altLang="ja-JP" sz="1600" b="0" i="0" u="none" strike="noStrike" kern="1200" cap="none" spc="0" normalizeH="0" baseline="0" noProof="0" dirty="0">
                <a:ln>
                  <a:noFill/>
                </a:ln>
                <a:solidFill>
                  <a:srgbClr val="0D0D0D"/>
                </a:solidFill>
                <a:effectLst/>
                <a:uLnTx/>
                <a:uFillTx/>
                <a:latin typeface="+mn-ea"/>
                <a:ea typeface="+mn-ea"/>
                <a:cs typeface="+mn-cs"/>
              </a:rPr>
              <a:t>22</a:t>
            </a:r>
            <a:r>
              <a:rPr kumimoji="1" lang="ja-JP" altLang="en-US" sz="1600" b="0" i="0" u="none" strike="noStrike" kern="1200" cap="none" spc="0" normalizeH="0" baseline="0" noProof="0" dirty="0">
                <a:ln>
                  <a:noFill/>
                </a:ln>
                <a:solidFill>
                  <a:srgbClr val="0D0D0D"/>
                </a:solidFill>
                <a:effectLst/>
                <a:uLnTx/>
                <a:uFillTx/>
                <a:latin typeface="+mn-ea"/>
                <a:ea typeface="+mn-ea"/>
                <a:cs typeface="+mn-cs"/>
              </a:rPr>
              <a:t>日掲載開始分まで</a:t>
            </a:r>
            <a:endParaRPr kumimoji="1" lang="en-US" altLang="ja-JP" sz="1600" b="0" i="0" u="none" strike="noStrike" kern="1200" cap="none" spc="0" normalizeH="0" baseline="0" noProof="0" dirty="0">
              <a:ln>
                <a:noFill/>
              </a:ln>
              <a:solidFill>
                <a:srgbClr val="0D0D0D"/>
              </a:solidFill>
              <a:effectLst/>
              <a:uLnTx/>
              <a:uFillTx/>
              <a:latin typeface="+mn-ea"/>
              <a:ea typeface="+mn-ea"/>
              <a:cs typeface="+mn-cs"/>
            </a:endParaRPr>
          </a:p>
          <a:p>
            <a:pPr marL="742950" marR="0" lvl="1" indent="-285750" algn="l" defTabSz="914400" rtl="0" eaLnBrk="1" fontAlgn="ctr" latinLnBrk="0" hangingPunct="1">
              <a:lnSpc>
                <a:spcPct val="150000"/>
              </a:lnSpc>
              <a:spcBef>
                <a:spcPts val="0"/>
              </a:spcBef>
              <a:spcAft>
                <a:spcPts val="0"/>
              </a:spcAft>
              <a:buClr>
                <a:srgbClr val="687080"/>
              </a:buClr>
              <a:buSzTx/>
              <a:buFont typeface="Wingdings" panose="05000000000000000000" pitchFamily="2" charset="2"/>
              <a:buChar char="l"/>
              <a:tabLst/>
              <a:defRPr/>
            </a:pPr>
            <a:r>
              <a:rPr lang="ja-JP" altLang="en-US" sz="1600" dirty="0">
                <a:solidFill>
                  <a:srgbClr val="0D0D0D"/>
                </a:solidFill>
                <a:latin typeface="+mn-ea"/>
                <a:ea typeface="+mn-ea"/>
              </a:rPr>
              <a:t>スタンダードプラン：</a:t>
            </a:r>
            <a:r>
              <a:rPr lang="en-US" altLang="ja-JP" sz="1600" dirty="0">
                <a:solidFill>
                  <a:srgbClr val="0D0D0D"/>
                </a:solidFill>
                <a:latin typeface="+mn-ea"/>
                <a:ea typeface="+mn-ea"/>
              </a:rPr>
              <a:t>2026</a:t>
            </a:r>
            <a:r>
              <a:rPr lang="ja-JP" altLang="en-US" sz="1600" dirty="0">
                <a:solidFill>
                  <a:srgbClr val="0D0D0D"/>
                </a:solidFill>
                <a:latin typeface="+mn-ea"/>
                <a:ea typeface="+mn-ea"/>
              </a:rPr>
              <a:t>年</a:t>
            </a:r>
            <a:r>
              <a:rPr lang="en-US" altLang="ja-JP" sz="1600" dirty="0">
                <a:solidFill>
                  <a:srgbClr val="0D0D0D"/>
                </a:solidFill>
                <a:latin typeface="+mn-ea"/>
                <a:ea typeface="+mn-ea"/>
              </a:rPr>
              <a:t>6</a:t>
            </a:r>
            <a:r>
              <a:rPr lang="ja-JP" altLang="en-US" sz="1600" dirty="0">
                <a:solidFill>
                  <a:srgbClr val="0D0D0D"/>
                </a:solidFill>
                <a:latin typeface="+mn-ea"/>
                <a:ea typeface="+mn-ea"/>
              </a:rPr>
              <a:t>月</a:t>
            </a:r>
            <a:r>
              <a:rPr lang="en-US" altLang="ja-JP" sz="1600" dirty="0">
                <a:solidFill>
                  <a:srgbClr val="0D0D0D"/>
                </a:solidFill>
                <a:latin typeface="+mn-ea"/>
                <a:ea typeface="+mn-ea"/>
              </a:rPr>
              <a:t>8</a:t>
            </a:r>
            <a:r>
              <a:rPr lang="ja-JP" altLang="en-US" sz="1600" dirty="0">
                <a:solidFill>
                  <a:srgbClr val="0D0D0D"/>
                </a:solidFill>
                <a:latin typeface="+mn-ea"/>
                <a:ea typeface="+mn-ea"/>
              </a:rPr>
              <a:t>日掲載開始分まで</a:t>
            </a:r>
            <a:endParaRPr lang="en-US" altLang="ja-JP" sz="1600" b="1" dirty="0">
              <a:solidFill>
                <a:srgbClr val="0D0D0D"/>
              </a:solidFill>
              <a:latin typeface="+mn-ea"/>
            </a:endParaRPr>
          </a:p>
          <a:p>
            <a:pPr marL="742950" marR="0" lvl="1" indent="-285750" algn="l" defTabSz="914400" rtl="0" eaLnBrk="1" fontAlgn="ctr" latinLnBrk="0" hangingPunct="1">
              <a:lnSpc>
                <a:spcPct val="150000"/>
              </a:lnSpc>
              <a:spcBef>
                <a:spcPts val="0"/>
              </a:spcBef>
              <a:spcAft>
                <a:spcPts val="0"/>
              </a:spcAft>
              <a:buClr>
                <a:srgbClr val="687080"/>
              </a:buClr>
              <a:buSzTx/>
              <a:buFont typeface="Wingdings" panose="05000000000000000000" pitchFamily="2" charset="2"/>
              <a:buChar char="l"/>
              <a:tabLst/>
              <a:defRPr/>
            </a:pPr>
            <a:endParaRPr lang="en-US" altLang="ja-JP" sz="1600" b="1" dirty="0">
              <a:solidFill>
                <a:srgbClr val="0D0D0D"/>
              </a:solidFill>
              <a:latin typeface="+mn-ea"/>
              <a:ea typeface="+mn-ea"/>
            </a:endParaRPr>
          </a:p>
          <a:p>
            <a:pPr eaLnBrk="1" fontAlgn="ctr" hangingPunct="1">
              <a:lnSpc>
                <a:spcPct val="150000"/>
              </a:lnSpc>
              <a:spcBef>
                <a:spcPts val="0"/>
              </a:spcBef>
              <a:spcAft>
                <a:spcPts val="0"/>
              </a:spcAft>
              <a:buClr>
                <a:srgbClr val="687080"/>
              </a:buClr>
              <a:defRPr/>
            </a:pPr>
            <a:r>
              <a:rPr lang="ja-JP" altLang="en-US" sz="1600" dirty="0">
                <a:solidFill>
                  <a:srgbClr val="0D0D0D"/>
                </a:solidFill>
                <a:latin typeface="+mn-ea"/>
                <a:ea typeface="+mn-ea"/>
              </a:rPr>
              <a:t>下記の期間よりお申し込みが可能となりますので、こちらでの実施をご検討ください。</a:t>
            </a:r>
            <a:endParaRPr lang="en-US" altLang="ja-JP" sz="1600" dirty="0">
              <a:solidFill>
                <a:srgbClr val="0D0D0D"/>
              </a:solidFill>
              <a:latin typeface="+mn-ea"/>
              <a:ea typeface="+mn-ea"/>
            </a:endParaRPr>
          </a:p>
          <a:p>
            <a:pPr marL="742950" lvl="1" indent="-285750" eaLnBrk="1" fontAlgn="ctr" hangingPunct="1">
              <a:lnSpc>
                <a:spcPct val="150000"/>
              </a:lnSpc>
              <a:spcBef>
                <a:spcPts val="0"/>
              </a:spcBef>
              <a:spcAft>
                <a:spcPts val="0"/>
              </a:spcAft>
              <a:buClr>
                <a:srgbClr val="687080"/>
              </a:buClr>
              <a:buFont typeface="Wingdings" panose="05000000000000000000" pitchFamily="2" charset="2"/>
              <a:buChar char="l"/>
              <a:defRPr/>
            </a:pPr>
            <a:r>
              <a:rPr lang="ja-JP" altLang="en-US" sz="1600" dirty="0">
                <a:solidFill>
                  <a:srgbClr val="0D0D0D"/>
                </a:solidFill>
                <a:latin typeface="+mn-ea"/>
              </a:rPr>
              <a:t>ライトプラン：</a:t>
            </a:r>
            <a:r>
              <a:rPr lang="en-US" altLang="ja-JP" sz="1600" b="1" dirty="0">
                <a:solidFill>
                  <a:srgbClr val="0D0D0D"/>
                </a:solidFill>
                <a:latin typeface="+mn-ea"/>
              </a:rPr>
              <a:t>2026</a:t>
            </a:r>
            <a:r>
              <a:rPr lang="ja-JP" altLang="en-US" sz="1600" b="1" dirty="0">
                <a:solidFill>
                  <a:srgbClr val="0D0D0D"/>
                </a:solidFill>
                <a:latin typeface="+mn-ea"/>
              </a:rPr>
              <a:t>年</a:t>
            </a:r>
            <a:r>
              <a:rPr lang="en-US" altLang="ja-JP" sz="1600" b="1" dirty="0">
                <a:solidFill>
                  <a:srgbClr val="0D0D0D"/>
                </a:solidFill>
                <a:latin typeface="+mn-ea"/>
              </a:rPr>
              <a:t>5</a:t>
            </a:r>
            <a:r>
              <a:rPr lang="ja-JP" altLang="en-US" sz="1600" b="1" dirty="0">
                <a:solidFill>
                  <a:srgbClr val="0D0D0D"/>
                </a:solidFill>
                <a:latin typeface="+mn-ea"/>
              </a:rPr>
              <a:t>月</a:t>
            </a:r>
            <a:r>
              <a:rPr lang="en-US" altLang="ja-JP" sz="1600" b="1" dirty="0">
                <a:solidFill>
                  <a:srgbClr val="0D0D0D"/>
                </a:solidFill>
                <a:latin typeface="+mn-ea"/>
              </a:rPr>
              <a:t>23</a:t>
            </a:r>
            <a:r>
              <a:rPr lang="ja-JP" altLang="en-US" sz="1600" b="1" dirty="0">
                <a:solidFill>
                  <a:srgbClr val="0D0D0D"/>
                </a:solidFill>
                <a:latin typeface="+mn-ea"/>
              </a:rPr>
              <a:t>日掲載開始分から</a:t>
            </a:r>
            <a:endParaRPr lang="en-US" altLang="ja-JP" sz="1600" b="1" dirty="0">
              <a:solidFill>
                <a:srgbClr val="0D0D0D"/>
              </a:solidFill>
              <a:latin typeface="+mn-ea"/>
            </a:endParaRPr>
          </a:p>
          <a:p>
            <a:pPr marL="742950" lvl="1" indent="-285750" eaLnBrk="1" fontAlgn="ctr" hangingPunct="1">
              <a:lnSpc>
                <a:spcPct val="150000"/>
              </a:lnSpc>
              <a:spcBef>
                <a:spcPts val="0"/>
              </a:spcBef>
              <a:spcAft>
                <a:spcPts val="0"/>
              </a:spcAft>
              <a:buClr>
                <a:srgbClr val="687080"/>
              </a:buClr>
              <a:buFont typeface="Wingdings" panose="05000000000000000000" pitchFamily="2" charset="2"/>
              <a:buChar char="l"/>
              <a:defRPr/>
            </a:pPr>
            <a:r>
              <a:rPr lang="ja-JP" altLang="en-US" sz="1600" dirty="0">
                <a:solidFill>
                  <a:srgbClr val="0D0D0D"/>
                </a:solidFill>
                <a:latin typeface="+mn-ea"/>
              </a:rPr>
              <a:t>スタンダードプラン：</a:t>
            </a:r>
            <a:r>
              <a:rPr lang="en-US" altLang="ja-JP" sz="1600" b="1" dirty="0">
                <a:solidFill>
                  <a:srgbClr val="0D0D0D"/>
                </a:solidFill>
                <a:latin typeface="+mn-ea"/>
              </a:rPr>
              <a:t>2026</a:t>
            </a:r>
            <a:r>
              <a:rPr lang="ja-JP" altLang="en-US" sz="1600" b="1" dirty="0">
                <a:solidFill>
                  <a:srgbClr val="0D0D0D"/>
                </a:solidFill>
                <a:latin typeface="+mn-ea"/>
              </a:rPr>
              <a:t>年</a:t>
            </a:r>
            <a:r>
              <a:rPr lang="en-US" altLang="ja-JP" sz="1600" b="1" dirty="0">
                <a:solidFill>
                  <a:srgbClr val="0D0D0D"/>
                </a:solidFill>
                <a:latin typeface="+mn-ea"/>
              </a:rPr>
              <a:t>6</a:t>
            </a:r>
            <a:r>
              <a:rPr lang="ja-JP" altLang="en-US" sz="1600" b="1" dirty="0">
                <a:solidFill>
                  <a:srgbClr val="0D0D0D"/>
                </a:solidFill>
                <a:latin typeface="+mn-ea"/>
              </a:rPr>
              <a:t>月</a:t>
            </a:r>
            <a:r>
              <a:rPr lang="en-US" altLang="ja-JP" sz="1600" b="1" dirty="0">
                <a:solidFill>
                  <a:srgbClr val="0D0D0D"/>
                </a:solidFill>
                <a:latin typeface="+mn-ea"/>
              </a:rPr>
              <a:t>9</a:t>
            </a:r>
            <a:r>
              <a:rPr lang="ja-JP" altLang="en-US" sz="1600" b="1" dirty="0">
                <a:solidFill>
                  <a:srgbClr val="0D0D0D"/>
                </a:solidFill>
                <a:latin typeface="+mn-ea"/>
              </a:rPr>
              <a:t>日掲載開始分から</a:t>
            </a:r>
            <a:endParaRPr lang="en-US" altLang="ja-JP" sz="1600" b="1" dirty="0">
              <a:solidFill>
                <a:srgbClr val="0D0D0D"/>
              </a:solidFill>
              <a:latin typeface="+mn-ea"/>
            </a:endParaRPr>
          </a:p>
          <a:p>
            <a:pPr lvl="1" eaLnBrk="1" fontAlgn="ctr" hangingPunct="1">
              <a:lnSpc>
                <a:spcPct val="150000"/>
              </a:lnSpc>
              <a:spcBef>
                <a:spcPts val="0"/>
              </a:spcBef>
              <a:spcAft>
                <a:spcPts val="0"/>
              </a:spcAft>
              <a:buClr>
                <a:srgbClr val="687080"/>
              </a:buClr>
              <a:defRPr/>
            </a:pPr>
            <a:r>
              <a:rPr kumimoji="1" lang="en-US" altLang="ja-JP" sz="1200" b="0" i="0" u="none" strike="noStrike" kern="1200" cap="none" spc="0" normalizeH="0" baseline="0" noProof="0" dirty="0">
                <a:ln>
                  <a:noFill/>
                </a:ln>
                <a:solidFill>
                  <a:srgbClr val="0D0D0D"/>
                </a:solidFill>
                <a:effectLst/>
                <a:uLnTx/>
                <a:uFillTx/>
                <a:latin typeface="+mn-ea"/>
                <a:ea typeface="+mn-ea"/>
                <a:cs typeface="+mn-cs"/>
              </a:rPr>
              <a:t>※</a:t>
            </a: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いずれも</a:t>
            </a:r>
            <a:r>
              <a:rPr kumimoji="1" lang="en-US" altLang="ja-JP" sz="1200" b="0" i="0" u="none" strike="noStrike" kern="1200" cap="none" spc="0" normalizeH="0" baseline="0" noProof="0" dirty="0">
                <a:ln>
                  <a:noFill/>
                </a:ln>
                <a:solidFill>
                  <a:srgbClr val="0D0D0D"/>
                </a:solidFill>
                <a:effectLst/>
                <a:uLnTx/>
                <a:uFillTx/>
                <a:latin typeface="+mn-ea"/>
                <a:ea typeface="+mn-ea"/>
                <a:cs typeface="+mn-cs"/>
              </a:rPr>
              <a:t>2026</a:t>
            </a: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年</a:t>
            </a:r>
            <a:r>
              <a:rPr kumimoji="1" lang="en-US" altLang="ja-JP" sz="1200" b="0" i="0" u="none" strike="noStrike" kern="1200" cap="none" spc="0" normalizeH="0" baseline="0" noProof="0" dirty="0">
                <a:ln>
                  <a:noFill/>
                </a:ln>
                <a:solidFill>
                  <a:srgbClr val="0D0D0D"/>
                </a:solidFill>
                <a:effectLst/>
                <a:uLnTx/>
                <a:uFillTx/>
                <a:latin typeface="+mn-ea"/>
                <a:ea typeface="+mn-ea"/>
                <a:cs typeface="+mn-cs"/>
              </a:rPr>
              <a:t>4</a:t>
            </a: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月</a:t>
            </a:r>
            <a:r>
              <a:rPr kumimoji="1" lang="en-US" altLang="ja-JP" sz="1200" b="0" i="0" u="none" strike="noStrike" kern="1200" cap="none" spc="0" normalizeH="0" baseline="0" noProof="0" dirty="0">
                <a:ln>
                  <a:noFill/>
                </a:ln>
                <a:solidFill>
                  <a:srgbClr val="0D0D0D"/>
                </a:solidFill>
                <a:effectLst/>
                <a:uLnTx/>
                <a:uFillTx/>
                <a:latin typeface="+mn-ea"/>
                <a:ea typeface="+mn-ea"/>
                <a:cs typeface="+mn-cs"/>
              </a:rPr>
              <a:t>1</a:t>
            </a: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日にオリエンテーションを実施いただき制作を開始する想定</a:t>
            </a:r>
            <a:endParaRPr kumimoji="1" lang="en-US" altLang="ja-JP" sz="1200" b="0" i="0" u="none" strike="noStrike" kern="1200" cap="none" spc="0" normalizeH="0" baseline="0" noProof="0" dirty="0">
              <a:ln>
                <a:noFill/>
              </a:ln>
              <a:solidFill>
                <a:srgbClr val="0D0D0D"/>
              </a:solidFill>
              <a:effectLst/>
              <a:uLnTx/>
              <a:uFillTx/>
              <a:latin typeface="+mn-ea"/>
              <a:ea typeface="+mn-ea"/>
              <a:cs typeface="+mn-cs"/>
            </a:endParaRPr>
          </a:p>
        </p:txBody>
      </p:sp>
    </p:spTree>
    <p:extLst>
      <p:ext uri="{BB962C8B-B14F-4D97-AF65-F5344CB8AC3E}">
        <p14:creationId xmlns:p14="http://schemas.microsoft.com/office/powerpoint/2010/main" val="359976842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BA4E44-FA07-CFA0-0E62-40502420EBF8}"/>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0B429674-AAAC-BA1D-167E-E3447AFAE28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8" name="テキスト プレースホルダー 3">
            <a:extLst>
              <a:ext uri="{FF2B5EF4-FFF2-40B4-BE49-F238E27FC236}">
                <a16:creationId xmlns:a16="http://schemas.microsoft.com/office/drawing/2014/main" id="{5D3C7099-F938-1507-CBD0-ED2474535817}"/>
              </a:ext>
            </a:extLst>
          </p:cNvPr>
          <p:cNvSpPr txBox="1">
            <a:spLocks/>
          </p:cNvSpPr>
          <p:nvPr/>
        </p:nvSpPr>
        <p:spPr>
          <a:xfrm>
            <a:off x="1880722"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48"/>
                </a:solidFill>
                <a:effectLst/>
                <a:uLnTx/>
                <a:uFillTx/>
                <a:latin typeface="+mn-ea"/>
                <a:ea typeface="+mn-ea"/>
                <a:cs typeface="+mn-cs"/>
              </a:rPr>
              <a:t>スペック詳細（スタンダードプラン）</a:t>
            </a:r>
            <a:endParaRPr kumimoji="1" lang="ja-JP" altLang="en-US" sz="1600" b="1" i="0" u="none" strike="noStrike" kern="1200" cap="none" spc="0" normalizeH="0" baseline="0" noProof="0" dirty="0">
              <a:ln>
                <a:noFill/>
              </a:ln>
              <a:solidFill>
                <a:srgbClr val="000048"/>
              </a:solidFill>
              <a:effectLst/>
              <a:uLnTx/>
              <a:uFillTx/>
              <a:latin typeface="+mn-ea"/>
              <a:ea typeface="+mn-ea"/>
              <a:cs typeface="+mn-cs"/>
            </a:endParaRPr>
          </a:p>
        </p:txBody>
      </p:sp>
      <p:graphicFrame>
        <p:nvGraphicFramePr>
          <p:cNvPr id="4" name="表 3">
            <a:extLst>
              <a:ext uri="{FF2B5EF4-FFF2-40B4-BE49-F238E27FC236}">
                <a16:creationId xmlns:a16="http://schemas.microsoft.com/office/drawing/2014/main" id="{93FE5B09-F670-E1E3-3CF0-1C69D9F631AE}"/>
              </a:ext>
            </a:extLst>
          </p:cNvPr>
          <p:cNvGraphicFramePr>
            <a:graphicFrameLocks noGrp="1"/>
          </p:cNvGraphicFramePr>
          <p:nvPr>
            <p:extLst>
              <p:ext uri="{D42A27DB-BD31-4B8C-83A1-F6EECF244321}">
                <p14:modId xmlns:p14="http://schemas.microsoft.com/office/powerpoint/2010/main" val="2974554319"/>
              </p:ext>
            </p:extLst>
          </p:nvPr>
        </p:nvGraphicFramePr>
        <p:xfrm>
          <a:off x="626588" y="1089025"/>
          <a:ext cx="10968782" cy="5245661"/>
        </p:xfrm>
        <a:graphic>
          <a:graphicData uri="http://schemas.openxmlformats.org/drawingml/2006/table">
            <a:tbl>
              <a:tblPr firstRow="1" bandRow="1"/>
              <a:tblGrid>
                <a:gridCol w="1316458">
                  <a:extLst>
                    <a:ext uri="{9D8B030D-6E8A-4147-A177-3AD203B41FA5}">
                      <a16:colId xmlns:a16="http://schemas.microsoft.com/office/drawing/2014/main" val="20000"/>
                    </a:ext>
                  </a:extLst>
                </a:gridCol>
                <a:gridCol w="9652324">
                  <a:extLst>
                    <a:ext uri="{9D8B030D-6E8A-4147-A177-3AD203B41FA5}">
                      <a16:colId xmlns:a16="http://schemas.microsoft.com/office/drawing/2014/main" val="20001"/>
                    </a:ext>
                  </a:extLst>
                </a:gridCol>
              </a:tblGrid>
              <a:tr h="354162">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メイリオ"/>
                          <a:ea typeface="メイリオ"/>
                          <a:cs typeface="Meiryo UI" pitchFamily="50" charset="-128"/>
                        </a:rPr>
                        <a:t>プランの特徴</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rgbClr val="0D0D0D"/>
                          </a:solidFill>
                          <a:effectLst/>
                          <a:uLnTx/>
                          <a:uFillTx/>
                          <a:latin typeface="+mn-ea"/>
                          <a:ea typeface="+mn-ea"/>
                        </a:rPr>
                        <a:t>検索やアンケート等のデータ活用や専門家起用など、</a:t>
                      </a:r>
                      <a:r>
                        <a:rPr kumimoji="1" lang="en-US" altLang="ja-JP" sz="1050" b="0" u="none" strike="noStrike" kern="1200" cap="none" spc="0" normalizeH="0" baseline="0" noProof="0" dirty="0">
                          <a:ln>
                            <a:noFill/>
                          </a:ln>
                          <a:solidFill>
                            <a:srgbClr val="0D0D0D"/>
                          </a:solidFill>
                          <a:effectLst/>
                          <a:uLnTx/>
                          <a:uFillTx/>
                          <a:latin typeface="+mn-ea"/>
                          <a:ea typeface="+mn-ea"/>
                        </a:rPr>
                        <a:t>Yahoo!</a:t>
                      </a:r>
                      <a:r>
                        <a:rPr kumimoji="1" lang="ja-JP" altLang="en-US" sz="1050" b="0" u="none" strike="noStrike" kern="1200" cap="none" spc="0" normalizeH="0" baseline="0" noProof="0" dirty="0">
                          <a:ln>
                            <a:noFill/>
                          </a:ln>
                          <a:solidFill>
                            <a:srgbClr val="0D0D0D"/>
                          </a:solidFill>
                          <a:effectLst/>
                          <a:uLnTx/>
                          <a:uFillTx/>
                          <a:latin typeface="+mn-ea"/>
                          <a:ea typeface="+mn-ea"/>
                        </a:rPr>
                        <a:t>ニュース オリジナルならではの記事制作が可能</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29307098"/>
                  </a:ext>
                </a:extLst>
              </a:tr>
              <a:tr h="1875747">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料金</a:t>
                      </a:r>
                    </a:p>
                    <a:p>
                      <a:pPr marL="0" marR="0" indent="0" algn="l" defTabSz="914400" rtl="0" eaLnBrk="1" fontAlgn="ctr" latinLnBrk="0" hangingPunct="1">
                        <a:lnSpc>
                          <a:spcPct val="100000"/>
                        </a:lnSpc>
                        <a:spcBef>
                          <a:spcPts val="0"/>
                        </a:spcBef>
                        <a:spcAft>
                          <a:spcPts val="0"/>
                        </a:spcAft>
                        <a:buClrTx/>
                        <a:buSzTx/>
                        <a:buFontTx/>
                        <a:buNone/>
                        <a:tabLst/>
                        <a:defRPr/>
                      </a:pPr>
                      <a:endParaRPr kumimoji="1" lang="ja-JP" altLang="en-US" sz="1050" b="0" i="0" dirty="0">
                        <a:solidFill>
                          <a:schemeClr val="bg1"/>
                        </a:solidFill>
                        <a:latin typeface="メイリオ"/>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u="none" strike="noStrike" kern="1200" dirty="0">
                          <a:solidFill>
                            <a:srgbClr val="0D0D0D"/>
                          </a:solidFill>
                          <a:latin typeface="+mn-ea"/>
                          <a:ea typeface="メイリオ"/>
                          <a:cs typeface="Meiryo UI" pitchFamily="50" charset="-128"/>
                        </a:rPr>
                        <a:t>●</a:t>
                      </a:r>
                      <a:r>
                        <a:rPr kumimoji="1" lang="ja-JP" altLang="en-US" sz="1050" b="0" u="none" strike="noStrike" kern="1200" cap="none" spc="0" normalizeH="0" baseline="0" noProof="0" dirty="0">
                          <a:ln>
                            <a:noFill/>
                          </a:ln>
                          <a:solidFill>
                            <a:srgbClr val="0D0D0D"/>
                          </a:solidFill>
                          <a:effectLst/>
                          <a:uLnTx/>
                          <a:uFillTx/>
                          <a:latin typeface="+mn-ea"/>
                          <a:ea typeface="+mn-ea"/>
                        </a:rPr>
                        <a:t>誘導用広告</a:t>
                      </a:r>
                      <a:endParaRPr kumimoji="1" lang="en-US" altLang="ja-JP" sz="1050" b="0" u="none" strike="noStrike" kern="1200" cap="none" spc="0" normalizeH="0" baseline="0" noProof="0" dirty="0">
                        <a:ln>
                          <a:noFill/>
                        </a:ln>
                        <a:solidFill>
                          <a:srgbClr val="0D0D0D"/>
                        </a:solidFill>
                        <a:effectLst/>
                        <a:uLnTx/>
                        <a:uFillTx/>
                        <a:latin typeface="+mn-ea"/>
                        <a:ea typeface="+mn-ea"/>
                      </a:endParaRPr>
                    </a:p>
                    <a:p>
                      <a:pPr marL="179070" marR="0" lvl="0" indent="-179070"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i="0" u="none" strike="noStrike" kern="1200" dirty="0">
                          <a:solidFill>
                            <a:srgbClr val="0D0D0D"/>
                          </a:solidFill>
                          <a:latin typeface="+mn-ea"/>
                          <a:ea typeface="メイリオ"/>
                          <a:cs typeface="Meiryo UI" pitchFamily="50" charset="-128"/>
                        </a:rPr>
                        <a:t>400</a:t>
                      </a:r>
                      <a:r>
                        <a:rPr kumimoji="1" lang="ja-JP" altLang="en-US" sz="1050" b="0" i="0" u="none" strike="noStrike" kern="1200" dirty="0">
                          <a:solidFill>
                            <a:srgbClr val="0D0D0D"/>
                          </a:solidFill>
                          <a:latin typeface="+mn-ea"/>
                          <a:ea typeface="メイリオ"/>
                          <a:cs typeface="Meiryo UI" pitchFamily="50" charset="-128"/>
                        </a:rPr>
                        <a:t>万円～</a:t>
                      </a:r>
                      <a:r>
                        <a:rPr kumimoji="1" lang="en-US" altLang="ja-JP" sz="1050" b="0" i="0" u="none" strike="noStrike" kern="1200" dirty="0">
                          <a:solidFill>
                            <a:srgbClr val="0D0D0D"/>
                          </a:solidFill>
                          <a:latin typeface="+mn-ea"/>
                          <a:ea typeface="メイリオ"/>
                          <a:cs typeface="Meiryo UI" pitchFamily="50" charset="-128"/>
                        </a:rPr>
                        <a:t>/</a:t>
                      </a:r>
                      <a:r>
                        <a:rPr lang="en-US" sz="1050" b="0" i="0" u="none" strike="noStrike" kern="1200" noProof="0" dirty="0">
                          <a:solidFill>
                            <a:srgbClr val="0D0D0D"/>
                          </a:solidFill>
                        </a:rPr>
                        <a:t>Yahoo</a:t>
                      </a:r>
                      <a:r>
                        <a:rPr lang="en-US" altLang="ja-JP" sz="1050" b="0" i="0" u="none" strike="noStrike" kern="1200" noProof="0" dirty="0">
                          <a:solidFill>
                            <a:srgbClr val="0D0D0D"/>
                          </a:solidFill>
                        </a:rPr>
                        <a:t>!</a:t>
                      </a:r>
                      <a:r>
                        <a:rPr lang="ja-JP" altLang="en-US" sz="1050" b="0" i="0" u="none" strike="noStrike" kern="1200" noProof="0" dirty="0">
                          <a:solidFill>
                            <a:srgbClr val="0D0D0D"/>
                          </a:solidFill>
                        </a:rPr>
                        <a:t>広告</a:t>
                      </a:r>
                      <a:r>
                        <a:rPr lang="en-US" altLang="ja-JP" sz="1050" b="0" i="0" u="none" strike="noStrike" kern="1200" noProof="0" dirty="0">
                          <a:solidFill>
                            <a:srgbClr val="0D0D0D"/>
                          </a:solidFill>
                        </a:rPr>
                        <a:t> </a:t>
                      </a:r>
                      <a:r>
                        <a:rPr kumimoji="1" lang="ja-JP" altLang="en-US" sz="1050" b="0" i="0" u="none" strike="noStrike" kern="1200" noProof="0" dirty="0">
                          <a:solidFill>
                            <a:srgbClr val="0D0D0D"/>
                          </a:solidFill>
                        </a:rPr>
                        <a:t>ディスプレイ広告の広告管理ツール</a:t>
                      </a:r>
                      <a:r>
                        <a:rPr kumimoji="1" lang="ja-JP" altLang="en-US" sz="1050" b="0" u="none" strike="noStrike" kern="1200" cap="none" spc="0" normalizeH="0" baseline="0" noProof="0" dirty="0">
                          <a:ln>
                            <a:noFill/>
                          </a:ln>
                          <a:solidFill>
                            <a:schemeClr val="tx1">
                              <a:lumMod val="75000"/>
                              <a:lumOff val="25000"/>
                            </a:schemeClr>
                          </a:solidFill>
                          <a:effectLst/>
                          <a:uLnTx/>
                          <a:uFillTx/>
                          <a:latin typeface="+mn-ea"/>
                          <a:ea typeface="+mn-ea"/>
                        </a:rPr>
                        <a:t>からお申し込み</a:t>
                      </a:r>
                      <a:endParaRPr kumimoji="1" lang="en-US" altLang="ja-JP" sz="1050" b="0" u="none" strike="noStrike" kern="1200" cap="none" spc="0" normalizeH="0" baseline="0" noProof="0" dirty="0">
                        <a:ln>
                          <a:noFill/>
                        </a:ln>
                        <a:solidFill>
                          <a:schemeClr val="tx1">
                            <a:lumMod val="75000"/>
                            <a:lumOff val="25000"/>
                          </a:schemeClr>
                        </a:solidFill>
                        <a:effectLst/>
                        <a:uLnTx/>
                        <a:uFillTx/>
                        <a:latin typeface="+mn-ea"/>
                        <a:ea typeface="+mn-ea"/>
                      </a:endParaRPr>
                    </a:p>
                    <a:p>
                      <a:pPr marL="179070" marR="0" lvl="0" indent="-179070"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i="0" u="none" strike="noStrike" kern="1200" cap="none" spc="0" normalizeH="0" baseline="0" noProof="0" dirty="0">
                          <a:ln>
                            <a:noFill/>
                          </a:ln>
                          <a:solidFill>
                            <a:schemeClr val="tx1">
                              <a:lumMod val="75000"/>
                              <a:lumOff val="25000"/>
                            </a:schemeClr>
                          </a:solidFill>
                          <a:effectLst/>
                          <a:uLnTx/>
                          <a:uFillTx/>
                          <a:latin typeface="+mn-ea"/>
                          <a:ea typeface="+mn-ea"/>
                          <a:cs typeface="Meiryo UI" pitchFamily="50" charset="-128"/>
                        </a:rPr>
                        <a:t>※LINE</a:t>
                      </a:r>
                      <a:r>
                        <a:rPr kumimoji="1" lang="ja-JP" altLang="en-US" sz="900" b="0" i="0" u="none" strike="noStrike" kern="1200" cap="none" spc="0" normalizeH="0" baseline="0" noProof="0" dirty="0">
                          <a:ln>
                            <a:noFill/>
                          </a:ln>
                          <a:solidFill>
                            <a:schemeClr val="tx1">
                              <a:lumMod val="75000"/>
                              <a:lumOff val="25000"/>
                            </a:schemeClr>
                          </a:solidFill>
                          <a:effectLst/>
                          <a:uLnTx/>
                          <a:uFillTx/>
                          <a:latin typeface="+mn-ea"/>
                          <a:ea typeface="+mn-ea"/>
                          <a:cs typeface="Meiryo UI" pitchFamily="50" charset="-128"/>
                        </a:rPr>
                        <a:t>ヤフーから代理店様への請求額ベース</a:t>
                      </a:r>
                      <a:br>
                        <a:rPr kumimoji="1" lang="en-US" altLang="ja-JP" sz="1050" b="0" i="0" u="none" strike="noStrike" kern="1200" cap="none" spc="0" normalizeH="0" baseline="0" noProof="0" dirty="0">
                          <a:ln>
                            <a:noFill/>
                          </a:ln>
                          <a:solidFill>
                            <a:srgbClr val="404040"/>
                          </a:solidFill>
                          <a:effectLst/>
                          <a:uLnTx/>
                          <a:uFillTx/>
                          <a:latin typeface="+mn-ea"/>
                          <a:ea typeface="+mn-ea"/>
                          <a:cs typeface="Meiryo UI" pitchFamily="50" charset="-128"/>
                        </a:rPr>
                      </a:br>
                      <a:endParaRPr kumimoji="1" lang="en-US" altLang="ja-JP" sz="1050" b="0" i="0" u="none" strike="noStrike" kern="1200" cap="none" spc="0" normalizeH="0" baseline="0" noProof="0" dirty="0">
                        <a:ln>
                          <a:noFill/>
                        </a:ln>
                        <a:solidFill>
                          <a:srgbClr val="404040"/>
                        </a:solidFill>
                        <a:effectLst/>
                        <a:uLnTx/>
                        <a:uFillTx/>
                        <a:latin typeface="+mn-ea"/>
                        <a:ea typeface="+mn-ea"/>
                        <a:cs typeface="Meiryo UI"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chemeClr val="tx1">
                              <a:lumMod val="75000"/>
                              <a:lumOff val="25000"/>
                            </a:schemeClr>
                          </a:solidFill>
                          <a:effectLst/>
                          <a:uLnTx/>
                          <a:uFillTx/>
                          <a:latin typeface="+mn-ea"/>
                          <a:ea typeface="+mn-ea"/>
                        </a:rPr>
                        <a:t>■企画ページ・誘導広告の制作・掲載</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rgbClr val="0D0D0D"/>
                          </a:solidFill>
                          <a:effectLst/>
                          <a:uLnTx/>
                          <a:uFillTx/>
                          <a:latin typeface="+mn-ea"/>
                          <a:ea typeface="+mn-ea"/>
                        </a:rPr>
                        <a:t>都度見積もり（概算価格：</a:t>
                      </a:r>
                      <a:r>
                        <a:rPr kumimoji="1" lang="en-US" altLang="ja-JP" sz="1050" b="0" u="none" strike="noStrike" kern="1200" cap="none" spc="0" normalizeH="0" baseline="0" noProof="0" dirty="0">
                          <a:ln>
                            <a:noFill/>
                          </a:ln>
                          <a:solidFill>
                            <a:srgbClr val="0D0D0D"/>
                          </a:solidFill>
                          <a:effectLst/>
                          <a:uLnTx/>
                          <a:uFillTx/>
                          <a:latin typeface="+mn-ea"/>
                          <a:ea typeface="+mn-ea"/>
                        </a:rPr>
                        <a:t>100</a:t>
                      </a:r>
                      <a:r>
                        <a:rPr kumimoji="1" lang="ja-JP" altLang="en-US" sz="1050" b="0" u="none" strike="noStrike" kern="1200" cap="none" spc="0" normalizeH="0" baseline="0" noProof="0" dirty="0">
                          <a:ln>
                            <a:noFill/>
                          </a:ln>
                          <a:solidFill>
                            <a:srgbClr val="0D0D0D"/>
                          </a:solidFill>
                          <a:effectLst/>
                          <a:uLnTx/>
                          <a:uFillTx/>
                          <a:latin typeface="+mn-ea"/>
                          <a:ea typeface="+mn-ea"/>
                        </a:rPr>
                        <a:t>万円～）</a:t>
                      </a:r>
                      <a:r>
                        <a:rPr kumimoji="1" lang="ja-JP" altLang="en-US" sz="105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en-US" altLang="ja-JP" sz="1050" b="0" u="none" strike="noStrike" kern="1200" cap="none" spc="0" normalizeH="0" baseline="0" noProof="0" dirty="0">
                          <a:ln>
                            <a:noFill/>
                          </a:ln>
                          <a:solidFill>
                            <a:schemeClr val="tx1">
                              <a:lumMod val="75000"/>
                              <a:lumOff val="25000"/>
                            </a:schemeClr>
                          </a:solidFill>
                          <a:effectLst/>
                          <a:uLnTx/>
                          <a:uFillTx/>
                          <a:latin typeface="+mn-ea"/>
                          <a:ea typeface="+mn-ea"/>
                        </a:rPr>
                        <a:t>LINE Biz Process Manager</a:t>
                      </a:r>
                      <a:r>
                        <a:rPr kumimoji="1" lang="ja-JP" altLang="en-US" sz="105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en-US" altLang="ja-JP" sz="1050" b="0" u="none" strike="noStrike" kern="1200" cap="none" spc="0" normalizeH="0" baseline="0" noProof="0" dirty="0">
                          <a:ln>
                            <a:noFill/>
                          </a:ln>
                          <a:solidFill>
                            <a:schemeClr val="tx1">
                              <a:lumMod val="75000"/>
                              <a:lumOff val="25000"/>
                            </a:schemeClr>
                          </a:solidFill>
                          <a:effectLst/>
                          <a:uLnTx/>
                          <a:uFillTx/>
                          <a:latin typeface="+mn-ea"/>
                          <a:ea typeface="+mn-ea"/>
                        </a:rPr>
                        <a:t>LBPM</a:t>
                      </a:r>
                      <a:r>
                        <a:rPr kumimoji="1" lang="ja-JP" altLang="en-US" sz="1050" b="0" u="none" strike="noStrike" kern="1200" cap="none" spc="0" normalizeH="0" baseline="0" noProof="0" dirty="0">
                          <a:ln>
                            <a:noFill/>
                          </a:ln>
                          <a:solidFill>
                            <a:schemeClr val="tx1">
                              <a:lumMod val="75000"/>
                              <a:lumOff val="25000"/>
                            </a:schemeClr>
                          </a:solidFill>
                          <a:effectLst/>
                          <a:uLnTx/>
                          <a:uFillTx/>
                          <a:latin typeface="+mn-ea"/>
                          <a:ea typeface="+mn-ea"/>
                        </a:rPr>
                        <a:t>）からお申し込み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900" b="0" u="none" strike="noStrike" kern="1200" cap="none" spc="0" normalizeH="0" baseline="0" noProof="0" dirty="0">
                          <a:ln>
                            <a:noFill/>
                          </a:ln>
                          <a:solidFill>
                            <a:schemeClr val="tx1">
                              <a:lumMod val="75000"/>
                              <a:lumOff val="25000"/>
                            </a:schemeClr>
                          </a:solidFill>
                          <a:effectLst/>
                          <a:uLnTx/>
                          <a:uFillTx/>
                          <a:latin typeface="+mn-ea"/>
                          <a:ea typeface="+mn-ea"/>
                        </a:rPr>
                        <a:t>企画内容によって、制作費を</a:t>
                      </a:r>
                      <a:r>
                        <a:rPr kumimoji="1" lang="ja-JP" altLang="en-US" sz="900" b="0" u="none" strike="noStrike" kern="1200" cap="none" spc="0" normalizeH="0" baseline="0" noProof="0" dirty="0">
                          <a:ln>
                            <a:noFill/>
                          </a:ln>
                          <a:solidFill>
                            <a:srgbClr val="0D0D0D"/>
                          </a:solidFill>
                          <a:effectLst/>
                          <a:uLnTx/>
                          <a:uFillTx/>
                          <a:latin typeface="+mn-ea"/>
                          <a:ea typeface="+mn-ea"/>
                        </a:rPr>
                        <a:t>御</a:t>
                      </a:r>
                      <a:r>
                        <a:rPr kumimoji="1" lang="ja-JP" altLang="en-US" sz="900" b="0" u="none" strike="noStrike" kern="1200" cap="none" spc="0" normalizeH="0" baseline="0" noProof="0" dirty="0">
                          <a:ln>
                            <a:noFill/>
                          </a:ln>
                          <a:solidFill>
                            <a:schemeClr val="tx1">
                              <a:lumMod val="75000"/>
                              <a:lumOff val="25000"/>
                            </a:schemeClr>
                          </a:solidFill>
                          <a:effectLst/>
                          <a:uLnTx/>
                          <a:uFillTx/>
                          <a:latin typeface="+mn-ea"/>
                          <a:ea typeface="+mn-ea"/>
                        </a:rPr>
                        <a:t>見積もりします。</a:t>
                      </a:r>
                      <a:endParaRPr kumimoji="1" lang="en-US" altLang="ja-JP" sz="90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rgbClr val="0D0D0D"/>
                          </a:solidFill>
                          <a:effectLst/>
                          <a:uLnTx/>
                          <a:uFillTx/>
                          <a:latin typeface="+mn-ea"/>
                          <a:ea typeface="+mn-ea"/>
                        </a:rPr>
                        <a:t>※</a:t>
                      </a:r>
                      <a:r>
                        <a:rPr kumimoji="1" lang="ja-JP" altLang="en-US" sz="900" b="0" u="none" strike="noStrike" kern="1200" cap="none" spc="0" normalizeH="0" baseline="0" noProof="0" dirty="0">
                          <a:ln>
                            <a:noFill/>
                          </a:ln>
                          <a:solidFill>
                            <a:srgbClr val="0D0D0D"/>
                          </a:solidFill>
                          <a:effectLst/>
                          <a:uLnTx/>
                          <a:uFillTx/>
                          <a:latin typeface="+mn-ea"/>
                          <a:ea typeface="+mn-ea"/>
                        </a:rPr>
                        <a:t>上記はテキスト記事形式の場合の金額です。グラフィックや動画を組み込む場合など別途費用が発生する場合があります</a:t>
                      </a:r>
                      <a:endParaRPr kumimoji="1" lang="en-US" altLang="ja-JP" sz="900" b="0" u="none" strike="noStrike" kern="1200" cap="none" spc="0" normalizeH="0" baseline="0" noProof="0" dirty="0">
                        <a:ln>
                          <a:noFill/>
                        </a:ln>
                        <a:solidFill>
                          <a:srgbClr val="0D0D0D"/>
                        </a:solidFill>
                        <a:effectLst/>
                        <a:uLnTx/>
                        <a:uFillTx/>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dirty="0">
                        <a:solidFill>
                          <a:srgbClr val="0D0D0D"/>
                        </a:solidFill>
                        <a:latin typeface="+mn-ea"/>
                        <a:ea typeface="メイリオ"/>
                        <a:cs typeface="Meiryo UI"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dirty="0">
                          <a:solidFill>
                            <a:srgbClr val="0D0D0D"/>
                          </a:solidFill>
                          <a:latin typeface="+mn-ea"/>
                          <a:ea typeface="メイリオ"/>
                          <a:cs typeface="Meiryo UI" pitchFamily="50" charset="-128"/>
                        </a:rPr>
                        <a:t>●</a:t>
                      </a:r>
                      <a:r>
                        <a:rPr kumimoji="1" lang="ja-JP" altLang="en-US" sz="105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rPr>
                        <a:t>１か月超の期間での掲載延長</a:t>
                      </a:r>
                      <a:endParaRPr kumimoji="1" lang="en-US" altLang="ja-JP" sz="105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rgbClr val="0D0D0D"/>
                          </a:solidFill>
                          <a:effectLst/>
                          <a:uLnTx/>
                          <a:uFillTx/>
                          <a:latin typeface="+mn-ea"/>
                          <a:ea typeface="+mn-ea"/>
                        </a:rPr>
                        <a:t>3,000</a:t>
                      </a:r>
                      <a:r>
                        <a:rPr kumimoji="1" lang="ja-JP" altLang="en-US" sz="1050" b="0" u="none" strike="noStrike" kern="1200" cap="none" spc="0" normalizeH="0" baseline="0" noProof="0" dirty="0">
                          <a:ln>
                            <a:noFill/>
                          </a:ln>
                          <a:solidFill>
                            <a:srgbClr val="0D0D0D"/>
                          </a:solidFill>
                          <a:effectLst/>
                          <a:uLnTx/>
                          <a:uFillTx/>
                          <a:latin typeface="+mn-ea"/>
                          <a:ea typeface="+mn-ea"/>
                        </a:rPr>
                        <a:t>円</a:t>
                      </a:r>
                      <a:r>
                        <a:rPr kumimoji="1" lang="en-US" altLang="ja-JP" sz="1050" b="0" u="none" strike="noStrike" kern="1200" cap="none" spc="0" normalizeH="0" baseline="0" noProof="0" dirty="0">
                          <a:ln>
                            <a:noFill/>
                          </a:ln>
                          <a:solidFill>
                            <a:srgbClr val="0D0D0D"/>
                          </a:solidFill>
                          <a:effectLst/>
                          <a:uLnTx/>
                          <a:uFillTx/>
                          <a:latin typeface="+mn-ea"/>
                          <a:ea typeface="+mn-ea"/>
                        </a:rPr>
                        <a:t>/</a:t>
                      </a:r>
                      <a:r>
                        <a:rPr kumimoji="1" lang="ja-JP" altLang="en-US" sz="1050" b="0" u="none" strike="noStrike" kern="1200" cap="none" spc="0" normalizeH="0" baseline="0" noProof="0" dirty="0">
                          <a:ln>
                            <a:noFill/>
                          </a:ln>
                          <a:solidFill>
                            <a:srgbClr val="0D0D0D"/>
                          </a:solidFill>
                          <a:effectLst/>
                          <a:uLnTx/>
                          <a:uFillTx/>
                          <a:latin typeface="+mn-ea"/>
                          <a:ea typeface="+mn-ea"/>
                        </a:rPr>
                        <a:t>日／</a:t>
                      </a:r>
                      <a:r>
                        <a:rPr kumimoji="1" lang="en-US" altLang="ja-JP" sz="1050" b="0" u="none" strike="noStrike" kern="1200" cap="none" spc="0" normalizeH="0" baseline="0" noProof="0" dirty="0">
                          <a:ln>
                            <a:noFill/>
                          </a:ln>
                          <a:solidFill>
                            <a:schemeClr val="tx1">
                              <a:lumMod val="75000"/>
                              <a:lumOff val="25000"/>
                            </a:schemeClr>
                          </a:solidFill>
                          <a:effectLst/>
                          <a:uLnTx/>
                          <a:uFillTx/>
                          <a:latin typeface="+mn-ea"/>
                          <a:ea typeface="+mn-ea"/>
                        </a:rPr>
                        <a:t>LINE Biz Process Manager</a:t>
                      </a:r>
                      <a:r>
                        <a:rPr kumimoji="1" lang="ja-JP" altLang="en-US" sz="105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en-US" altLang="ja-JP" sz="1050" b="0" u="none" strike="noStrike" kern="1200" cap="none" spc="0" normalizeH="0" baseline="0" noProof="0" dirty="0">
                          <a:ln>
                            <a:noFill/>
                          </a:ln>
                          <a:solidFill>
                            <a:schemeClr val="tx1">
                              <a:lumMod val="75000"/>
                              <a:lumOff val="25000"/>
                            </a:schemeClr>
                          </a:solidFill>
                          <a:effectLst/>
                          <a:uLnTx/>
                          <a:uFillTx/>
                          <a:latin typeface="+mn-ea"/>
                          <a:ea typeface="+mn-ea"/>
                        </a:rPr>
                        <a:t>LBPM</a:t>
                      </a:r>
                      <a:r>
                        <a:rPr kumimoji="1" lang="ja-JP" altLang="en-US" sz="1050" b="0" u="none" strike="noStrike" kern="1200" cap="none" spc="0" normalizeH="0" baseline="0" noProof="0" dirty="0">
                          <a:ln>
                            <a:noFill/>
                          </a:ln>
                          <a:solidFill>
                            <a:schemeClr val="tx1">
                              <a:lumMod val="75000"/>
                              <a:lumOff val="25000"/>
                            </a:schemeClr>
                          </a:solidFill>
                          <a:effectLst/>
                          <a:uLnTx/>
                          <a:uFillTx/>
                          <a:latin typeface="+mn-ea"/>
                          <a:ea typeface="+mn-ea"/>
                        </a:rPr>
                        <a:t>）からお申し込み</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rPr>
                        <a:t>※</a:t>
                      </a:r>
                      <a:r>
                        <a:rPr kumimoji="1" lang="ja-JP" altLang="en-US" sz="90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rPr>
                        <a:t>ただし、誘導広告を追加購入いただく場合は無償となります</a:t>
                      </a:r>
                      <a:endParaRPr kumimoji="1" lang="en-US" altLang="ja-JP" sz="90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85865836"/>
                  </a:ext>
                </a:extLst>
              </a:tr>
              <a:tr h="1114954">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メイリオ"/>
                          <a:ea typeface="メイリオ"/>
                          <a:cs typeface="Meiryo UI" pitchFamily="50" charset="-128"/>
                        </a:rPr>
                        <a:t>お申し込み期限</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rgbClr val="0D0D0D"/>
                          </a:solidFill>
                          <a:effectLst/>
                          <a:uLnTx/>
                          <a:uFillTx/>
                          <a:latin typeface="+mn-ea"/>
                          <a:ea typeface="+mn-ea"/>
                        </a:rPr>
                        <a:t>●原則として、掲載開始の</a:t>
                      </a:r>
                      <a:r>
                        <a:rPr kumimoji="1" lang="en-US" altLang="ja-JP" sz="1050" b="0" u="none" strike="noStrike" kern="1200" cap="none" spc="0" normalizeH="0" baseline="0" noProof="0" dirty="0">
                          <a:ln>
                            <a:noFill/>
                          </a:ln>
                          <a:solidFill>
                            <a:srgbClr val="0D0D0D"/>
                          </a:solidFill>
                          <a:effectLst/>
                          <a:uLnTx/>
                          <a:uFillTx/>
                          <a:latin typeface="+mn-ea"/>
                          <a:ea typeface="+mn-ea"/>
                        </a:rPr>
                        <a:t>2</a:t>
                      </a:r>
                      <a:r>
                        <a:rPr kumimoji="1" lang="ja-JP" altLang="en-US" sz="1050" b="0" u="none" strike="noStrike" kern="1200" cap="none" spc="0" normalizeH="0" baseline="0" noProof="0" dirty="0">
                          <a:ln>
                            <a:noFill/>
                          </a:ln>
                          <a:solidFill>
                            <a:srgbClr val="0D0D0D"/>
                          </a:solidFill>
                          <a:effectLst/>
                          <a:uLnTx/>
                          <a:uFillTx/>
                          <a:latin typeface="+mn-ea"/>
                          <a:ea typeface="+mn-ea"/>
                        </a:rPr>
                        <a:t>か月前までにお申し込みおよびオリエンテーションを完了ください</a:t>
                      </a:r>
                      <a:endParaRPr kumimoji="1" lang="en-US" altLang="ja-JP" sz="105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i="0" kern="1200" dirty="0">
                          <a:solidFill>
                            <a:srgbClr val="0D0D0D"/>
                          </a:solidFill>
                          <a:effectLst/>
                          <a:latin typeface="+mn-ea"/>
                          <a:ea typeface="+mn-ea"/>
                          <a:cs typeface="+mn-cs"/>
                        </a:rPr>
                        <a:t>※</a:t>
                      </a:r>
                      <a:r>
                        <a:rPr kumimoji="1" lang="ja-JP" altLang="en-US" sz="900" b="0" i="0" kern="1200" dirty="0">
                          <a:solidFill>
                            <a:srgbClr val="0D0D0D"/>
                          </a:solidFill>
                          <a:effectLst/>
                          <a:latin typeface="+mn-ea"/>
                          <a:ea typeface="+mn-ea"/>
                          <a:cs typeface="+mn-cs"/>
                        </a:rPr>
                        <a:t>薬機法などの確認や審査が発生する案件、また企画内容によって上記期限以前にお申し込みが必要となる場合があります</a:t>
                      </a:r>
                      <a:endParaRPr kumimoji="1" lang="en-US" altLang="ja-JP" sz="900" b="0" i="0" kern="1200" dirty="0">
                        <a:solidFill>
                          <a:srgbClr val="0D0D0D"/>
                        </a:solidFill>
                        <a:effectLst/>
                        <a:latin typeface="+mn-ea"/>
                        <a:ea typeface="+mn-ea"/>
                        <a:cs typeface="+mn-cs"/>
                      </a:endParaRPr>
                    </a:p>
                    <a:p>
                      <a:pPr marL="179070" marR="0" lvl="0" indent="-179070"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i="0" u="none" strike="noStrike" kern="1200" cap="none" spc="0" normalizeH="0" baseline="0" noProof="0" dirty="0">
                          <a:ln>
                            <a:noFill/>
                          </a:ln>
                          <a:solidFill>
                            <a:srgbClr val="0D0D0D"/>
                          </a:solidFill>
                          <a:effectLst/>
                          <a:uLnTx/>
                          <a:uFillTx/>
                          <a:latin typeface="+mn-ea"/>
                          <a:ea typeface="+mn-ea"/>
                          <a:cs typeface="+mn-cs"/>
                        </a:rPr>
                        <a:t>※</a:t>
                      </a:r>
                      <a:r>
                        <a:rPr kumimoji="1" lang="ja-JP" altLang="en-US" sz="900" b="0" i="0" u="none" strike="noStrike" kern="1200" cap="none" spc="0" normalizeH="0" baseline="0" noProof="0" dirty="0">
                          <a:ln>
                            <a:noFill/>
                          </a:ln>
                          <a:solidFill>
                            <a:srgbClr val="0D0D0D"/>
                          </a:solidFill>
                          <a:effectLst/>
                          <a:uLnTx/>
                          <a:uFillTx/>
                          <a:latin typeface="+mn-ea"/>
                          <a:ea typeface="+mn-ea"/>
                          <a:cs typeface="+mn-cs"/>
                        </a:rPr>
                        <a:t>同期間に掲載可能な案件数に制限を設けており、決定優先とさせていただいております</a:t>
                      </a:r>
                      <a:endParaRPr kumimoji="1" lang="en-US" altLang="ja-JP" sz="900" b="0" i="0" u="none" strike="noStrike" kern="1200" cap="none" spc="0" normalizeH="0" baseline="0" noProof="0" dirty="0">
                        <a:ln>
                          <a:noFill/>
                        </a:ln>
                        <a:solidFill>
                          <a:srgbClr val="0D0D0D"/>
                        </a:solidFill>
                        <a:effectLst/>
                        <a:uLnTx/>
                        <a:uFillTx/>
                        <a:latin typeface="+mn-ea"/>
                        <a:ea typeface="+mn-ea"/>
                        <a:cs typeface="+mn-cs"/>
                      </a:endParaRPr>
                    </a:p>
                    <a:p>
                      <a:pPr marL="179070" marR="0" lvl="0" indent="-179070"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rgbClr val="0D0D0D"/>
                          </a:solidFill>
                          <a:effectLst/>
                          <a:uLnTx/>
                          <a:uFillTx/>
                          <a:latin typeface="+mn-ea"/>
                          <a:ea typeface="+mn-ea"/>
                        </a:rPr>
                        <a:t>※</a:t>
                      </a:r>
                      <a:r>
                        <a:rPr kumimoji="1" lang="ja-JP" altLang="en-US" sz="900" b="0" u="none" strike="noStrike" kern="1200" cap="none" spc="0" normalizeH="0" baseline="0" noProof="0" dirty="0">
                          <a:ln>
                            <a:noFill/>
                          </a:ln>
                          <a:solidFill>
                            <a:srgbClr val="0D0D0D"/>
                          </a:solidFill>
                          <a:effectLst/>
                          <a:uLnTx/>
                          <a:uFillTx/>
                          <a:latin typeface="+mn-ea"/>
                          <a:ea typeface="+mn-ea"/>
                        </a:rPr>
                        <a:t>所定の方法によるお申し込み契約の成立後はキャンセルは不可となります</a:t>
                      </a:r>
                    </a:p>
                    <a:p>
                      <a:pPr marL="179070" marR="0" lvl="0" indent="-179070"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rgbClr val="0D0D0D"/>
                          </a:solidFill>
                          <a:effectLst/>
                          <a:uLnTx/>
                          <a:uFillTx/>
                          <a:latin typeface="+mn-ea"/>
                          <a:ea typeface="+mn-ea"/>
                        </a:rPr>
                        <a:t>※</a:t>
                      </a:r>
                      <a:r>
                        <a:rPr kumimoji="1" lang="ja-JP" altLang="en-US" sz="900" b="0" u="none" strike="noStrike" kern="1200" cap="none" spc="0" normalizeH="0" baseline="0" noProof="0" dirty="0">
                          <a:ln>
                            <a:noFill/>
                          </a:ln>
                          <a:solidFill>
                            <a:srgbClr val="0D0D0D"/>
                          </a:solidFill>
                          <a:effectLst/>
                          <a:uLnTx/>
                          <a:uFillTx/>
                          <a:latin typeface="+mn-ea"/>
                          <a:ea typeface="+mn-ea"/>
                        </a:rPr>
                        <a:t>お申し込み時に掲載期間が未決定の場合は、別途、掲載開始日の</a:t>
                      </a:r>
                      <a:r>
                        <a:rPr kumimoji="1" lang="en-US" altLang="ja-JP" sz="900" b="0" u="none" strike="noStrike" kern="1200" cap="none" spc="0" normalizeH="0" baseline="0" noProof="0" dirty="0">
                          <a:ln>
                            <a:noFill/>
                          </a:ln>
                          <a:solidFill>
                            <a:srgbClr val="0D0D0D"/>
                          </a:solidFill>
                          <a:effectLst/>
                          <a:uLnTx/>
                          <a:uFillTx/>
                          <a:latin typeface="+mn-ea"/>
                          <a:ea typeface="+mn-ea"/>
                        </a:rPr>
                        <a:t>5</a:t>
                      </a:r>
                      <a:r>
                        <a:rPr kumimoji="1" lang="ja-JP" altLang="en-US" sz="900" b="0" u="none" strike="noStrike" kern="1200" cap="none" spc="0" normalizeH="0" baseline="0" noProof="0" dirty="0">
                          <a:ln>
                            <a:noFill/>
                          </a:ln>
                          <a:solidFill>
                            <a:srgbClr val="0D0D0D"/>
                          </a:solidFill>
                          <a:effectLst/>
                          <a:uLnTx/>
                          <a:uFillTx/>
                          <a:latin typeface="+mn-ea"/>
                          <a:ea typeface="+mn-ea"/>
                        </a:rPr>
                        <a:t>営業日前までに発注フォームの掲載期間を更新いただきます</a:t>
                      </a:r>
                      <a:endParaRPr kumimoji="1" lang="en-US" altLang="ja-JP" sz="90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i="0" kern="1200" dirty="0">
                          <a:solidFill>
                            <a:srgbClr val="0D0D0D"/>
                          </a:solidFill>
                          <a:effectLst/>
                          <a:latin typeface="+mn-ea"/>
                          <a:ea typeface="+mn-ea"/>
                          <a:cs typeface="+mn-cs"/>
                        </a:rPr>
                        <a:t>※</a:t>
                      </a:r>
                      <a:r>
                        <a:rPr kumimoji="1" lang="ja-JP" altLang="en-US" sz="900" b="0" i="0" kern="1200" dirty="0">
                          <a:solidFill>
                            <a:srgbClr val="0D0D0D"/>
                          </a:solidFill>
                          <a:effectLst/>
                          <a:latin typeface="+mn-ea"/>
                          <a:ea typeface="+mn-ea"/>
                          <a:cs typeface="+mn-cs"/>
                        </a:rPr>
                        <a:t>制作期間がゴールデンウィーク（</a:t>
                      </a:r>
                      <a:r>
                        <a:rPr kumimoji="1" lang="en-US" altLang="ja-JP" sz="900" b="0" i="0" kern="1200" dirty="0">
                          <a:solidFill>
                            <a:srgbClr val="0D0D0D"/>
                          </a:solidFill>
                          <a:effectLst/>
                          <a:latin typeface="+mn-ea"/>
                          <a:ea typeface="+mn-ea"/>
                          <a:cs typeface="+mn-cs"/>
                        </a:rPr>
                        <a:t>2026/4/29</a:t>
                      </a:r>
                      <a:r>
                        <a:rPr kumimoji="1" lang="ja-JP" altLang="en-US" sz="900" b="0" i="0" kern="1200" dirty="0">
                          <a:solidFill>
                            <a:srgbClr val="0D0D0D"/>
                          </a:solidFill>
                          <a:effectLst/>
                          <a:latin typeface="+mn-ea"/>
                          <a:ea typeface="+mn-ea"/>
                          <a:cs typeface="+mn-cs"/>
                        </a:rPr>
                        <a:t>～</a:t>
                      </a:r>
                      <a:r>
                        <a:rPr kumimoji="1" lang="en-US" altLang="ja-JP" sz="900" b="0" i="0" kern="1200" dirty="0">
                          <a:solidFill>
                            <a:srgbClr val="0D0D0D"/>
                          </a:solidFill>
                          <a:effectLst/>
                          <a:latin typeface="+mn-ea"/>
                          <a:ea typeface="+mn-ea"/>
                          <a:cs typeface="+mn-cs"/>
                        </a:rPr>
                        <a:t>2026/5/6</a:t>
                      </a:r>
                      <a:r>
                        <a:rPr kumimoji="1" lang="ja-JP" altLang="en-US" sz="900" b="0" i="0" kern="1200" dirty="0">
                          <a:solidFill>
                            <a:srgbClr val="0D0D0D"/>
                          </a:solidFill>
                          <a:effectLst/>
                          <a:latin typeface="+mn-ea"/>
                          <a:ea typeface="+mn-ea"/>
                          <a:cs typeface="+mn-cs"/>
                        </a:rPr>
                        <a:t>）にかかる場合、オリエンテーションは上記より</a:t>
                      </a:r>
                      <a:r>
                        <a:rPr kumimoji="1" lang="en-US" altLang="ja-JP" sz="900" b="0" i="0" kern="1200" dirty="0">
                          <a:solidFill>
                            <a:srgbClr val="0D0D0D"/>
                          </a:solidFill>
                          <a:effectLst/>
                          <a:latin typeface="+mn-ea"/>
                          <a:ea typeface="+mn-ea"/>
                          <a:cs typeface="+mn-cs"/>
                        </a:rPr>
                        <a:t>1</a:t>
                      </a:r>
                      <a:r>
                        <a:rPr kumimoji="1" lang="ja-JP" altLang="en-US" sz="900" b="0" i="0" kern="1200" dirty="0">
                          <a:solidFill>
                            <a:srgbClr val="0D0D0D"/>
                          </a:solidFill>
                          <a:effectLst/>
                          <a:latin typeface="+mn-ea"/>
                          <a:ea typeface="+mn-ea"/>
                          <a:cs typeface="+mn-cs"/>
                        </a:rPr>
                        <a:t>週間前倒してお申し込みください</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900" b="0" i="0" kern="1200" dirty="0">
                          <a:solidFill>
                            <a:srgbClr val="0D0D0D"/>
                          </a:solidFill>
                          <a:effectLst/>
                          <a:latin typeface="+mn-ea"/>
                          <a:ea typeface="+mn-ea"/>
                          <a:cs typeface="+mn-cs"/>
                        </a:rPr>
                        <a:t>　（例）</a:t>
                      </a:r>
                      <a:r>
                        <a:rPr kumimoji="1" lang="en-US" altLang="ja-JP" sz="900" b="0" i="0" kern="1200" dirty="0">
                          <a:solidFill>
                            <a:srgbClr val="0D0D0D"/>
                          </a:solidFill>
                          <a:effectLst/>
                          <a:latin typeface="+mn-ea"/>
                          <a:ea typeface="+mn-ea"/>
                          <a:cs typeface="+mn-cs"/>
                        </a:rPr>
                        <a:t>2026</a:t>
                      </a:r>
                      <a:r>
                        <a:rPr kumimoji="1" lang="ja-JP" altLang="en-US" sz="900" b="0" i="0" kern="1200" dirty="0">
                          <a:solidFill>
                            <a:srgbClr val="0D0D0D"/>
                          </a:solidFill>
                          <a:effectLst/>
                          <a:latin typeface="+mn-ea"/>
                          <a:ea typeface="+mn-ea"/>
                          <a:cs typeface="+mn-cs"/>
                        </a:rPr>
                        <a:t>年</a:t>
                      </a:r>
                      <a:r>
                        <a:rPr kumimoji="1" lang="en-US" altLang="ja-JP" sz="900" b="0" i="0" kern="1200" dirty="0">
                          <a:solidFill>
                            <a:srgbClr val="0D0D0D"/>
                          </a:solidFill>
                          <a:effectLst/>
                          <a:latin typeface="+mn-ea"/>
                          <a:ea typeface="+mn-ea"/>
                          <a:cs typeface="+mn-cs"/>
                        </a:rPr>
                        <a:t>5</a:t>
                      </a:r>
                      <a:r>
                        <a:rPr kumimoji="1" lang="ja-JP" altLang="en-US" sz="900" b="0" i="0" kern="1200" dirty="0">
                          <a:solidFill>
                            <a:srgbClr val="0D0D0D"/>
                          </a:solidFill>
                          <a:effectLst/>
                          <a:latin typeface="+mn-ea"/>
                          <a:ea typeface="+mn-ea"/>
                          <a:cs typeface="+mn-cs"/>
                        </a:rPr>
                        <a:t>月</a:t>
                      </a:r>
                      <a:r>
                        <a:rPr kumimoji="1" lang="en-US" altLang="ja-JP" sz="900" b="0" i="0" kern="1200" dirty="0">
                          <a:solidFill>
                            <a:srgbClr val="0D0D0D"/>
                          </a:solidFill>
                          <a:effectLst/>
                          <a:latin typeface="+mn-ea"/>
                          <a:ea typeface="+mn-ea"/>
                          <a:cs typeface="+mn-cs"/>
                        </a:rPr>
                        <a:t>11</a:t>
                      </a:r>
                      <a:r>
                        <a:rPr kumimoji="1" lang="ja-JP" altLang="en-US" sz="900" b="0" i="0" kern="1200" dirty="0">
                          <a:solidFill>
                            <a:srgbClr val="0D0D0D"/>
                          </a:solidFill>
                          <a:effectLst/>
                          <a:latin typeface="+mn-ea"/>
                          <a:ea typeface="+mn-ea"/>
                          <a:cs typeface="+mn-cs"/>
                        </a:rPr>
                        <a:t>日～</a:t>
                      </a:r>
                      <a:r>
                        <a:rPr kumimoji="1" lang="en-US" altLang="ja-JP" sz="900" b="0" i="0" kern="1200" dirty="0">
                          <a:solidFill>
                            <a:srgbClr val="0D0D0D"/>
                          </a:solidFill>
                          <a:effectLst/>
                          <a:latin typeface="+mn-ea"/>
                          <a:ea typeface="+mn-ea"/>
                          <a:cs typeface="+mn-cs"/>
                        </a:rPr>
                        <a:t>6</a:t>
                      </a:r>
                      <a:r>
                        <a:rPr kumimoji="1" lang="ja-JP" altLang="en-US" sz="900" b="0" i="0" kern="1200" dirty="0">
                          <a:solidFill>
                            <a:srgbClr val="0D0D0D"/>
                          </a:solidFill>
                          <a:effectLst/>
                          <a:latin typeface="+mn-ea"/>
                          <a:ea typeface="+mn-ea"/>
                          <a:cs typeface="+mn-cs"/>
                        </a:rPr>
                        <a:t>月</a:t>
                      </a:r>
                      <a:r>
                        <a:rPr kumimoji="1" lang="en-US" altLang="ja-JP" sz="900" b="0" i="0" kern="1200" dirty="0">
                          <a:solidFill>
                            <a:srgbClr val="0D0D0D"/>
                          </a:solidFill>
                          <a:effectLst/>
                          <a:latin typeface="+mn-ea"/>
                          <a:ea typeface="+mn-ea"/>
                          <a:cs typeface="+mn-cs"/>
                        </a:rPr>
                        <a:t>10</a:t>
                      </a:r>
                      <a:r>
                        <a:rPr kumimoji="1" lang="ja-JP" altLang="en-US" sz="900" b="0" i="0" kern="1200" dirty="0">
                          <a:solidFill>
                            <a:srgbClr val="0D0D0D"/>
                          </a:solidFill>
                          <a:effectLst/>
                          <a:latin typeface="+mn-ea"/>
                          <a:ea typeface="+mn-ea"/>
                          <a:cs typeface="+mn-cs"/>
                        </a:rPr>
                        <a:t>日の</a:t>
                      </a:r>
                      <a:r>
                        <a:rPr kumimoji="1" lang="en-US" altLang="ja-JP" sz="900" b="0" i="0" kern="1200" dirty="0">
                          <a:solidFill>
                            <a:srgbClr val="0D0D0D"/>
                          </a:solidFill>
                          <a:effectLst/>
                          <a:latin typeface="+mn-ea"/>
                          <a:ea typeface="+mn-ea"/>
                          <a:cs typeface="+mn-cs"/>
                        </a:rPr>
                        <a:t>1</a:t>
                      </a:r>
                      <a:r>
                        <a:rPr kumimoji="1" lang="ja-JP" altLang="en-US" sz="900" b="0" i="0" kern="1200" dirty="0">
                          <a:solidFill>
                            <a:srgbClr val="0D0D0D"/>
                          </a:solidFill>
                          <a:effectLst/>
                          <a:latin typeface="+mn-ea"/>
                          <a:ea typeface="+mn-ea"/>
                          <a:cs typeface="+mn-cs"/>
                        </a:rPr>
                        <a:t>か月間での掲載をご希望の場合、</a:t>
                      </a:r>
                      <a:r>
                        <a:rPr kumimoji="1" lang="en-US" altLang="ja-JP" sz="900" b="0" i="0" kern="1200" dirty="0">
                          <a:solidFill>
                            <a:srgbClr val="0D0D0D"/>
                          </a:solidFill>
                          <a:effectLst/>
                          <a:latin typeface="+mn-ea"/>
                          <a:ea typeface="+mn-ea"/>
                          <a:cs typeface="+mn-cs"/>
                        </a:rPr>
                        <a:t>2026</a:t>
                      </a:r>
                      <a:r>
                        <a:rPr kumimoji="1" lang="ja-JP" altLang="en-US" sz="900" b="0" i="0" kern="1200" dirty="0">
                          <a:solidFill>
                            <a:srgbClr val="0D0D0D"/>
                          </a:solidFill>
                          <a:effectLst/>
                          <a:latin typeface="+mn-ea"/>
                          <a:ea typeface="+mn-ea"/>
                          <a:cs typeface="+mn-cs"/>
                        </a:rPr>
                        <a:t>年</a:t>
                      </a:r>
                      <a:r>
                        <a:rPr kumimoji="1" lang="en-US" altLang="ja-JP" sz="900" b="0" i="0" kern="1200" dirty="0">
                          <a:solidFill>
                            <a:srgbClr val="0D0D0D"/>
                          </a:solidFill>
                          <a:effectLst/>
                          <a:latin typeface="+mn-ea"/>
                          <a:ea typeface="+mn-ea"/>
                          <a:cs typeface="+mn-cs"/>
                        </a:rPr>
                        <a:t>3</a:t>
                      </a:r>
                      <a:r>
                        <a:rPr kumimoji="1" lang="ja-JP" altLang="en-US" sz="900" b="0" i="0" kern="1200" dirty="0">
                          <a:solidFill>
                            <a:srgbClr val="0D0D0D"/>
                          </a:solidFill>
                          <a:effectLst/>
                          <a:latin typeface="+mn-ea"/>
                          <a:ea typeface="+mn-ea"/>
                          <a:cs typeface="+mn-cs"/>
                        </a:rPr>
                        <a:t>月</a:t>
                      </a:r>
                      <a:r>
                        <a:rPr kumimoji="1" lang="en-US" altLang="ja-JP" sz="900" b="0" i="0" kern="1200" dirty="0">
                          <a:solidFill>
                            <a:srgbClr val="0D0D0D"/>
                          </a:solidFill>
                          <a:effectLst/>
                          <a:latin typeface="+mn-ea"/>
                          <a:ea typeface="+mn-ea"/>
                          <a:cs typeface="+mn-cs"/>
                        </a:rPr>
                        <a:t>4</a:t>
                      </a:r>
                      <a:r>
                        <a:rPr kumimoji="1" lang="ja-JP" altLang="en-US" sz="900" b="0" i="0" kern="1200" dirty="0">
                          <a:solidFill>
                            <a:srgbClr val="0D0D0D"/>
                          </a:solidFill>
                          <a:effectLst/>
                          <a:latin typeface="+mn-ea"/>
                          <a:ea typeface="+mn-ea"/>
                          <a:cs typeface="+mn-cs"/>
                        </a:rPr>
                        <a:t>日（水）までにオリエンテーションを完了</a:t>
                      </a:r>
                      <a:endParaRPr kumimoji="1" lang="ja-JP" altLang="en-US" sz="900" b="0" u="none" strike="noStrike" kern="1200" cap="none" spc="0" normalizeH="0" baseline="0" noProof="0" dirty="0">
                        <a:ln>
                          <a:noFill/>
                        </a:ln>
                        <a:solidFill>
                          <a:srgbClr val="0D0D0D"/>
                        </a:solidFill>
                        <a:effectLst/>
                        <a:uLnTx/>
                        <a:uFillTx/>
                        <a:latin typeface="+mn-ea"/>
                        <a:ea typeface="+mn-ea"/>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68764681"/>
                  </a:ext>
                </a:extLst>
              </a:tr>
              <a:tr h="327927">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制作工程</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effectLst/>
                          <a:latin typeface="Calibri" panose="020F0502020204030204"/>
                          <a:ea typeface="+mn-ea"/>
                          <a:cs typeface="+mn-cs"/>
                        </a:rPr>
                        <a:t>企画構成、初稿、再校、念校の</a:t>
                      </a:r>
                      <a:r>
                        <a:rPr kumimoji="1" lang="en-US" altLang="ja-JP" sz="1050" b="0" i="0" kern="1200" dirty="0">
                          <a:solidFill>
                            <a:srgbClr val="0D0D0D"/>
                          </a:solidFill>
                          <a:effectLst/>
                          <a:latin typeface="Calibri" panose="020F0502020204030204"/>
                          <a:ea typeface="+mn-ea"/>
                          <a:cs typeface="+mn-cs"/>
                        </a:rPr>
                        <a:t>4</a:t>
                      </a:r>
                      <a:r>
                        <a:rPr kumimoji="1" lang="ja-JP" altLang="en-US" sz="1050" b="0" i="0" kern="1200" dirty="0">
                          <a:solidFill>
                            <a:srgbClr val="0D0D0D"/>
                          </a:solidFill>
                          <a:effectLst/>
                          <a:latin typeface="Calibri" panose="020F0502020204030204"/>
                          <a:ea typeface="+mn-ea"/>
                          <a:cs typeface="+mn-cs"/>
                        </a:rPr>
                        <a:t>段階</a:t>
                      </a:r>
                      <a:endParaRPr lang="ja-JP" altLang="en-US" sz="1050" dirty="0">
                        <a:solidFill>
                          <a:srgbClr val="0D0D0D"/>
                        </a:solidFill>
                        <a:latin typeface="+mn-ea"/>
                        <a:ea typeface="+mn-ea"/>
                        <a:cs typeface="Verdana" pitchFamily="34" charset="0"/>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6516698"/>
                  </a:ext>
                </a:extLst>
              </a:tr>
              <a:tr h="354162">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文字数</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rgbClr val="0D0D0D"/>
                          </a:solidFill>
                          <a:latin typeface="+mn-ea"/>
                          <a:ea typeface="+mn-ea"/>
                          <a:cs typeface="Verdana" pitchFamily="34" charset="0"/>
                        </a:rPr>
                        <a:t>3000</a:t>
                      </a:r>
                      <a:r>
                        <a:rPr lang="ja-JP" altLang="en-US" sz="1050" dirty="0">
                          <a:solidFill>
                            <a:srgbClr val="0D0D0D"/>
                          </a:solidFill>
                          <a:latin typeface="+mn-ea"/>
                          <a:ea typeface="+mn-ea"/>
                          <a:cs typeface="Verdana" pitchFamily="34" charset="0"/>
                        </a:rPr>
                        <a:t>～</a:t>
                      </a:r>
                      <a:r>
                        <a:rPr lang="en-US" altLang="ja-JP" sz="1050" dirty="0">
                          <a:solidFill>
                            <a:srgbClr val="0D0D0D"/>
                          </a:solidFill>
                          <a:latin typeface="+mn-ea"/>
                          <a:ea typeface="+mn-ea"/>
                          <a:cs typeface="Verdana" pitchFamily="34" charset="0"/>
                        </a:rPr>
                        <a:t>4000</a:t>
                      </a:r>
                      <a:r>
                        <a:rPr lang="ja-JP" altLang="en-US" sz="1050" dirty="0">
                          <a:solidFill>
                            <a:srgbClr val="0D0D0D"/>
                          </a:solidFill>
                          <a:latin typeface="+mn-ea"/>
                          <a:ea typeface="+mn-ea"/>
                          <a:cs typeface="Verdana" pitchFamily="34" charset="0"/>
                        </a:rPr>
                        <a:t>文字程度</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377615569"/>
                  </a:ext>
                </a:extLst>
              </a:tr>
              <a:tr h="419747">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取材</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u="none" strike="noStrike" kern="1200" cap="none" spc="0" normalizeH="0" baseline="0" noProof="0" dirty="0">
                          <a:ln>
                            <a:noFill/>
                          </a:ln>
                          <a:solidFill>
                            <a:srgbClr val="0D0D0D"/>
                          </a:solidFill>
                          <a:effectLst/>
                          <a:uLnTx/>
                          <a:uFillTx/>
                          <a:latin typeface="+mn-ea"/>
                          <a:ea typeface="+mn-ea"/>
                        </a:rPr>
                        <a:t>有識者やタレントのブッキングも可能ですが、人選によってはご要望に沿えない場合があります。またキャスティング費用が発生します</a:t>
                      </a:r>
                      <a:endParaRPr kumimoji="1" lang="en-US" altLang="ja-JP" sz="1050" b="0" u="none" strike="noStrike" kern="1200" cap="none" spc="0" normalizeH="0" baseline="0" noProof="0" dirty="0">
                        <a:ln>
                          <a:noFill/>
                        </a:ln>
                        <a:solidFill>
                          <a:srgbClr val="0D0D0D"/>
                        </a:solidFill>
                        <a:effectLst/>
                        <a:uLnTx/>
                        <a:uFillTx/>
                        <a:latin typeface="+mn-ea"/>
                        <a:ea typeface="+mn-ea"/>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u="none" strike="noStrike" kern="1200" cap="none" spc="0" normalizeH="0" baseline="0" noProof="0" dirty="0">
                          <a:ln>
                            <a:noFill/>
                          </a:ln>
                          <a:solidFill>
                            <a:srgbClr val="0D0D0D"/>
                          </a:solidFill>
                          <a:effectLst/>
                          <a:uLnTx/>
                          <a:uFillTx/>
                          <a:latin typeface="+mn-ea"/>
                          <a:ea typeface="+mn-ea"/>
                        </a:rPr>
                        <a:t>取材先が複数の場合は、費用やスケジュールに応じて調整します</a:t>
                      </a:r>
                      <a:endParaRPr kumimoji="1" lang="en-US" altLang="ja-JP" sz="1050" b="0" u="none" strike="noStrike" kern="1200" cap="none" spc="0" normalizeH="0" baseline="0" noProof="0" dirty="0">
                        <a:ln>
                          <a:noFill/>
                        </a:ln>
                        <a:solidFill>
                          <a:srgbClr val="0D0D0D"/>
                        </a:solidFill>
                        <a:effectLst/>
                        <a:uLnTx/>
                        <a:uFillTx/>
                        <a:latin typeface="+mn-ea"/>
                        <a:ea typeface="+mn-ea"/>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250868110"/>
                  </a:ext>
                </a:extLst>
              </a:tr>
              <a:tr h="419747">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メインビジュアル</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ja-JP" sz="1050" dirty="0">
                          <a:solidFill>
                            <a:srgbClr val="0D0D0D"/>
                          </a:solidFill>
                          <a:latin typeface="+mn-ea"/>
                          <a:ea typeface="+mn-ea"/>
                          <a:cs typeface="Verdana" pitchFamily="34" charset="0"/>
                        </a:rPr>
                        <a:t>LINE</a:t>
                      </a:r>
                      <a:r>
                        <a:rPr lang="ja-JP" altLang="en-US" sz="1050" dirty="0">
                          <a:solidFill>
                            <a:srgbClr val="0D0D0D"/>
                          </a:solidFill>
                          <a:latin typeface="+mn-ea"/>
                          <a:ea typeface="+mn-ea"/>
                          <a:cs typeface="Verdana" pitchFamily="34" charset="0"/>
                        </a:rPr>
                        <a:t>ヤフーにてデザイン・構成を行います</a:t>
                      </a:r>
                      <a:endParaRPr lang="en-US" altLang="ja-JP" sz="1050" dirty="0">
                        <a:solidFill>
                          <a:srgbClr val="0D0D0D"/>
                        </a:solidFill>
                        <a:latin typeface="+mn-ea"/>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ja-JP" sz="1050" dirty="0">
                          <a:solidFill>
                            <a:srgbClr val="0D0D0D"/>
                          </a:solidFill>
                          <a:latin typeface="+mn-ea"/>
                          <a:ea typeface="+mn-ea"/>
                          <a:cs typeface="Verdana" pitchFamily="34" charset="0"/>
                        </a:rPr>
                        <a:t>※</a:t>
                      </a:r>
                      <a:r>
                        <a:rPr lang="ja-JP" altLang="en-US" sz="1050" dirty="0">
                          <a:solidFill>
                            <a:srgbClr val="0D0D0D"/>
                          </a:solidFill>
                          <a:latin typeface="+mn-ea"/>
                          <a:ea typeface="+mn-ea"/>
                          <a:cs typeface="Verdana" pitchFamily="34" charset="0"/>
                        </a:rPr>
                        <a:t>広告主様からご提供いただいた画像のみを使用した構成は不可となります</a:t>
                      </a:r>
                      <a:endParaRPr kumimoji="1" lang="en-US" altLang="ja-JP" sz="1050" b="0" u="none" strike="noStrike" kern="1200" cap="none" spc="0" normalizeH="0" baseline="0" noProof="0" dirty="0">
                        <a:ln>
                          <a:noFill/>
                        </a:ln>
                        <a:solidFill>
                          <a:srgbClr val="0D0D0D"/>
                        </a:solidFill>
                        <a:effectLst/>
                        <a:uLnTx/>
                        <a:uFillTx/>
                        <a:latin typeface="+mn-ea"/>
                        <a:ea typeface="+mn-ea"/>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962923448"/>
                  </a:ext>
                </a:extLst>
              </a:tr>
              <a:tr h="354162">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グラフィック</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u="none" strike="noStrike" kern="1200" cap="none" spc="0" normalizeH="0" baseline="0" noProof="0" dirty="0">
                          <a:ln>
                            <a:noFill/>
                          </a:ln>
                          <a:solidFill>
                            <a:srgbClr val="0D0D0D"/>
                          </a:solidFill>
                          <a:effectLst/>
                          <a:uLnTx/>
                          <a:uFillTx/>
                          <a:latin typeface="+mn-ea"/>
                          <a:ea typeface="+mn-ea"/>
                        </a:rPr>
                        <a:t>グラフィック（イラスト・図解等）の新規制作／必要に応じた点数を</a:t>
                      </a:r>
                      <a:r>
                        <a:rPr kumimoji="1" lang="en-US" altLang="ja-JP" sz="1050" b="0" u="none" strike="noStrike" kern="1200" cap="none" spc="0" normalizeH="0" baseline="0" noProof="0" dirty="0">
                          <a:ln>
                            <a:noFill/>
                          </a:ln>
                          <a:solidFill>
                            <a:srgbClr val="0D0D0D"/>
                          </a:solidFill>
                          <a:effectLst/>
                          <a:uLnTx/>
                          <a:uFillTx/>
                          <a:latin typeface="+mn-ea"/>
                          <a:ea typeface="+mn-ea"/>
                        </a:rPr>
                        <a:t>LINE</a:t>
                      </a:r>
                      <a:r>
                        <a:rPr kumimoji="1" lang="ja-JP" altLang="en-US" sz="1050" b="0" u="none" strike="noStrike" kern="1200" cap="none" spc="0" normalizeH="0" baseline="0" noProof="0" dirty="0">
                          <a:ln>
                            <a:noFill/>
                          </a:ln>
                          <a:solidFill>
                            <a:srgbClr val="0D0D0D"/>
                          </a:solidFill>
                          <a:effectLst/>
                          <a:uLnTx/>
                          <a:uFillTx/>
                          <a:latin typeface="+mn-ea"/>
                          <a:ea typeface="+mn-ea"/>
                        </a:rPr>
                        <a:t>ヤフーで制作</a:t>
                      </a:r>
                      <a:endParaRPr kumimoji="1" lang="en-US" altLang="ja-JP" sz="1050" b="0" u="none" strike="noStrike" kern="1200" cap="none" spc="0" normalizeH="0" baseline="0" noProof="0" dirty="0">
                        <a:ln>
                          <a:noFill/>
                        </a:ln>
                        <a:solidFill>
                          <a:srgbClr val="0D0D0D"/>
                        </a:solidFill>
                        <a:effectLst/>
                        <a:uLnTx/>
                        <a:uFillTx/>
                        <a:latin typeface="+mn-ea"/>
                        <a:ea typeface="+mn-ea"/>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863430096"/>
                  </a:ext>
                </a:extLst>
              </a:tr>
            </a:tbl>
          </a:graphicData>
        </a:graphic>
      </p:graphicFrame>
    </p:spTree>
    <p:extLst>
      <p:ext uri="{BB962C8B-B14F-4D97-AF65-F5344CB8AC3E}">
        <p14:creationId xmlns:p14="http://schemas.microsoft.com/office/powerpoint/2010/main" val="73836153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E02A70-42F5-1D2C-C2BB-A68AC0880E7F}"/>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E977D4BF-2735-4FDD-5D25-979ADAB15A80}"/>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6A82D3D8-2F66-887B-5001-FC6BE083F101}"/>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8" name="テキスト プレースホルダー 3">
            <a:extLst>
              <a:ext uri="{FF2B5EF4-FFF2-40B4-BE49-F238E27FC236}">
                <a16:creationId xmlns:a16="http://schemas.microsoft.com/office/drawing/2014/main" id="{F60D301C-4D4F-602A-B324-7442EFE19104}"/>
              </a:ext>
            </a:extLst>
          </p:cNvPr>
          <p:cNvSpPr txBox="1">
            <a:spLocks/>
          </p:cNvSpPr>
          <p:nvPr/>
        </p:nvSpPr>
        <p:spPr>
          <a:xfrm>
            <a:off x="1880722"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00048"/>
                </a:solidFill>
                <a:effectLst/>
                <a:uLnTx/>
                <a:uFillTx/>
                <a:latin typeface="メイリオ" panose="020B0604030504040204" pitchFamily="50" charset="-128"/>
                <a:ea typeface="メイリオ" panose="020B0604030504040204" pitchFamily="50" charset="-128"/>
                <a:cs typeface="+mn-cs"/>
              </a:rPr>
              <a:t>スペック詳細（ライトプラン）</a:t>
            </a:r>
            <a:endParaRPr kumimoji="1" lang="ja-JP" altLang="en-US" sz="1600" b="1" i="0" u="none" strike="noStrike" kern="1200" cap="none" spc="0" normalizeH="0" baseline="0" noProof="0" dirty="0">
              <a:ln>
                <a:noFill/>
              </a:ln>
              <a:solidFill>
                <a:srgbClr val="000048"/>
              </a:solidFill>
              <a:effectLst/>
              <a:uLnTx/>
              <a:uFillTx/>
              <a:latin typeface="メイリオ" panose="020B0604030504040204" pitchFamily="50" charset="-128"/>
              <a:ea typeface="メイリオ" panose="020B0604030504040204" pitchFamily="50" charset="-128"/>
              <a:cs typeface="+mn-cs"/>
            </a:endParaRPr>
          </a:p>
        </p:txBody>
      </p:sp>
      <p:graphicFrame>
        <p:nvGraphicFramePr>
          <p:cNvPr id="4" name="表 3">
            <a:extLst>
              <a:ext uri="{FF2B5EF4-FFF2-40B4-BE49-F238E27FC236}">
                <a16:creationId xmlns:a16="http://schemas.microsoft.com/office/drawing/2014/main" id="{F658FB11-2747-811F-750E-AAE39509841A}"/>
              </a:ext>
            </a:extLst>
          </p:cNvPr>
          <p:cNvGraphicFramePr>
            <a:graphicFrameLocks noGrp="1"/>
          </p:cNvGraphicFramePr>
          <p:nvPr>
            <p:extLst>
              <p:ext uri="{D42A27DB-BD31-4B8C-83A1-F6EECF244321}">
                <p14:modId xmlns:p14="http://schemas.microsoft.com/office/powerpoint/2010/main" val="1232916564"/>
              </p:ext>
            </p:extLst>
          </p:nvPr>
        </p:nvGraphicFramePr>
        <p:xfrm>
          <a:off x="611609" y="1054843"/>
          <a:ext cx="10968782" cy="5572007"/>
        </p:xfrm>
        <a:graphic>
          <a:graphicData uri="http://schemas.openxmlformats.org/drawingml/2006/table">
            <a:tbl>
              <a:tblPr firstRow="1" bandRow="1"/>
              <a:tblGrid>
                <a:gridCol w="1316458">
                  <a:extLst>
                    <a:ext uri="{9D8B030D-6E8A-4147-A177-3AD203B41FA5}">
                      <a16:colId xmlns:a16="http://schemas.microsoft.com/office/drawing/2014/main" val="20000"/>
                    </a:ext>
                  </a:extLst>
                </a:gridCol>
                <a:gridCol w="9652324">
                  <a:extLst>
                    <a:ext uri="{9D8B030D-6E8A-4147-A177-3AD203B41FA5}">
                      <a16:colId xmlns:a16="http://schemas.microsoft.com/office/drawing/2014/main" val="20001"/>
                    </a:ext>
                  </a:extLst>
                </a:gridCol>
              </a:tblGrid>
              <a:tr h="34793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メイリオ"/>
                          <a:ea typeface="メイリオ"/>
                          <a:cs typeface="Meiryo UI" pitchFamily="50" charset="-128"/>
                        </a:rPr>
                        <a:t>プランの特徴</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rgbClr val="0D0D0D"/>
                          </a:solidFill>
                          <a:effectLst/>
                          <a:uLnTx/>
                          <a:uFillTx/>
                          <a:latin typeface="+mn-ea"/>
                          <a:ea typeface="+mn-ea"/>
                        </a:rPr>
                        <a:t>広告主様への取材をベースにクイックに制作が可能</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74997292"/>
                  </a:ext>
                </a:extLst>
              </a:tr>
              <a:tr h="1547301">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料金</a:t>
                      </a:r>
                    </a:p>
                    <a:p>
                      <a:pPr marL="0" marR="0" indent="0" algn="l" defTabSz="914400" rtl="0" eaLnBrk="1" fontAlgn="ctr" latinLnBrk="0" hangingPunct="1">
                        <a:lnSpc>
                          <a:spcPct val="100000"/>
                        </a:lnSpc>
                        <a:spcBef>
                          <a:spcPts val="0"/>
                        </a:spcBef>
                        <a:spcAft>
                          <a:spcPts val="0"/>
                        </a:spcAft>
                        <a:buClrTx/>
                        <a:buSzTx/>
                        <a:buFontTx/>
                        <a:buNone/>
                        <a:tabLst/>
                        <a:defRPr/>
                      </a:pPr>
                      <a:endParaRPr kumimoji="1" lang="ja-JP" altLang="en-US" sz="1050" b="0" i="0" dirty="0">
                        <a:solidFill>
                          <a:schemeClr val="bg1"/>
                        </a:solidFill>
                        <a:latin typeface="メイリオ"/>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u="none" strike="noStrike" kern="1200" dirty="0">
                          <a:solidFill>
                            <a:srgbClr val="0D0D0D"/>
                          </a:solidFill>
                          <a:latin typeface="+mn-ea"/>
                          <a:ea typeface="メイリオ"/>
                          <a:cs typeface="Meiryo UI" pitchFamily="50" charset="-128"/>
                        </a:rPr>
                        <a:t>●</a:t>
                      </a:r>
                      <a:r>
                        <a:rPr kumimoji="1" lang="ja-JP" altLang="en-US" sz="1050" b="0" u="none" strike="noStrike" kern="1200" cap="none" spc="0" normalizeH="0" baseline="0" noProof="0" dirty="0">
                          <a:ln>
                            <a:noFill/>
                          </a:ln>
                          <a:solidFill>
                            <a:srgbClr val="0D0D0D"/>
                          </a:solidFill>
                          <a:effectLst/>
                          <a:uLnTx/>
                          <a:uFillTx/>
                          <a:latin typeface="+mn-ea"/>
                          <a:ea typeface="+mn-ea"/>
                        </a:rPr>
                        <a:t>誘導用広告</a:t>
                      </a:r>
                      <a:endParaRPr kumimoji="1" lang="en-US" altLang="ja-JP" sz="1050" b="0" i="0" u="none" strike="noStrike" kern="1200" cap="none" spc="0" normalizeH="0" baseline="0" noProof="0" dirty="0">
                        <a:ln>
                          <a:noFill/>
                        </a:ln>
                        <a:solidFill>
                          <a:srgbClr val="0D0D0D"/>
                        </a:solidFill>
                        <a:effectLst/>
                        <a:uLnTx/>
                        <a:uFillTx/>
                        <a:latin typeface="+mn-ea"/>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i="0" u="none" strike="noStrike" kern="1200" dirty="0">
                          <a:solidFill>
                            <a:srgbClr val="0D0D0D"/>
                          </a:solidFill>
                          <a:latin typeface="+mn-ea"/>
                          <a:ea typeface="メイリオ"/>
                          <a:cs typeface="Meiryo UI" pitchFamily="50" charset="-128"/>
                        </a:rPr>
                        <a:t>400</a:t>
                      </a:r>
                      <a:r>
                        <a:rPr kumimoji="1" lang="ja-JP" altLang="en-US" sz="900" b="0" i="0" u="none" strike="noStrike" kern="1200" dirty="0">
                          <a:solidFill>
                            <a:srgbClr val="0D0D0D"/>
                          </a:solidFill>
                          <a:latin typeface="+mn-ea"/>
                          <a:ea typeface="メイリオ"/>
                          <a:cs typeface="Meiryo UI" pitchFamily="50" charset="-128"/>
                        </a:rPr>
                        <a:t>万円～</a:t>
                      </a:r>
                      <a:r>
                        <a:rPr kumimoji="1" lang="en-US" altLang="ja-JP" sz="900" b="0" i="0" u="none" strike="noStrike" kern="1200" dirty="0">
                          <a:solidFill>
                            <a:srgbClr val="0D0D0D"/>
                          </a:solidFill>
                          <a:latin typeface="+mn-ea"/>
                          <a:ea typeface="メイリオ"/>
                          <a:cs typeface="Meiryo UI" pitchFamily="50" charset="-128"/>
                        </a:rPr>
                        <a:t>/</a:t>
                      </a:r>
                      <a:r>
                        <a:rPr kumimoji="1" lang="en-US" altLang="ja-JP" sz="900" b="0" u="none" strike="noStrike" kern="1200" cap="none" spc="0" normalizeH="0" baseline="0" noProof="0" dirty="0">
                          <a:ln>
                            <a:noFill/>
                          </a:ln>
                          <a:solidFill>
                            <a:schemeClr val="tx1">
                              <a:lumMod val="75000"/>
                              <a:lumOff val="25000"/>
                            </a:schemeClr>
                          </a:solidFill>
                          <a:effectLst/>
                          <a:uLnTx/>
                          <a:uFillTx/>
                          <a:latin typeface="+mn-ea"/>
                          <a:ea typeface="+mn-ea"/>
                        </a:rPr>
                        <a:t>Yahoo!</a:t>
                      </a:r>
                      <a:r>
                        <a:rPr kumimoji="1" lang="ja-JP" altLang="en-US" sz="900" b="0" u="none" strike="noStrike" kern="1200" cap="none" spc="0" normalizeH="0" baseline="0" noProof="0" dirty="0">
                          <a:ln>
                            <a:noFill/>
                          </a:ln>
                          <a:solidFill>
                            <a:schemeClr val="tx1">
                              <a:lumMod val="75000"/>
                              <a:lumOff val="25000"/>
                            </a:schemeClr>
                          </a:solidFill>
                          <a:effectLst/>
                          <a:uLnTx/>
                          <a:uFillTx/>
                          <a:latin typeface="+mn-ea"/>
                          <a:ea typeface="+mn-ea"/>
                        </a:rPr>
                        <a:t>広告　ディスプレイ広告の広告管理ツールからお申し込み</a:t>
                      </a:r>
                      <a:endParaRPr kumimoji="1" lang="en-US" altLang="ja-JP" sz="900" b="0" u="none" strike="noStrike" kern="1200" cap="none" spc="0" normalizeH="0" baseline="0" noProof="0" dirty="0">
                        <a:ln>
                          <a:noFill/>
                        </a:ln>
                        <a:solidFill>
                          <a:schemeClr val="tx1">
                            <a:lumMod val="75000"/>
                            <a:lumOff val="25000"/>
                          </a:schemeClr>
                        </a:solidFill>
                        <a:effectLst/>
                        <a:uLnTx/>
                        <a:uFillTx/>
                        <a:latin typeface="+mn-ea"/>
                        <a:ea typeface="+mn-ea"/>
                      </a:endParaRPr>
                    </a:p>
                    <a:p>
                      <a:pPr marL="179070" marR="0" lvl="0" indent="-179070"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i="0" u="none" strike="noStrike" kern="1200" cap="none" spc="0" normalizeH="0" baseline="0" noProof="0" dirty="0">
                          <a:ln>
                            <a:noFill/>
                          </a:ln>
                          <a:solidFill>
                            <a:schemeClr val="tx1">
                              <a:lumMod val="75000"/>
                              <a:lumOff val="25000"/>
                            </a:schemeClr>
                          </a:solidFill>
                          <a:effectLst/>
                          <a:uLnTx/>
                          <a:uFillTx/>
                          <a:latin typeface="+mn-ea"/>
                          <a:ea typeface="+mn-ea"/>
                          <a:cs typeface="Meiryo UI" pitchFamily="50" charset="-128"/>
                        </a:rPr>
                        <a:t>※LINE</a:t>
                      </a:r>
                      <a:r>
                        <a:rPr kumimoji="1" lang="ja-JP" altLang="en-US" sz="900" b="0" i="0" u="none" strike="noStrike" kern="1200" cap="none" spc="0" normalizeH="0" baseline="0" noProof="0" dirty="0">
                          <a:ln>
                            <a:noFill/>
                          </a:ln>
                          <a:solidFill>
                            <a:schemeClr val="tx1">
                              <a:lumMod val="75000"/>
                              <a:lumOff val="25000"/>
                            </a:schemeClr>
                          </a:solidFill>
                          <a:effectLst/>
                          <a:uLnTx/>
                          <a:uFillTx/>
                          <a:latin typeface="+mn-ea"/>
                          <a:ea typeface="+mn-ea"/>
                          <a:cs typeface="Meiryo UI" pitchFamily="50" charset="-128"/>
                        </a:rPr>
                        <a:t>ヤフーから代理店様への請求額ベース</a:t>
                      </a:r>
                      <a:endParaRPr kumimoji="1" lang="en-US" altLang="ja-JP" sz="900" b="0" i="0" u="none" strike="noStrike" kern="1200" cap="none" spc="0" normalizeH="0" baseline="0" noProof="0" dirty="0">
                        <a:ln>
                          <a:noFill/>
                        </a:ln>
                        <a:solidFill>
                          <a:schemeClr val="tx1">
                            <a:lumMod val="75000"/>
                            <a:lumOff val="25000"/>
                          </a:schemeClr>
                        </a:solidFill>
                        <a:effectLst/>
                        <a:uLnTx/>
                        <a:uFillTx/>
                        <a:latin typeface="+mn-ea"/>
                        <a:ea typeface="+mn-ea"/>
                        <a:cs typeface="Meiryo UI"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90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chemeClr val="tx1">
                              <a:lumMod val="75000"/>
                              <a:lumOff val="25000"/>
                            </a:schemeClr>
                          </a:solidFill>
                          <a:effectLst/>
                          <a:uLnTx/>
                          <a:uFillTx/>
                          <a:latin typeface="+mn-ea"/>
                          <a:ea typeface="+mn-ea"/>
                        </a:rPr>
                        <a:t>■企画ページ・誘導広告の制作・掲載</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rgbClr val="0D0D0D"/>
                          </a:solidFill>
                          <a:effectLst/>
                          <a:uLnTx/>
                          <a:uFillTx/>
                          <a:latin typeface="+mn-ea"/>
                          <a:ea typeface="+mn-ea"/>
                        </a:rPr>
                        <a:t>都度見積もり（概算価格：</a:t>
                      </a:r>
                      <a:r>
                        <a:rPr kumimoji="1" lang="en-US" altLang="ja-JP" sz="1050" b="0" u="none" strike="noStrike" kern="1200" cap="none" spc="0" normalizeH="0" baseline="0" noProof="0" dirty="0">
                          <a:ln>
                            <a:noFill/>
                          </a:ln>
                          <a:solidFill>
                            <a:srgbClr val="0D0D0D"/>
                          </a:solidFill>
                          <a:effectLst/>
                          <a:uLnTx/>
                          <a:uFillTx/>
                          <a:latin typeface="+mn-ea"/>
                          <a:ea typeface="+mn-ea"/>
                        </a:rPr>
                        <a:t>50</a:t>
                      </a:r>
                      <a:r>
                        <a:rPr kumimoji="1" lang="ja-JP" altLang="en-US" sz="1050" b="0" u="none" strike="noStrike" kern="1200" cap="none" spc="0" normalizeH="0" baseline="0" noProof="0" dirty="0">
                          <a:ln>
                            <a:noFill/>
                          </a:ln>
                          <a:solidFill>
                            <a:srgbClr val="0D0D0D"/>
                          </a:solidFill>
                          <a:effectLst/>
                          <a:uLnTx/>
                          <a:uFillTx/>
                          <a:latin typeface="+mn-ea"/>
                          <a:ea typeface="+mn-ea"/>
                        </a:rPr>
                        <a:t>万円～）</a:t>
                      </a:r>
                      <a:r>
                        <a:rPr kumimoji="1" lang="ja-JP" altLang="en-US" sz="105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en-US" altLang="ja-JP" sz="1050" b="0" u="none" strike="noStrike" kern="1200" cap="none" spc="0" normalizeH="0" baseline="0" noProof="0" dirty="0">
                          <a:ln>
                            <a:noFill/>
                          </a:ln>
                          <a:solidFill>
                            <a:schemeClr val="tx1">
                              <a:lumMod val="75000"/>
                              <a:lumOff val="25000"/>
                            </a:schemeClr>
                          </a:solidFill>
                          <a:effectLst/>
                          <a:uLnTx/>
                          <a:uFillTx/>
                          <a:latin typeface="+mn-ea"/>
                          <a:ea typeface="+mn-ea"/>
                        </a:rPr>
                        <a:t>LINE Biz Process Manager</a:t>
                      </a:r>
                      <a:r>
                        <a:rPr kumimoji="1" lang="ja-JP" altLang="en-US" sz="105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en-US" altLang="ja-JP" sz="1050" b="0" u="none" strike="noStrike" kern="1200" cap="none" spc="0" normalizeH="0" baseline="0" noProof="0" dirty="0">
                          <a:ln>
                            <a:noFill/>
                          </a:ln>
                          <a:solidFill>
                            <a:schemeClr val="tx1">
                              <a:lumMod val="75000"/>
                              <a:lumOff val="25000"/>
                            </a:schemeClr>
                          </a:solidFill>
                          <a:effectLst/>
                          <a:uLnTx/>
                          <a:uFillTx/>
                          <a:latin typeface="+mn-ea"/>
                          <a:ea typeface="+mn-ea"/>
                        </a:rPr>
                        <a:t>LBPM</a:t>
                      </a:r>
                      <a:r>
                        <a:rPr kumimoji="1" lang="ja-JP" altLang="en-US" sz="1050" b="0" u="none" strike="noStrike" kern="1200" cap="none" spc="0" normalizeH="0" baseline="0" noProof="0" dirty="0">
                          <a:ln>
                            <a:noFill/>
                          </a:ln>
                          <a:solidFill>
                            <a:schemeClr val="tx1">
                              <a:lumMod val="75000"/>
                              <a:lumOff val="25000"/>
                            </a:schemeClr>
                          </a:solidFill>
                          <a:effectLst/>
                          <a:uLnTx/>
                          <a:uFillTx/>
                          <a:latin typeface="+mn-ea"/>
                          <a:ea typeface="+mn-ea"/>
                        </a:rPr>
                        <a:t>）からお申し込み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rgbClr val="0D0D0D"/>
                          </a:solidFill>
                          <a:effectLst/>
                          <a:uLnTx/>
                          <a:uFillTx/>
                          <a:latin typeface="+mn-ea"/>
                          <a:ea typeface="+mn-ea"/>
                        </a:rPr>
                        <a:t>※</a:t>
                      </a:r>
                      <a:r>
                        <a:rPr kumimoji="1" lang="ja-JP" altLang="en-US" sz="900" b="0" u="none" strike="noStrike" kern="1200" cap="none" spc="0" normalizeH="0" baseline="0" noProof="0" dirty="0">
                          <a:ln>
                            <a:noFill/>
                          </a:ln>
                          <a:solidFill>
                            <a:srgbClr val="0D0D0D"/>
                          </a:solidFill>
                          <a:effectLst/>
                          <a:uLnTx/>
                          <a:uFillTx/>
                          <a:latin typeface="+mn-ea"/>
                          <a:ea typeface="+mn-ea"/>
                        </a:rPr>
                        <a:t>上記はテキスト記事形式の場合の金額です</a:t>
                      </a:r>
                      <a:endParaRPr kumimoji="1" lang="en-US" altLang="ja-JP" sz="90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rgbClr val="0D0D0D"/>
                          </a:solidFill>
                          <a:effectLst/>
                          <a:uLnTx/>
                          <a:uFillTx/>
                          <a:latin typeface="+mn-ea"/>
                          <a:ea typeface="+mn-ea"/>
                        </a:rPr>
                        <a:t>※</a:t>
                      </a:r>
                      <a:r>
                        <a:rPr kumimoji="1" lang="ja-JP" altLang="en-US" sz="900" b="0" u="none" strike="noStrike" kern="1200" cap="none" spc="0" normalizeH="0" baseline="0" noProof="0" dirty="0">
                          <a:ln>
                            <a:noFill/>
                          </a:ln>
                          <a:solidFill>
                            <a:srgbClr val="0D0D0D"/>
                          </a:solidFill>
                          <a:effectLst/>
                          <a:uLnTx/>
                          <a:uFillTx/>
                          <a:latin typeface="+mn-ea"/>
                          <a:ea typeface="+mn-ea"/>
                        </a:rPr>
                        <a:t>上記以外の場合も、企画内容によって別途費用が発生する場合があります</a:t>
                      </a:r>
                      <a:endParaRPr kumimoji="1" lang="en-US" altLang="ja-JP" sz="90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900" b="0" u="none" strike="noStrike" kern="1200" cap="none" spc="0" normalizeH="0" baseline="0" noProof="0" dirty="0">
                        <a:ln>
                          <a:noFill/>
                        </a:ln>
                        <a:solidFill>
                          <a:srgbClr val="0D0D0D"/>
                        </a:solidFill>
                        <a:effectLst/>
                        <a:uLnTx/>
                        <a:uFillTx/>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dirty="0">
                          <a:solidFill>
                            <a:srgbClr val="0D0D0D"/>
                          </a:solidFill>
                          <a:latin typeface="+mn-ea"/>
                          <a:ea typeface="メイリオ"/>
                          <a:cs typeface="Meiryo UI" pitchFamily="50" charset="-128"/>
                        </a:rPr>
                        <a:t>●</a:t>
                      </a:r>
                      <a:r>
                        <a:rPr kumimoji="1" lang="ja-JP" altLang="en-US" sz="105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rPr>
                        <a:t>１か月超の期間での掲載延長</a:t>
                      </a:r>
                      <a:endParaRPr kumimoji="1" lang="en-US" altLang="ja-JP" sz="105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rgbClr val="0D0D0D"/>
                          </a:solidFill>
                          <a:effectLst/>
                          <a:uLnTx/>
                          <a:uFillTx/>
                          <a:latin typeface="+mn-ea"/>
                          <a:ea typeface="+mn-ea"/>
                        </a:rPr>
                        <a:t>3,000</a:t>
                      </a:r>
                      <a:r>
                        <a:rPr kumimoji="1" lang="ja-JP" altLang="en-US" sz="1050" b="0" u="none" strike="noStrike" kern="1200" cap="none" spc="0" normalizeH="0" baseline="0" noProof="0" dirty="0">
                          <a:ln>
                            <a:noFill/>
                          </a:ln>
                          <a:solidFill>
                            <a:srgbClr val="0D0D0D"/>
                          </a:solidFill>
                          <a:effectLst/>
                          <a:uLnTx/>
                          <a:uFillTx/>
                          <a:latin typeface="+mn-ea"/>
                          <a:ea typeface="+mn-ea"/>
                        </a:rPr>
                        <a:t>円</a:t>
                      </a:r>
                      <a:r>
                        <a:rPr kumimoji="1" lang="en-US" altLang="ja-JP" sz="1050" b="0" u="none" strike="noStrike" kern="1200" cap="none" spc="0" normalizeH="0" baseline="0" noProof="0" dirty="0">
                          <a:ln>
                            <a:noFill/>
                          </a:ln>
                          <a:solidFill>
                            <a:srgbClr val="0D0D0D"/>
                          </a:solidFill>
                          <a:effectLst/>
                          <a:uLnTx/>
                          <a:uFillTx/>
                          <a:latin typeface="+mn-ea"/>
                          <a:ea typeface="+mn-ea"/>
                        </a:rPr>
                        <a:t>/</a:t>
                      </a:r>
                      <a:r>
                        <a:rPr kumimoji="1" lang="ja-JP" altLang="en-US" sz="1050" b="0" u="none" strike="noStrike" kern="1200" cap="none" spc="0" normalizeH="0" baseline="0" noProof="0" dirty="0">
                          <a:ln>
                            <a:noFill/>
                          </a:ln>
                          <a:solidFill>
                            <a:srgbClr val="0D0D0D"/>
                          </a:solidFill>
                          <a:effectLst/>
                          <a:uLnTx/>
                          <a:uFillTx/>
                          <a:latin typeface="+mn-ea"/>
                          <a:ea typeface="+mn-ea"/>
                        </a:rPr>
                        <a:t>日／</a:t>
                      </a:r>
                      <a:r>
                        <a:rPr kumimoji="1" lang="en-US" altLang="ja-JP" sz="1050" b="0" u="none" strike="noStrike" kern="1200" cap="none" spc="0" normalizeH="0" baseline="0" noProof="0" dirty="0">
                          <a:ln>
                            <a:noFill/>
                          </a:ln>
                          <a:solidFill>
                            <a:schemeClr val="tx1">
                              <a:lumMod val="75000"/>
                              <a:lumOff val="25000"/>
                            </a:schemeClr>
                          </a:solidFill>
                          <a:effectLst/>
                          <a:uLnTx/>
                          <a:uFillTx/>
                          <a:latin typeface="+mn-ea"/>
                          <a:ea typeface="+mn-ea"/>
                        </a:rPr>
                        <a:t>LINE Biz Process Manager</a:t>
                      </a:r>
                      <a:r>
                        <a:rPr kumimoji="1" lang="ja-JP" altLang="en-US" sz="105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en-US" altLang="ja-JP" sz="1050" b="0" u="none" strike="noStrike" kern="1200" cap="none" spc="0" normalizeH="0" baseline="0" noProof="0" dirty="0">
                          <a:ln>
                            <a:noFill/>
                          </a:ln>
                          <a:solidFill>
                            <a:schemeClr val="tx1">
                              <a:lumMod val="75000"/>
                              <a:lumOff val="25000"/>
                            </a:schemeClr>
                          </a:solidFill>
                          <a:effectLst/>
                          <a:uLnTx/>
                          <a:uFillTx/>
                          <a:latin typeface="+mn-ea"/>
                          <a:ea typeface="+mn-ea"/>
                        </a:rPr>
                        <a:t>LBPM</a:t>
                      </a:r>
                      <a:r>
                        <a:rPr kumimoji="1" lang="ja-JP" altLang="en-US" sz="1050" b="0" u="none" strike="noStrike" kern="1200" cap="none" spc="0" normalizeH="0" baseline="0" noProof="0" dirty="0">
                          <a:ln>
                            <a:noFill/>
                          </a:ln>
                          <a:solidFill>
                            <a:schemeClr val="tx1">
                              <a:lumMod val="75000"/>
                              <a:lumOff val="25000"/>
                            </a:schemeClr>
                          </a:solidFill>
                          <a:effectLst/>
                          <a:uLnTx/>
                          <a:uFillTx/>
                          <a:latin typeface="+mn-ea"/>
                          <a:ea typeface="+mn-ea"/>
                        </a:rPr>
                        <a:t>）からお申し込み</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rPr>
                        <a:t>※</a:t>
                      </a:r>
                      <a:r>
                        <a:rPr kumimoji="1" lang="ja-JP" altLang="en-US" sz="90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rPr>
                        <a:t>ただし、誘導広告を追加購入いただく場合は無償となります</a:t>
                      </a:r>
                      <a:endParaRPr kumimoji="1" lang="en-US" altLang="ja-JP" sz="90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85865836"/>
                  </a:ext>
                </a:extLst>
              </a:tr>
              <a:tr h="920614">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メイリオ"/>
                          <a:ea typeface="メイリオ"/>
                          <a:cs typeface="Meiryo UI" pitchFamily="50" charset="-128"/>
                        </a:rPr>
                        <a:t>お申し込み期限</a:t>
                      </a:r>
                    </a:p>
                    <a:p>
                      <a:pPr marL="0" marR="0" indent="0" algn="l" defTabSz="914400" rtl="0" eaLnBrk="1" fontAlgn="ctr" latinLnBrk="0" hangingPunct="1">
                        <a:lnSpc>
                          <a:spcPct val="100000"/>
                        </a:lnSpc>
                        <a:spcBef>
                          <a:spcPts val="0"/>
                        </a:spcBef>
                        <a:spcAft>
                          <a:spcPts val="0"/>
                        </a:spcAft>
                        <a:buClrTx/>
                        <a:buSzTx/>
                        <a:buFontTx/>
                        <a:buNone/>
                        <a:tabLst/>
                        <a:defRPr/>
                      </a:pPr>
                      <a:endParaRPr kumimoji="1" lang="ja-JP" altLang="en-US" sz="1050" b="0" i="0" dirty="0">
                        <a:solidFill>
                          <a:schemeClr val="bg1"/>
                        </a:solidFill>
                        <a:latin typeface="+mn-ea"/>
                        <a:ea typeface="+mn-ea"/>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rgbClr val="0D0D0D"/>
                          </a:solidFill>
                          <a:effectLst/>
                          <a:uLnTx/>
                          <a:uFillTx/>
                          <a:latin typeface="+mn-ea"/>
                          <a:ea typeface="+mn-ea"/>
                        </a:rPr>
                        <a:t>●原則として、掲載開始の</a:t>
                      </a:r>
                      <a:r>
                        <a:rPr kumimoji="1" lang="en-US" altLang="ja-JP" sz="1050" b="0" u="none" strike="noStrike" kern="1200" cap="none" spc="0" normalizeH="0" baseline="0" noProof="0" dirty="0">
                          <a:ln>
                            <a:noFill/>
                          </a:ln>
                          <a:solidFill>
                            <a:srgbClr val="0D0D0D"/>
                          </a:solidFill>
                          <a:effectLst/>
                          <a:uLnTx/>
                          <a:uFillTx/>
                          <a:latin typeface="+mn-ea"/>
                          <a:ea typeface="+mn-ea"/>
                        </a:rPr>
                        <a:t>1.5</a:t>
                      </a:r>
                      <a:r>
                        <a:rPr kumimoji="1" lang="ja-JP" altLang="en-US" sz="1050" b="0" u="none" strike="noStrike" kern="1200" cap="none" spc="0" normalizeH="0" baseline="0" noProof="0" dirty="0">
                          <a:ln>
                            <a:noFill/>
                          </a:ln>
                          <a:solidFill>
                            <a:srgbClr val="0D0D0D"/>
                          </a:solidFill>
                          <a:effectLst/>
                          <a:uLnTx/>
                          <a:uFillTx/>
                          <a:latin typeface="+mn-ea"/>
                          <a:ea typeface="+mn-ea"/>
                        </a:rPr>
                        <a:t>か月前までにお申し込みおよびオリエンテーションを完了ください</a:t>
                      </a:r>
                      <a:endParaRPr kumimoji="1" lang="en-US" altLang="ja-JP" sz="105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i="0" kern="1200" dirty="0">
                          <a:solidFill>
                            <a:srgbClr val="0D0D0D"/>
                          </a:solidFill>
                          <a:effectLst/>
                          <a:latin typeface="+mn-ea"/>
                          <a:ea typeface="+mn-ea"/>
                          <a:cs typeface="+mn-cs"/>
                        </a:rPr>
                        <a:t>※</a:t>
                      </a:r>
                      <a:r>
                        <a:rPr kumimoji="1" lang="ja-JP" altLang="en-US" sz="900" b="0" i="0" kern="1200" dirty="0">
                          <a:solidFill>
                            <a:srgbClr val="0D0D0D"/>
                          </a:solidFill>
                          <a:effectLst/>
                          <a:latin typeface="+mn-ea"/>
                          <a:ea typeface="+mn-ea"/>
                          <a:cs typeface="+mn-cs"/>
                        </a:rPr>
                        <a:t>薬機法などの確認や審査が発生する案件、また企画内容によって上記期限以前にお申し込みが必要となる場合があります</a:t>
                      </a:r>
                      <a:endParaRPr kumimoji="1" lang="en-US" altLang="ja-JP" sz="900" b="0" i="0" kern="1200" dirty="0">
                        <a:solidFill>
                          <a:srgbClr val="0D0D0D"/>
                        </a:solidFill>
                        <a:effectLst/>
                        <a:latin typeface="+mn-ea"/>
                        <a:ea typeface="+mn-ea"/>
                        <a:cs typeface="+mn-cs"/>
                      </a:endParaRPr>
                    </a:p>
                    <a:p>
                      <a:pPr marL="179070" marR="0" lvl="0" indent="-179070"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i="0" u="none" strike="noStrike" kern="1200" cap="none" spc="0" normalizeH="0" baseline="0" noProof="0" dirty="0">
                          <a:ln>
                            <a:noFill/>
                          </a:ln>
                          <a:solidFill>
                            <a:srgbClr val="0D0D0D"/>
                          </a:solidFill>
                          <a:effectLst/>
                          <a:uLnTx/>
                          <a:uFillTx/>
                          <a:latin typeface="+mn-ea"/>
                          <a:ea typeface="+mn-ea"/>
                          <a:cs typeface="+mn-cs"/>
                        </a:rPr>
                        <a:t>※</a:t>
                      </a:r>
                      <a:r>
                        <a:rPr kumimoji="1" lang="ja-JP" altLang="en-US" sz="900" b="0" i="0" u="none" strike="noStrike" kern="1200" cap="none" spc="0" normalizeH="0" baseline="0" noProof="0" dirty="0">
                          <a:ln>
                            <a:noFill/>
                          </a:ln>
                          <a:solidFill>
                            <a:srgbClr val="0D0D0D"/>
                          </a:solidFill>
                          <a:effectLst/>
                          <a:uLnTx/>
                          <a:uFillTx/>
                          <a:latin typeface="+mn-ea"/>
                          <a:ea typeface="+mn-ea"/>
                          <a:cs typeface="+mn-cs"/>
                        </a:rPr>
                        <a:t>同期間に掲載可能な案件数に制限を設けており、決定優先とさせていただいております</a:t>
                      </a:r>
                      <a:endParaRPr kumimoji="1" lang="en-US" altLang="ja-JP" sz="900" b="0" i="0" u="none" strike="noStrike" kern="1200" cap="none" spc="0" normalizeH="0" baseline="0" noProof="0" dirty="0">
                        <a:ln>
                          <a:noFill/>
                        </a:ln>
                        <a:solidFill>
                          <a:srgbClr val="0D0D0D"/>
                        </a:solidFill>
                        <a:effectLst/>
                        <a:uLnTx/>
                        <a:uFillTx/>
                        <a:latin typeface="+mn-ea"/>
                        <a:ea typeface="+mn-ea"/>
                        <a:cs typeface="+mn-cs"/>
                      </a:endParaRPr>
                    </a:p>
                    <a:p>
                      <a:pPr marL="179070" marR="0" lvl="0" indent="-179070"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rgbClr val="0D0D0D"/>
                          </a:solidFill>
                          <a:effectLst/>
                          <a:uLnTx/>
                          <a:uFillTx/>
                          <a:latin typeface="+mn-ea"/>
                          <a:ea typeface="+mn-ea"/>
                        </a:rPr>
                        <a:t>※</a:t>
                      </a:r>
                      <a:r>
                        <a:rPr kumimoji="1" lang="ja-JP" altLang="en-US" sz="900" b="0" u="none" strike="noStrike" kern="1200" cap="none" spc="0" normalizeH="0" baseline="0" noProof="0" dirty="0">
                          <a:ln>
                            <a:noFill/>
                          </a:ln>
                          <a:solidFill>
                            <a:srgbClr val="0D0D0D"/>
                          </a:solidFill>
                          <a:effectLst/>
                          <a:uLnTx/>
                          <a:uFillTx/>
                          <a:latin typeface="+mn-ea"/>
                          <a:ea typeface="+mn-ea"/>
                        </a:rPr>
                        <a:t>所定の方法によるお申し込み契約の成立後はキャンセルは不可となります</a:t>
                      </a:r>
                    </a:p>
                    <a:p>
                      <a:pPr marL="179070" marR="0" lvl="0" indent="-179070"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rgbClr val="0D0D0D"/>
                          </a:solidFill>
                          <a:effectLst/>
                          <a:uLnTx/>
                          <a:uFillTx/>
                          <a:latin typeface="+mn-ea"/>
                          <a:ea typeface="+mn-ea"/>
                        </a:rPr>
                        <a:t>※</a:t>
                      </a:r>
                      <a:r>
                        <a:rPr kumimoji="1" lang="ja-JP" altLang="en-US" sz="900" b="0" u="none" strike="noStrike" kern="1200" cap="none" spc="0" normalizeH="0" baseline="0" noProof="0" dirty="0">
                          <a:ln>
                            <a:noFill/>
                          </a:ln>
                          <a:solidFill>
                            <a:srgbClr val="0D0D0D"/>
                          </a:solidFill>
                          <a:effectLst/>
                          <a:uLnTx/>
                          <a:uFillTx/>
                          <a:latin typeface="+mn-ea"/>
                          <a:ea typeface="+mn-ea"/>
                        </a:rPr>
                        <a:t>お申し込み時に掲載期間が未決定の場合は、別途、掲載開始日の</a:t>
                      </a:r>
                      <a:r>
                        <a:rPr kumimoji="1" lang="en-US" altLang="ja-JP" sz="900" b="0" u="none" strike="noStrike" kern="1200" cap="none" spc="0" normalizeH="0" baseline="0" noProof="0" dirty="0">
                          <a:ln>
                            <a:noFill/>
                          </a:ln>
                          <a:solidFill>
                            <a:srgbClr val="0D0D0D"/>
                          </a:solidFill>
                          <a:effectLst/>
                          <a:uLnTx/>
                          <a:uFillTx/>
                          <a:latin typeface="+mn-ea"/>
                          <a:ea typeface="+mn-ea"/>
                        </a:rPr>
                        <a:t>5</a:t>
                      </a:r>
                      <a:r>
                        <a:rPr kumimoji="1" lang="ja-JP" altLang="en-US" sz="900" b="0" u="none" strike="noStrike" kern="1200" cap="none" spc="0" normalizeH="0" baseline="0" noProof="0" dirty="0">
                          <a:ln>
                            <a:noFill/>
                          </a:ln>
                          <a:solidFill>
                            <a:srgbClr val="0D0D0D"/>
                          </a:solidFill>
                          <a:effectLst/>
                          <a:uLnTx/>
                          <a:uFillTx/>
                          <a:latin typeface="+mn-ea"/>
                          <a:ea typeface="+mn-ea"/>
                        </a:rPr>
                        <a:t>営業日前までに発注フォームの掲載期間を更新いただきます</a:t>
                      </a:r>
                      <a:endParaRPr kumimoji="1" lang="en-US" altLang="ja-JP" sz="90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i="0" kern="1200" dirty="0">
                          <a:solidFill>
                            <a:srgbClr val="0D0D0D"/>
                          </a:solidFill>
                          <a:effectLst/>
                          <a:latin typeface="+mn-ea"/>
                          <a:ea typeface="+mn-ea"/>
                          <a:cs typeface="+mn-cs"/>
                        </a:rPr>
                        <a:t>※</a:t>
                      </a:r>
                      <a:r>
                        <a:rPr kumimoji="1" lang="ja-JP" altLang="en-US" sz="900" b="0" i="0" kern="1200" dirty="0">
                          <a:solidFill>
                            <a:srgbClr val="0D0D0D"/>
                          </a:solidFill>
                          <a:effectLst/>
                          <a:latin typeface="+mn-ea"/>
                          <a:ea typeface="+mn-ea"/>
                          <a:cs typeface="+mn-cs"/>
                        </a:rPr>
                        <a:t>制作期間がゴールデンウィーク（</a:t>
                      </a:r>
                      <a:r>
                        <a:rPr kumimoji="1" lang="en-US" altLang="ja-JP" sz="900" b="0" i="0" kern="1200" dirty="0">
                          <a:solidFill>
                            <a:srgbClr val="0D0D0D"/>
                          </a:solidFill>
                          <a:effectLst/>
                          <a:latin typeface="+mn-ea"/>
                          <a:ea typeface="+mn-ea"/>
                          <a:cs typeface="+mn-cs"/>
                        </a:rPr>
                        <a:t>2026/4/29</a:t>
                      </a:r>
                      <a:r>
                        <a:rPr kumimoji="1" lang="ja-JP" altLang="en-US" sz="900" b="0" i="0" kern="1200" dirty="0">
                          <a:solidFill>
                            <a:srgbClr val="0D0D0D"/>
                          </a:solidFill>
                          <a:effectLst/>
                          <a:latin typeface="+mn-ea"/>
                          <a:ea typeface="+mn-ea"/>
                          <a:cs typeface="+mn-cs"/>
                        </a:rPr>
                        <a:t>～</a:t>
                      </a:r>
                      <a:r>
                        <a:rPr kumimoji="1" lang="en-US" altLang="ja-JP" sz="900" b="0" i="0" kern="1200" dirty="0">
                          <a:solidFill>
                            <a:srgbClr val="0D0D0D"/>
                          </a:solidFill>
                          <a:effectLst/>
                          <a:latin typeface="+mn-ea"/>
                          <a:ea typeface="+mn-ea"/>
                          <a:cs typeface="+mn-cs"/>
                        </a:rPr>
                        <a:t>2026/5/6</a:t>
                      </a:r>
                      <a:r>
                        <a:rPr kumimoji="1" lang="ja-JP" altLang="en-US" sz="900" b="0" i="0" kern="1200" dirty="0">
                          <a:solidFill>
                            <a:srgbClr val="0D0D0D"/>
                          </a:solidFill>
                          <a:effectLst/>
                          <a:latin typeface="+mn-ea"/>
                          <a:ea typeface="+mn-ea"/>
                          <a:cs typeface="+mn-cs"/>
                        </a:rPr>
                        <a:t>）にかかる場合、オリエンテーションは上記より</a:t>
                      </a:r>
                      <a:r>
                        <a:rPr kumimoji="1" lang="en-US" altLang="ja-JP" sz="900" b="0" i="0" kern="1200" dirty="0">
                          <a:solidFill>
                            <a:srgbClr val="0D0D0D"/>
                          </a:solidFill>
                          <a:effectLst/>
                          <a:latin typeface="+mn-ea"/>
                          <a:ea typeface="+mn-ea"/>
                          <a:cs typeface="+mn-cs"/>
                        </a:rPr>
                        <a:t>1</a:t>
                      </a:r>
                      <a:r>
                        <a:rPr kumimoji="1" lang="ja-JP" altLang="en-US" sz="900" b="0" i="0" kern="1200" dirty="0">
                          <a:solidFill>
                            <a:srgbClr val="0D0D0D"/>
                          </a:solidFill>
                          <a:effectLst/>
                          <a:latin typeface="+mn-ea"/>
                          <a:ea typeface="+mn-ea"/>
                          <a:cs typeface="+mn-cs"/>
                        </a:rPr>
                        <a:t>週間前倒してお申し込みください</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900" b="0" i="0" kern="1200" dirty="0">
                          <a:solidFill>
                            <a:srgbClr val="0D0D0D"/>
                          </a:solidFill>
                          <a:effectLst/>
                          <a:latin typeface="+mn-ea"/>
                          <a:ea typeface="+mn-ea"/>
                          <a:cs typeface="+mn-cs"/>
                        </a:rPr>
                        <a:t>　（例）</a:t>
                      </a:r>
                      <a:r>
                        <a:rPr kumimoji="1" lang="en-US" altLang="ja-JP" sz="900" b="0" i="0" kern="1200" dirty="0">
                          <a:solidFill>
                            <a:srgbClr val="0D0D0D"/>
                          </a:solidFill>
                          <a:effectLst/>
                          <a:latin typeface="+mn-ea"/>
                          <a:ea typeface="+mn-ea"/>
                          <a:cs typeface="+mn-cs"/>
                        </a:rPr>
                        <a:t>2026</a:t>
                      </a:r>
                      <a:r>
                        <a:rPr kumimoji="1" lang="ja-JP" altLang="en-US" sz="900" b="0" i="0" kern="1200" dirty="0">
                          <a:solidFill>
                            <a:srgbClr val="0D0D0D"/>
                          </a:solidFill>
                          <a:effectLst/>
                          <a:latin typeface="+mn-ea"/>
                          <a:ea typeface="+mn-ea"/>
                          <a:cs typeface="+mn-cs"/>
                        </a:rPr>
                        <a:t>年</a:t>
                      </a:r>
                      <a:r>
                        <a:rPr kumimoji="1" lang="en-US" altLang="ja-JP" sz="900" b="0" i="0" kern="1200" dirty="0">
                          <a:solidFill>
                            <a:srgbClr val="0D0D0D"/>
                          </a:solidFill>
                          <a:effectLst/>
                          <a:latin typeface="+mn-ea"/>
                          <a:ea typeface="+mn-ea"/>
                          <a:cs typeface="+mn-cs"/>
                        </a:rPr>
                        <a:t>5</a:t>
                      </a:r>
                      <a:r>
                        <a:rPr kumimoji="1" lang="ja-JP" altLang="en-US" sz="900" b="0" i="0" kern="1200" dirty="0">
                          <a:solidFill>
                            <a:srgbClr val="0D0D0D"/>
                          </a:solidFill>
                          <a:effectLst/>
                          <a:latin typeface="+mn-ea"/>
                          <a:ea typeface="+mn-ea"/>
                          <a:cs typeface="+mn-cs"/>
                        </a:rPr>
                        <a:t>月</a:t>
                      </a:r>
                      <a:r>
                        <a:rPr kumimoji="1" lang="en-US" altLang="ja-JP" sz="900" b="0" i="0" kern="1200" dirty="0">
                          <a:solidFill>
                            <a:srgbClr val="0D0D0D"/>
                          </a:solidFill>
                          <a:effectLst/>
                          <a:latin typeface="+mn-ea"/>
                          <a:ea typeface="+mn-ea"/>
                          <a:cs typeface="+mn-cs"/>
                        </a:rPr>
                        <a:t>11</a:t>
                      </a:r>
                      <a:r>
                        <a:rPr kumimoji="1" lang="ja-JP" altLang="en-US" sz="900" b="0" i="0" kern="1200" dirty="0">
                          <a:solidFill>
                            <a:srgbClr val="0D0D0D"/>
                          </a:solidFill>
                          <a:effectLst/>
                          <a:latin typeface="+mn-ea"/>
                          <a:ea typeface="+mn-ea"/>
                          <a:cs typeface="+mn-cs"/>
                        </a:rPr>
                        <a:t>日～</a:t>
                      </a:r>
                      <a:r>
                        <a:rPr kumimoji="1" lang="en-US" altLang="ja-JP" sz="900" b="0" i="0" kern="1200" dirty="0">
                          <a:solidFill>
                            <a:srgbClr val="0D0D0D"/>
                          </a:solidFill>
                          <a:effectLst/>
                          <a:latin typeface="+mn-ea"/>
                          <a:ea typeface="+mn-ea"/>
                          <a:cs typeface="+mn-cs"/>
                        </a:rPr>
                        <a:t>6</a:t>
                      </a:r>
                      <a:r>
                        <a:rPr kumimoji="1" lang="ja-JP" altLang="en-US" sz="900" b="0" i="0" kern="1200" dirty="0">
                          <a:solidFill>
                            <a:srgbClr val="0D0D0D"/>
                          </a:solidFill>
                          <a:effectLst/>
                          <a:latin typeface="+mn-ea"/>
                          <a:ea typeface="+mn-ea"/>
                          <a:cs typeface="+mn-cs"/>
                        </a:rPr>
                        <a:t>月</a:t>
                      </a:r>
                      <a:r>
                        <a:rPr kumimoji="1" lang="en-US" altLang="ja-JP" sz="900" b="0" i="0" kern="1200" dirty="0">
                          <a:solidFill>
                            <a:srgbClr val="0D0D0D"/>
                          </a:solidFill>
                          <a:effectLst/>
                          <a:latin typeface="+mn-ea"/>
                          <a:ea typeface="+mn-ea"/>
                          <a:cs typeface="+mn-cs"/>
                        </a:rPr>
                        <a:t>10</a:t>
                      </a:r>
                      <a:r>
                        <a:rPr kumimoji="1" lang="ja-JP" altLang="en-US" sz="900" b="0" i="0" kern="1200" dirty="0">
                          <a:solidFill>
                            <a:srgbClr val="0D0D0D"/>
                          </a:solidFill>
                          <a:effectLst/>
                          <a:latin typeface="+mn-ea"/>
                          <a:ea typeface="+mn-ea"/>
                          <a:cs typeface="+mn-cs"/>
                        </a:rPr>
                        <a:t>日の</a:t>
                      </a:r>
                      <a:r>
                        <a:rPr kumimoji="1" lang="en-US" altLang="ja-JP" sz="900" b="0" i="0" kern="1200" dirty="0">
                          <a:solidFill>
                            <a:srgbClr val="0D0D0D"/>
                          </a:solidFill>
                          <a:effectLst/>
                          <a:latin typeface="+mn-ea"/>
                          <a:ea typeface="+mn-ea"/>
                          <a:cs typeface="+mn-cs"/>
                        </a:rPr>
                        <a:t>1</a:t>
                      </a:r>
                      <a:r>
                        <a:rPr kumimoji="1" lang="ja-JP" altLang="en-US" sz="900" b="0" i="0" kern="1200" dirty="0">
                          <a:solidFill>
                            <a:srgbClr val="0D0D0D"/>
                          </a:solidFill>
                          <a:effectLst/>
                          <a:latin typeface="+mn-ea"/>
                          <a:ea typeface="+mn-ea"/>
                          <a:cs typeface="+mn-cs"/>
                        </a:rPr>
                        <a:t>か月間での掲載をご希望の場合、</a:t>
                      </a:r>
                      <a:r>
                        <a:rPr kumimoji="1" lang="en-US" altLang="ja-JP" sz="900" b="0" i="0" kern="1200" dirty="0">
                          <a:solidFill>
                            <a:srgbClr val="0D0D0D"/>
                          </a:solidFill>
                          <a:effectLst/>
                          <a:latin typeface="+mn-ea"/>
                          <a:ea typeface="+mn-ea"/>
                          <a:cs typeface="+mn-cs"/>
                        </a:rPr>
                        <a:t>2026</a:t>
                      </a:r>
                      <a:r>
                        <a:rPr kumimoji="1" lang="ja-JP" altLang="en-US" sz="900" b="0" i="0" kern="1200" dirty="0">
                          <a:solidFill>
                            <a:srgbClr val="0D0D0D"/>
                          </a:solidFill>
                          <a:effectLst/>
                          <a:latin typeface="+mn-ea"/>
                          <a:ea typeface="+mn-ea"/>
                          <a:cs typeface="+mn-cs"/>
                        </a:rPr>
                        <a:t>年</a:t>
                      </a:r>
                      <a:r>
                        <a:rPr kumimoji="1" lang="en-US" altLang="ja-JP" sz="900" b="0" i="0" kern="1200" dirty="0">
                          <a:solidFill>
                            <a:srgbClr val="0D0D0D"/>
                          </a:solidFill>
                          <a:effectLst/>
                          <a:latin typeface="+mn-ea"/>
                          <a:ea typeface="+mn-ea"/>
                          <a:cs typeface="+mn-cs"/>
                        </a:rPr>
                        <a:t>3</a:t>
                      </a:r>
                      <a:r>
                        <a:rPr kumimoji="1" lang="ja-JP" altLang="en-US" sz="900" b="0" i="0" kern="1200" dirty="0">
                          <a:solidFill>
                            <a:srgbClr val="0D0D0D"/>
                          </a:solidFill>
                          <a:effectLst/>
                          <a:latin typeface="+mn-ea"/>
                          <a:ea typeface="+mn-ea"/>
                          <a:cs typeface="+mn-cs"/>
                        </a:rPr>
                        <a:t>月</a:t>
                      </a:r>
                      <a:r>
                        <a:rPr kumimoji="1" lang="en-US" altLang="ja-JP" sz="900" b="0" i="0" kern="1200" dirty="0">
                          <a:solidFill>
                            <a:srgbClr val="0D0D0D"/>
                          </a:solidFill>
                          <a:effectLst/>
                          <a:latin typeface="+mn-ea"/>
                          <a:ea typeface="+mn-ea"/>
                          <a:cs typeface="+mn-cs"/>
                        </a:rPr>
                        <a:t>4</a:t>
                      </a:r>
                      <a:r>
                        <a:rPr kumimoji="1" lang="ja-JP" altLang="en-US" sz="900" b="0" i="0" kern="1200" dirty="0">
                          <a:solidFill>
                            <a:srgbClr val="0D0D0D"/>
                          </a:solidFill>
                          <a:effectLst/>
                          <a:latin typeface="+mn-ea"/>
                          <a:ea typeface="+mn-ea"/>
                          <a:cs typeface="+mn-cs"/>
                        </a:rPr>
                        <a:t>日（水）までにオリエンテーションを完了</a:t>
                      </a:r>
                      <a:endParaRPr kumimoji="1" lang="en-US" altLang="ja-JP" sz="900" b="0" i="0" kern="1200" dirty="0">
                        <a:solidFill>
                          <a:srgbClr val="0D0D0D"/>
                        </a:solidFill>
                        <a:effectLst/>
                        <a:latin typeface="+mn-ea"/>
                        <a:ea typeface="+mn-ea"/>
                        <a:cs typeface="+mn-cs"/>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68764681"/>
                  </a:ext>
                </a:extLst>
              </a:tr>
              <a:tr h="322522">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制作工程</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effectLst/>
                          <a:latin typeface="Calibri" panose="020F0502020204030204"/>
                          <a:ea typeface="+mn-ea"/>
                          <a:cs typeface="+mn-cs"/>
                        </a:rPr>
                        <a:t>企画構成、初稿、念校の</a:t>
                      </a:r>
                      <a:r>
                        <a:rPr kumimoji="1" lang="en-US" altLang="ja-JP" sz="1050" b="0" i="0" kern="1200" dirty="0">
                          <a:solidFill>
                            <a:srgbClr val="0D0D0D"/>
                          </a:solidFill>
                          <a:effectLst/>
                          <a:latin typeface="Calibri" panose="020F0502020204030204"/>
                          <a:ea typeface="+mn-ea"/>
                          <a:cs typeface="+mn-cs"/>
                        </a:rPr>
                        <a:t>3</a:t>
                      </a:r>
                      <a:r>
                        <a:rPr kumimoji="1" lang="ja-JP" altLang="en-US" sz="1050" b="0" i="0" kern="1200" dirty="0">
                          <a:solidFill>
                            <a:srgbClr val="0D0D0D"/>
                          </a:solidFill>
                          <a:effectLst/>
                          <a:latin typeface="Calibri" panose="020F0502020204030204"/>
                          <a:ea typeface="+mn-ea"/>
                          <a:cs typeface="+mn-cs"/>
                        </a:rPr>
                        <a:t>段階</a:t>
                      </a:r>
                      <a:endParaRPr lang="ja-JP" altLang="en-US" sz="1050" dirty="0">
                        <a:solidFill>
                          <a:srgbClr val="0D0D0D"/>
                        </a:solidFill>
                        <a:latin typeface="+mn-ea"/>
                        <a:ea typeface="+mn-ea"/>
                        <a:cs typeface="Verdana" pitchFamily="34" charset="0"/>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76516698"/>
                  </a:ext>
                </a:extLst>
              </a:tr>
              <a:tr h="307145">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文字数</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rgbClr val="0D0D0D"/>
                          </a:solidFill>
                          <a:latin typeface="+mn-ea"/>
                          <a:ea typeface="+mn-ea"/>
                          <a:cs typeface="Verdana" pitchFamily="34" charset="0"/>
                        </a:rPr>
                        <a:t>1500</a:t>
                      </a:r>
                      <a:r>
                        <a:rPr lang="ja-JP" altLang="en-US" sz="1050" dirty="0">
                          <a:solidFill>
                            <a:srgbClr val="0D0D0D"/>
                          </a:solidFill>
                          <a:latin typeface="+mn-ea"/>
                          <a:ea typeface="+mn-ea"/>
                          <a:cs typeface="Verdana" pitchFamily="34" charset="0"/>
                        </a:rPr>
                        <a:t>～</a:t>
                      </a:r>
                      <a:r>
                        <a:rPr lang="en-US" altLang="ja-JP" sz="1050" dirty="0">
                          <a:solidFill>
                            <a:srgbClr val="0D0D0D"/>
                          </a:solidFill>
                          <a:latin typeface="+mn-ea"/>
                          <a:ea typeface="+mn-ea"/>
                          <a:cs typeface="Verdana" pitchFamily="34" charset="0"/>
                        </a:rPr>
                        <a:t>3000</a:t>
                      </a:r>
                      <a:r>
                        <a:rPr lang="ja-JP" altLang="en-US" sz="1050" dirty="0">
                          <a:solidFill>
                            <a:srgbClr val="0D0D0D"/>
                          </a:solidFill>
                          <a:latin typeface="+mn-ea"/>
                          <a:ea typeface="+mn-ea"/>
                          <a:cs typeface="Verdana" pitchFamily="34" charset="0"/>
                        </a:rPr>
                        <a:t>文字程度</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377615569"/>
                  </a:ext>
                </a:extLst>
              </a:tr>
              <a:tr h="323065">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取材</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ja-JP" altLang="en-US" sz="1050" dirty="0">
                          <a:solidFill>
                            <a:srgbClr val="0D0D0D"/>
                          </a:solidFill>
                          <a:latin typeface="+mn-ea"/>
                          <a:ea typeface="+mn-ea"/>
                          <a:cs typeface="Verdana" pitchFamily="34" charset="0"/>
                        </a:rPr>
                        <a:t>取材先は代理店・広告主様でご用意ください（取材先は</a:t>
                      </a:r>
                      <a:r>
                        <a:rPr kumimoji="1" lang="ja-JP" altLang="en-US" sz="1050" b="0" i="0" kern="1200" dirty="0">
                          <a:solidFill>
                            <a:srgbClr val="0D0D0D"/>
                          </a:solidFill>
                          <a:effectLst/>
                          <a:latin typeface="+mn-lt"/>
                          <a:ea typeface="+mn-ea"/>
                          <a:cs typeface="+mn-cs"/>
                        </a:rPr>
                        <a:t>一箇所</a:t>
                      </a:r>
                      <a:r>
                        <a:rPr lang="ja-JP" altLang="en-US" sz="1050" dirty="0">
                          <a:solidFill>
                            <a:srgbClr val="0D0D0D"/>
                          </a:solidFill>
                          <a:latin typeface="+mn-ea"/>
                          <a:ea typeface="+mn-ea"/>
                          <a:cs typeface="Verdana" pitchFamily="34" charset="0"/>
                        </a:rPr>
                        <a:t>のみ）。取材を行えない場合は代替となる資料のご提供をお願いいたします</a:t>
                      </a:r>
                      <a:endParaRPr lang="en-US" altLang="ja-JP" sz="1050" dirty="0">
                        <a:solidFill>
                          <a:srgbClr val="0D0D0D"/>
                        </a:solidFill>
                        <a:latin typeface="+mn-ea"/>
                        <a:ea typeface="+mn-ea"/>
                        <a:cs typeface="Verdana" pitchFamily="34" charset="0"/>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572247949"/>
                  </a:ext>
                </a:extLst>
              </a:tr>
              <a:tr h="323065">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メインビジュアル</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ja-JP" altLang="en-US" sz="1050" dirty="0">
                          <a:solidFill>
                            <a:srgbClr val="0D0D0D"/>
                          </a:solidFill>
                          <a:latin typeface="+mn-ea"/>
                          <a:ea typeface="+mn-ea"/>
                          <a:cs typeface="Verdana" pitchFamily="34" charset="0"/>
                        </a:rPr>
                        <a:t>対面取材を実施する場合：取材時に撮影したカットを基に制作</a:t>
                      </a:r>
                      <a:endParaRPr lang="en-US" altLang="ja-JP" sz="1050" dirty="0">
                        <a:solidFill>
                          <a:srgbClr val="0D0D0D"/>
                        </a:solidFill>
                        <a:latin typeface="+mn-ea"/>
                        <a:ea typeface="+mn-ea"/>
                        <a:cs typeface="Verdana"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ja-JP" altLang="en-US" sz="1050" dirty="0">
                          <a:solidFill>
                            <a:srgbClr val="0D0D0D"/>
                          </a:solidFill>
                          <a:latin typeface="+mn-ea"/>
                          <a:ea typeface="+mn-ea"/>
                          <a:cs typeface="Verdana" pitchFamily="34" charset="0"/>
                        </a:rPr>
                        <a:t>対面取材を実施しない場合：ご提供素材やフォトストック素材等を基に制作</a:t>
                      </a:r>
                      <a:endParaRPr lang="en-US" altLang="ja-JP" sz="1050" dirty="0">
                        <a:solidFill>
                          <a:srgbClr val="0D0D0D"/>
                        </a:solidFill>
                        <a:latin typeface="+mn-ea"/>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ja-JP" sz="1050" dirty="0">
                          <a:solidFill>
                            <a:srgbClr val="0D0D0D"/>
                          </a:solidFill>
                          <a:latin typeface="+mn-ea"/>
                          <a:ea typeface="+mn-ea"/>
                          <a:cs typeface="Verdana" pitchFamily="34" charset="0"/>
                        </a:rPr>
                        <a:t>※</a:t>
                      </a:r>
                      <a:r>
                        <a:rPr lang="ja-JP" altLang="en-US" sz="1050" dirty="0">
                          <a:solidFill>
                            <a:srgbClr val="0D0D0D"/>
                          </a:solidFill>
                          <a:latin typeface="+mn-ea"/>
                          <a:ea typeface="+mn-ea"/>
                          <a:cs typeface="Verdana" pitchFamily="34" charset="0"/>
                        </a:rPr>
                        <a:t>広告主様からご提供いただいた画像のみを使用した構成は不可とし、</a:t>
                      </a:r>
                      <a:r>
                        <a:rPr lang="en-US" altLang="ja-JP" sz="1050" dirty="0">
                          <a:solidFill>
                            <a:srgbClr val="0D0D0D"/>
                          </a:solidFill>
                          <a:latin typeface="+mn-ea"/>
                          <a:ea typeface="+mn-ea"/>
                          <a:cs typeface="Verdana" pitchFamily="34" charset="0"/>
                        </a:rPr>
                        <a:t>LINE</a:t>
                      </a:r>
                      <a:r>
                        <a:rPr lang="ja-JP" altLang="en-US" sz="1050" dirty="0">
                          <a:solidFill>
                            <a:srgbClr val="0D0D0D"/>
                          </a:solidFill>
                          <a:latin typeface="+mn-ea"/>
                          <a:ea typeface="+mn-ea"/>
                          <a:cs typeface="Verdana" pitchFamily="34" charset="0"/>
                        </a:rPr>
                        <a:t>ヤフーにてデザイン・構成を行います。</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4983474"/>
                  </a:ext>
                </a:extLst>
              </a:tr>
              <a:tr h="353215">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グラフィック</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1050" b="0" i="0" kern="1200" dirty="0">
                          <a:solidFill>
                            <a:srgbClr val="0D0D0D"/>
                          </a:solidFill>
                          <a:effectLst/>
                          <a:latin typeface="+mn-lt"/>
                          <a:ea typeface="+mn-ea"/>
                          <a:cs typeface="+mn-cs"/>
                        </a:rPr>
                        <a:t>グラフィック（イラスト・図解等）の新規制作／</a:t>
                      </a:r>
                      <a:r>
                        <a:rPr kumimoji="1" lang="en-US" altLang="ja-JP" sz="1050" b="0" i="0" kern="1200" dirty="0">
                          <a:solidFill>
                            <a:srgbClr val="0D0D0D"/>
                          </a:solidFill>
                          <a:effectLst/>
                          <a:latin typeface="+mn-lt"/>
                          <a:ea typeface="+mn-ea"/>
                          <a:cs typeface="+mn-cs"/>
                        </a:rPr>
                        <a:t>1</a:t>
                      </a:r>
                      <a:r>
                        <a:rPr kumimoji="1" lang="ja-JP" altLang="en-US" sz="1050" b="0" i="0" kern="1200" dirty="0">
                          <a:solidFill>
                            <a:srgbClr val="0D0D0D"/>
                          </a:solidFill>
                          <a:effectLst/>
                          <a:latin typeface="+mn-lt"/>
                          <a:ea typeface="+mn-ea"/>
                          <a:cs typeface="+mn-cs"/>
                        </a:rPr>
                        <a:t>点のみ（メインビジュアル含む）</a:t>
                      </a:r>
                      <a:r>
                        <a:rPr kumimoji="1" lang="en-US" altLang="ja-JP" sz="1050" b="0" i="0" kern="1200" dirty="0">
                          <a:solidFill>
                            <a:srgbClr val="0D0D0D"/>
                          </a:solidFill>
                          <a:effectLst/>
                          <a:latin typeface="+mn-ea"/>
                          <a:ea typeface="+mn-ea"/>
                          <a:cs typeface="+mn-cs"/>
                        </a:rPr>
                        <a:t>LINE</a:t>
                      </a:r>
                      <a:r>
                        <a:rPr kumimoji="1" lang="ja-JP" altLang="en-US" sz="1050" b="0" i="0" kern="1200" dirty="0">
                          <a:solidFill>
                            <a:srgbClr val="0D0D0D"/>
                          </a:solidFill>
                          <a:effectLst/>
                          <a:latin typeface="+mn-ea"/>
                          <a:ea typeface="+mn-ea"/>
                          <a:cs typeface="+mn-cs"/>
                        </a:rPr>
                        <a:t>ヤフーで制作</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858407770"/>
                  </a:ext>
                </a:extLst>
              </a:tr>
              <a:tr h="47887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制限事項</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1050" b="0" i="0" kern="1200" dirty="0">
                          <a:solidFill>
                            <a:srgbClr val="0D0D0D"/>
                          </a:solidFill>
                          <a:effectLst/>
                          <a:latin typeface="+mn-ea"/>
                          <a:ea typeface="+mn-ea"/>
                          <a:cs typeface="+mn-cs"/>
                        </a:rPr>
                        <a:t>LINE</a:t>
                      </a:r>
                      <a:r>
                        <a:rPr kumimoji="1" lang="ja-JP" altLang="en-US" sz="1050" b="0" i="0" kern="1200" dirty="0">
                          <a:solidFill>
                            <a:srgbClr val="0D0D0D"/>
                          </a:solidFill>
                          <a:effectLst/>
                          <a:latin typeface="+mn-ea"/>
                          <a:ea typeface="+mn-ea"/>
                          <a:cs typeface="+mn-cs"/>
                        </a:rPr>
                        <a:t>ヤフーのデータ（アンケートや検索データ）を用いたコンテンツは対応不可</a:t>
                      </a:r>
                      <a:endParaRPr kumimoji="1" lang="en-US" altLang="ja-JP" sz="1050" b="0" i="0" kern="1200" dirty="0">
                        <a:solidFill>
                          <a:srgbClr val="0D0D0D"/>
                        </a:solidFill>
                        <a:effectLst/>
                        <a:latin typeface="+mn-ea"/>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i="0" kern="1200" dirty="0">
                          <a:solidFill>
                            <a:srgbClr val="0D0D0D"/>
                          </a:solidFill>
                          <a:effectLst/>
                          <a:latin typeface="+mn-ea"/>
                          <a:ea typeface="+mn-ea"/>
                          <a:cs typeface="+mn-cs"/>
                        </a:rPr>
                        <a:t>商品撮影は対面取材と同時に実施する場合のみ可。商品撮影のみの実施は不可</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701087293"/>
                  </a:ext>
                </a:extLst>
              </a:tr>
            </a:tbl>
          </a:graphicData>
        </a:graphic>
      </p:graphicFrame>
    </p:spTree>
    <p:extLst>
      <p:ext uri="{BB962C8B-B14F-4D97-AF65-F5344CB8AC3E}">
        <p14:creationId xmlns:p14="http://schemas.microsoft.com/office/powerpoint/2010/main" val="401388398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BA4E44-FA07-CFA0-0E62-40502420EBF8}"/>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0B429674-AAAC-BA1D-167E-E3447AFAE28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8" name="テキスト プレースホルダー 3">
            <a:extLst>
              <a:ext uri="{FF2B5EF4-FFF2-40B4-BE49-F238E27FC236}">
                <a16:creationId xmlns:a16="http://schemas.microsoft.com/office/drawing/2014/main" id="{5D3C7099-F938-1507-CBD0-ED2474535817}"/>
              </a:ext>
            </a:extLst>
          </p:cNvPr>
          <p:cNvSpPr txBox="1">
            <a:spLocks/>
          </p:cNvSpPr>
          <p:nvPr/>
        </p:nvSpPr>
        <p:spPr>
          <a:xfrm>
            <a:off x="1880722"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48"/>
                </a:solidFill>
                <a:effectLst/>
                <a:uLnTx/>
                <a:uFillTx/>
                <a:latin typeface="+mn-ea"/>
                <a:ea typeface="+mn-ea"/>
                <a:cs typeface="+mn-cs"/>
              </a:rPr>
              <a:t>効果検証レポート</a:t>
            </a:r>
            <a:endParaRPr kumimoji="1" lang="ja-JP" altLang="en-US" sz="1600" b="1" i="0" u="none" strike="noStrike" kern="1200" cap="none" spc="0" normalizeH="0" baseline="0" noProof="0" dirty="0">
              <a:ln>
                <a:noFill/>
              </a:ln>
              <a:solidFill>
                <a:srgbClr val="000048"/>
              </a:solidFill>
              <a:effectLst/>
              <a:uLnTx/>
              <a:uFillTx/>
              <a:latin typeface="+mn-ea"/>
              <a:ea typeface="+mn-ea"/>
              <a:cs typeface="+mn-cs"/>
            </a:endParaRPr>
          </a:p>
        </p:txBody>
      </p:sp>
      <p:sp>
        <p:nvSpPr>
          <p:cNvPr id="4" name="正方形/長方形 3">
            <a:extLst>
              <a:ext uri="{FF2B5EF4-FFF2-40B4-BE49-F238E27FC236}">
                <a16:creationId xmlns:a16="http://schemas.microsoft.com/office/drawing/2014/main" id="{E50F8235-BF9A-A559-4BA8-752F08174C6C}"/>
              </a:ext>
            </a:extLst>
          </p:cNvPr>
          <p:cNvSpPr/>
          <p:nvPr/>
        </p:nvSpPr>
        <p:spPr>
          <a:xfrm>
            <a:off x="600037" y="1268413"/>
            <a:ext cx="11193737" cy="283154"/>
          </a:xfrm>
          <a:prstGeom prst="rect">
            <a:avLst/>
          </a:prstGeom>
        </p:spPr>
        <p:txBody>
          <a:bodyPr wrap="square" lIns="0" tIns="0" rIns="0" bIns="0">
            <a:spAutoFit/>
          </a:bodyPr>
          <a:lstStyle/>
          <a:p>
            <a:pPr eaLnBrk="1" fontAlgn="auto" hangingPunct="1">
              <a:lnSpc>
                <a:spcPct val="120000"/>
              </a:lnSpc>
              <a:spcBef>
                <a:spcPts val="0"/>
              </a:spcBef>
              <a:spcAft>
                <a:spcPts val="0"/>
              </a:spcAft>
            </a:pPr>
            <a:r>
              <a:rPr lang="ja-JP" altLang="en-US" sz="1600" dirty="0">
                <a:solidFill>
                  <a:srgbClr val="0D0D0D"/>
                </a:solidFill>
                <a:latin typeface="Meiryo" panose="020B0604030504040204" pitchFamily="34" charset="-128"/>
                <a:ea typeface="Meiryo" panose="020B0604030504040204" pitchFamily="34" charset="-128"/>
              </a:rPr>
              <a:t>定量・定性両面から、施策の実績を集計、分析し、タイアップ実施効果のレポーティングを無償で行います。</a:t>
            </a:r>
            <a:endParaRPr lang="en-US" altLang="ja-JP" sz="1600" dirty="0">
              <a:solidFill>
                <a:srgbClr val="0D0D0D"/>
              </a:solidFill>
              <a:latin typeface="Meiryo" panose="020B0604030504040204" pitchFamily="34" charset="-128"/>
              <a:ea typeface="Meiryo" panose="020B0604030504040204" pitchFamily="34" charset="-128"/>
            </a:endParaRPr>
          </a:p>
        </p:txBody>
      </p:sp>
      <p:grpSp>
        <p:nvGrpSpPr>
          <p:cNvPr id="14" name="グループ化 13">
            <a:extLst>
              <a:ext uri="{FF2B5EF4-FFF2-40B4-BE49-F238E27FC236}">
                <a16:creationId xmlns:a16="http://schemas.microsoft.com/office/drawing/2014/main" id="{E1F76B02-0D1E-4892-F259-8F7D5A9A9CEB}"/>
              </a:ext>
            </a:extLst>
          </p:cNvPr>
          <p:cNvGrpSpPr/>
          <p:nvPr/>
        </p:nvGrpSpPr>
        <p:grpSpPr>
          <a:xfrm>
            <a:off x="602541" y="1689474"/>
            <a:ext cx="5526513" cy="1491468"/>
            <a:chOff x="479425" y="1607413"/>
            <a:chExt cx="5667137" cy="1491468"/>
          </a:xfrm>
        </p:grpSpPr>
        <p:sp>
          <p:nvSpPr>
            <p:cNvPr id="26" name="角丸四角形 59">
              <a:extLst>
                <a:ext uri="{FF2B5EF4-FFF2-40B4-BE49-F238E27FC236}">
                  <a16:creationId xmlns:a16="http://schemas.microsoft.com/office/drawing/2014/main" id="{953C25E4-C1D1-17CF-8A8F-1770BAF19620}"/>
                </a:ext>
              </a:extLst>
            </p:cNvPr>
            <p:cNvSpPr/>
            <p:nvPr/>
          </p:nvSpPr>
          <p:spPr>
            <a:xfrm>
              <a:off x="1055425" y="2221718"/>
              <a:ext cx="5091137" cy="877163"/>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1450" marR="0" lvl="0" indent="-1714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PV</a:t>
              </a: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（ページビュー）、</a:t>
              </a:r>
              <a:r>
                <a:rPr kumimoji="0" lang="en"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UB</a:t>
              </a: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（ユニークブラウザー数）</a:t>
              </a:r>
              <a:endParaRPr kumimoji="0" lang="en" altLang="ja-JP" sz="1200" kern="0" dirty="0">
                <a:solidFill>
                  <a:srgbClr val="0D0D0D"/>
                </a:solidFill>
                <a:latin typeface="Meiryo" panose="020B0604030504040204" pitchFamily="34" charset="-128"/>
                <a:ea typeface="Meiryo" panose="020B0604030504040204" pitchFamily="34" charset="-128"/>
              </a:endParaRPr>
            </a:p>
            <a:p>
              <a:pPr marL="171450" marR="0" lvl="0" indent="-1714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広告主様ページへの誘導枠クリック数・率</a:t>
              </a:r>
              <a:endParaRPr kumimoji="0" lang="en-US"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171450" marR="0" lvl="0" indent="-1714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訪問者の性別</a:t>
              </a:r>
              <a:r>
                <a:rPr kumimoji="0" lang="ja-JP" altLang="en-US" sz="1200" kern="0" dirty="0">
                  <a:solidFill>
                    <a:srgbClr val="0D0D0D"/>
                  </a:solidFill>
                  <a:latin typeface="Meiryo" panose="020B0604030504040204" pitchFamily="34" charset="-128"/>
                  <a:ea typeface="Meiryo" panose="020B0604030504040204" pitchFamily="34" charset="-128"/>
                </a:rPr>
                <a:t>、</a:t>
              </a: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性別</a:t>
              </a:r>
              <a:r>
                <a:rPr kumimoji="0" lang="en-US"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年齢層比率</a:t>
              </a:r>
              <a:endParaRPr kumimoji="0" lang="en-US" altLang="ja-JP" sz="1200" kern="0" dirty="0">
                <a:solidFill>
                  <a:srgbClr val="0D0D0D"/>
                </a:solidFill>
                <a:latin typeface="Meiryo" panose="020B0604030504040204" pitchFamily="34" charset="-128"/>
                <a:ea typeface="Meiryo" panose="020B0604030504040204" pitchFamily="34" charset="-128"/>
              </a:endParaRPr>
            </a:p>
            <a:p>
              <a:pPr marL="171450" marR="0" lvl="0" indent="-1714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kern="0" dirty="0">
                  <a:solidFill>
                    <a:srgbClr val="0D0D0D"/>
                  </a:solidFill>
                  <a:latin typeface="Meiryo" panose="020B0604030504040204" pitchFamily="34" charset="-128"/>
                  <a:ea typeface="Meiryo" panose="020B0604030504040204" pitchFamily="34" charset="-128"/>
                </a:rPr>
                <a:t>読了率</a:t>
              </a:r>
              <a:endParaRPr kumimoji="0" lang="en-US"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p:txBody>
        </p:sp>
        <p:sp>
          <p:nvSpPr>
            <p:cNvPr id="32" name="角丸四角形 60">
              <a:extLst>
                <a:ext uri="{FF2B5EF4-FFF2-40B4-BE49-F238E27FC236}">
                  <a16:creationId xmlns:a16="http://schemas.microsoft.com/office/drawing/2014/main" id="{12206415-23F6-5CEC-B3A6-0D00B05097F6}"/>
                </a:ext>
              </a:extLst>
            </p:cNvPr>
            <p:cNvSpPr/>
            <p:nvPr/>
          </p:nvSpPr>
          <p:spPr>
            <a:xfrm>
              <a:off x="803425" y="1661413"/>
              <a:ext cx="5322291" cy="468000"/>
            </a:xfrm>
            <a:prstGeom prst="roundRect">
              <a:avLst>
                <a:gd name="adj" fmla="val 0"/>
              </a:avLst>
            </a:prstGeom>
            <a:solidFill>
              <a:srgbClr val="212121">
                <a:lumMod val="10000"/>
                <a:lumOff val="90000"/>
              </a:srgb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rPr>
                <a:t>タイアップページの定量指標</a:t>
              </a:r>
              <a:endParaRPr kumimoji="0" lang="en-US" altLang="ja-JP" sz="1600" b="1" i="0" u="none" strike="noStrike" kern="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endParaRPr>
            </a:p>
          </p:txBody>
        </p:sp>
        <p:grpSp>
          <p:nvGrpSpPr>
            <p:cNvPr id="34" name="グループ化 33">
              <a:extLst>
                <a:ext uri="{FF2B5EF4-FFF2-40B4-BE49-F238E27FC236}">
                  <a16:creationId xmlns:a16="http://schemas.microsoft.com/office/drawing/2014/main" id="{18FE6423-99B0-5039-00FA-886D40FD6884}"/>
                </a:ext>
              </a:extLst>
            </p:cNvPr>
            <p:cNvGrpSpPr>
              <a:grpSpLocks noChangeAspect="1"/>
            </p:cNvGrpSpPr>
            <p:nvPr/>
          </p:nvGrpSpPr>
          <p:grpSpPr>
            <a:xfrm>
              <a:off x="479425" y="1607413"/>
              <a:ext cx="576000" cy="576000"/>
              <a:chOff x="2435103" y="2081892"/>
              <a:chExt cx="792088" cy="792088"/>
            </a:xfrm>
          </p:grpSpPr>
          <p:sp>
            <p:nvSpPr>
              <p:cNvPr id="35" name="円/楕円 63">
                <a:extLst>
                  <a:ext uri="{FF2B5EF4-FFF2-40B4-BE49-F238E27FC236}">
                    <a16:creationId xmlns:a16="http://schemas.microsoft.com/office/drawing/2014/main" id="{FA9E7914-FB61-2B08-4A95-3725148987D4}"/>
                  </a:ext>
                </a:extLst>
              </p:cNvPr>
              <p:cNvSpPr/>
              <p:nvPr/>
            </p:nvSpPr>
            <p:spPr>
              <a:xfrm>
                <a:off x="2435103" y="2081892"/>
                <a:ext cx="792088" cy="792088"/>
              </a:xfrm>
              <a:prstGeom prst="ellipse">
                <a:avLst/>
              </a:prstGeom>
              <a:solidFill>
                <a:srgbClr val="03004A"/>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pic>
            <p:nvPicPr>
              <p:cNvPr id="36" name="グラフィックス 35" descr="棒グラフ (上昇) 単色塗りつぶし">
                <a:extLst>
                  <a:ext uri="{FF2B5EF4-FFF2-40B4-BE49-F238E27FC236}">
                    <a16:creationId xmlns:a16="http://schemas.microsoft.com/office/drawing/2014/main" id="{4BBD862A-5A3F-510B-4795-B977FC786DC2}"/>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600963" y="2247752"/>
                <a:ext cx="460368" cy="460368"/>
              </a:xfrm>
              <a:prstGeom prst="rect">
                <a:avLst/>
              </a:prstGeom>
            </p:spPr>
          </p:pic>
        </p:grpSp>
      </p:grpSp>
      <p:pic>
        <p:nvPicPr>
          <p:cNvPr id="37" name="図 36">
            <a:extLst>
              <a:ext uri="{FF2B5EF4-FFF2-40B4-BE49-F238E27FC236}">
                <a16:creationId xmlns:a16="http://schemas.microsoft.com/office/drawing/2014/main" id="{329CF763-913E-0713-D1D0-35C9947E50D2}"/>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373712" y="1971399"/>
            <a:ext cx="2802407" cy="1478333"/>
          </a:xfrm>
          <a:prstGeom prst="rect">
            <a:avLst/>
          </a:prstGeom>
          <a:ln w="6350">
            <a:solidFill>
              <a:srgbClr val="545454"/>
            </a:solidFill>
          </a:ln>
          <a:effectLst>
            <a:outerShdw dist="38100" dir="2700000" algn="tl" rotWithShape="0">
              <a:srgbClr val="545454">
                <a:alpha val="40000"/>
              </a:srgbClr>
            </a:outerShdw>
          </a:effectLst>
        </p:spPr>
      </p:pic>
      <p:sp>
        <p:nvSpPr>
          <p:cNvPr id="38" name="角丸四角形 68">
            <a:extLst>
              <a:ext uri="{FF2B5EF4-FFF2-40B4-BE49-F238E27FC236}">
                <a16:creationId xmlns:a16="http://schemas.microsoft.com/office/drawing/2014/main" id="{EC4EAA14-E4A0-9CEE-3DB2-DCA801F3303D}"/>
              </a:ext>
            </a:extLst>
          </p:cNvPr>
          <p:cNvSpPr/>
          <p:nvPr/>
        </p:nvSpPr>
        <p:spPr>
          <a:xfrm>
            <a:off x="9072111" y="4360032"/>
            <a:ext cx="2564459" cy="1323439"/>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indent="-180000" eaLnBrk="1" fontAlgn="auto" hangingPunct="1">
              <a:lnSpc>
                <a:spcPct val="120000"/>
              </a:lnSpc>
              <a:spcBef>
                <a:spcPts val="0"/>
              </a:spcBef>
              <a:spcAft>
                <a:spcPts val="0"/>
              </a:spcAft>
              <a:defRPr/>
            </a:pPr>
            <a:r>
              <a:rPr kumimoji="0" lang="en-US" altLang="ja-JP" sz="800" kern="0" dirty="0">
                <a:solidFill>
                  <a:srgbClr val="0D0D0D"/>
                </a:solidFill>
                <a:latin typeface="Meiryo" panose="020B0604030504040204" pitchFamily="34" charset="-128"/>
                <a:ea typeface="Meiryo" panose="020B0604030504040204" pitchFamily="34" charset="-128"/>
              </a:rPr>
              <a:t>※</a:t>
            </a:r>
            <a:r>
              <a:rPr kumimoji="0" lang="ja-JP" altLang="en-US" sz="800" kern="0" dirty="0">
                <a:solidFill>
                  <a:srgbClr val="0D0D0D"/>
                </a:solidFill>
                <a:latin typeface="Meiryo" panose="020B0604030504040204" pitchFamily="34" charset="-128"/>
                <a:ea typeface="Meiryo" panose="020B0604030504040204" pitchFamily="34" charset="-128"/>
              </a:rPr>
              <a:t>定型項目での実施となります。</a:t>
            </a:r>
          </a:p>
          <a:p>
            <a:pPr marL="108000" indent="-180000" eaLnBrk="1" fontAlgn="auto" hangingPunct="1">
              <a:lnSpc>
                <a:spcPct val="120000"/>
              </a:lnSpc>
              <a:spcBef>
                <a:spcPts val="0"/>
              </a:spcBef>
              <a:spcAft>
                <a:spcPts val="0"/>
              </a:spcAft>
              <a:defRPr/>
            </a:pPr>
            <a:r>
              <a:rPr kumimoji="0" lang="en-US" altLang="ja-JP" sz="800" kern="0" dirty="0">
                <a:solidFill>
                  <a:srgbClr val="0D0D0D"/>
                </a:solidFill>
                <a:latin typeface="Meiryo" panose="020B0604030504040204" pitchFamily="34" charset="-128"/>
                <a:ea typeface="Meiryo" panose="020B0604030504040204" pitchFamily="34" charset="-128"/>
              </a:rPr>
              <a:t>※</a:t>
            </a:r>
            <a:r>
              <a:rPr kumimoji="0" lang="ja-JP" altLang="en-US" sz="800" kern="0" dirty="0">
                <a:solidFill>
                  <a:srgbClr val="0D0D0D"/>
                </a:solidFill>
                <a:latin typeface="Meiryo" panose="020B0604030504040204" pitchFamily="34" charset="-128"/>
                <a:ea typeface="Meiryo" panose="020B0604030504040204" pitchFamily="34" charset="-128"/>
              </a:rPr>
              <a:t>アンケート回答数の保証はいたしかねます。</a:t>
            </a:r>
            <a:br>
              <a:rPr kumimoji="0" lang="en-US" altLang="ja-JP" sz="800" kern="0" dirty="0">
                <a:solidFill>
                  <a:srgbClr val="0D0D0D"/>
                </a:solidFill>
                <a:latin typeface="Meiryo" panose="020B0604030504040204" pitchFamily="34" charset="-128"/>
                <a:ea typeface="Meiryo" panose="020B0604030504040204" pitchFamily="34" charset="-128"/>
              </a:rPr>
            </a:br>
            <a:r>
              <a:rPr kumimoji="0" lang="ja-JP" altLang="en-US" sz="800" kern="0" dirty="0">
                <a:solidFill>
                  <a:srgbClr val="0D0D0D"/>
                </a:solidFill>
                <a:latin typeface="Meiryo" panose="020B0604030504040204" pitchFamily="34" charset="-128"/>
                <a:ea typeface="Meiryo" panose="020B0604030504040204" pitchFamily="34" charset="-128"/>
              </a:rPr>
              <a:t>また、回答数は</a:t>
            </a:r>
            <a:r>
              <a:rPr kumimoji="0" lang="en-US" altLang="ja-JP" sz="800" kern="0" dirty="0">
                <a:solidFill>
                  <a:srgbClr val="0D0D0D"/>
                </a:solidFill>
                <a:latin typeface="Meiryo" panose="020B0604030504040204" pitchFamily="34" charset="-128"/>
                <a:ea typeface="Meiryo" panose="020B0604030504040204" pitchFamily="34" charset="-128"/>
              </a:rPr>
              <a:t>500</a:t>
            </a:r>
            <a:r>
              <a:rPr kumimoji="0" lang="ja-JP" altLang="en-US" sz="800" kern="0" dirty="0">
                <a:solidFill>
                  <a:srgbClr val="0D0D0D"/>
                </a:solidFill>
                <a:latin typeface="Meiryo" panose="020B0604030504040204" pitchFamily="34" charset="-128"/>
                <a:ea typeface="Meiryo" panose="020B0604030504040204" pitchFamily="34" charset="-128"/>
              </a:rPr>
              <a:t>件を上限とし、これを超えた場合、掲載途中でもアンケートを終了させていただきます。</a:t>
            </a:r>
            <a:endParaRPr kumimoji="0" lang="en-US" altLang="ja-JP" sz="800" kern="0" dirty="0">
              <a:solidFill>
                <a:srgbClr val="0D0D0D"/>
              </a:solidFill>
              <a:latin typeface="Meiryo" panose="020B0604030504040204" pitchFamily="34" charset="-128"/>
              <a:ea typeface="Meiryo" panose="020B0604030504040204" pitchFamily="34" charset="-128"/>
            </a:endParaRPr>
          </a:p>
          <a:p>
            <a:pPr marL="108000" indent="-180000" eaLnBrk="1" fontAlgn="auto" hangingPunct="1">
              <a:lnSpc>
                <a:spcPct val="120000"/>
              </a:lnSpc>
              <a:spcBef>
                <a:spcPts val="0"/>
              </a:spcBef>
              <a:spcAft>
                <a:spcPts val="0"/>
              </a:spcAft>
              <a:defRPr/>
            </a:pPr>
            <a:r>
              <a:rPr kumimoji="0" lang="en-US" altLang="ja-JP" sz="800" kern="0" dirty="0">
                <a:solidFill>
                  <a:srgbClr val="0D0D0D"/>
                </a:solidFill>
                <a:latin typeface="Meiryo" panose="020B0604030504040204" pitchFamily="34" charset="-128"/>
                <a:ea typeface="Meiryo" panose="020B0604030504040204" pitchFamily="34" charset="-128"/>
              </a:rPr>
              <a:t>※</a:t>
            </a:r>
            <a:r>
              <a:rPr kumimoji="0" lang="ja-JP" altLang="en-US" sz="800" kern="0" dirty="0">
                <a:solidFill>
                  <a:srgbClr val="0D0D0D"/>
                </a:solidFill>
                <a:latin typeface="Meiryo" panose="020B0604030504040204" pitchFamily="34" charset="-128"/>
                <a:ea typeface="Meiryo" panose="020B0604030504040204" pitchFamily="34" charset="-128"/>
              </a:rPr>
              <a:t>予告なくアンケートサーバーのサイトメンテナンスを行い、一時的にアンケートの受付ができなくなる場合があります。</a:t>
            </a:r>
            <a:endParaRPr kumimoji="0" lang="en-US" altLang="ja-JP" sz="800" strike="sngStrike" kern="0" dirty="0">
              <a:solidFill>
                <a:srgbClr val="0D0D0D"/>
              </a:solidFill>
              <a:highlight>
                <a:srgbClr val="FFFF00"/>
              </a:highlight>
              <a:latin typeface="Meiryo" panose="020B0604030504040204" pitchFamily="34" charset="-128"/>
              <a:ea typeface="Meiryo" panose="020B0604030504040204" pitchFamily="34" charset="-128"/>
            </a:endParaRPr>
          </a:p>
          <a:p>
            <a:pPr marL="108000" indent="-180000" eaLnBrk="1" fontAlgn="auto" hangingPunct="1">
              <a:lnSpc>
                <a:spcPct val="120000"/>
              </a:lnSpc>
              <a:spcBef>
                <a:spcPts val="0"/>
              </a:spcBef>
              <a:spcAft>
                <a:spcPts val="0"/>
              </a:spcAft>
              <a:defRPr/>
            </a:pPr>
            <a:r>
              <a:rPr kumimoji="0" lang="en-US" altLang="ja-JP" sz="800" kern="0" dirty="0">
                <a:solidFill>
                  <a:srgbClr val="0D0D0D"/>
                </a:solidFill>
                <a:latin typeface="Meiryo" panose="020B0604030504040204" pitchFamily="34" charset="-128"/>
                <a:ea typeface="Meiryo" panose="020B0604030504040204" pitchFamily="34" charset="-128"/>
              </a:rPr>
              <a:t>※</a:t>
            </a:r>
            <a:r>
              <a:rPr kumimoji="0" lang="ja-JP" altLang="en-US" sz="800" kern="0" dirty="0">
                <a:solidFill>
                  <a:srgbClr val="0D0D0D"/>
                </a:solidFill>
                <a:latin typeface="Meiryo" panose="020B0604030504040204" pitchFamily="34" charset="-128"/>
                <a:ea typeface="Meiryo" panose="020B0604030504040204" pitchFamily="34" charset="-128"/>
              </a:rPr>
              <a:t>一部データは、非正規の参考値としてのご提出となります。</a:t>
            </a:r>
          </a:p>
        </p:txBody>
      </p:sp>
      <p:pic>
        <p:nvPicPr>
          <p:cNvPr id="39" name="図 38">
            <a:extLst>
              <a:ext uri="{FF2B5EF4-FFF2-40B4-BE49-F238E27FC236}">
                <a16:creationId xmlns:a16="http://schemas.microsoft.com/office/drawing/2014/main" id="{DFC4D803-7375-8AE9-EF16-8DBF1F48F6D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95501" y="3988732"/>
            <a:ext cx="2258417" cy="1835599"/>
          </a:xfrm>
          <a:prstGeom prst="rect">
            <a:avLst/>
          </a:prstGeom>
          <a:ln w="6350">
            <a:solidFill>
              <a:srgbClr val="545454"/>
            </a:solidFill>
          </a:ln>
          <a:effectLst>
            <a:outerShdw dist="38100" dir="2700000" algn="tl" rotWithShape="0">
              <a:srgbClr val="545454">
                <a:alpha val="40000"/>
              </a:srgbClr>
            </a:outerShdw>
          </a:effectLst>
        </p:spPr>
      </p:pic>
      <p:pic>
        <p:nvPicPr>
          <p:cNvPr id="40" name="Picture 2" descr="B1D2497D-1EBE-4057-8CE8-D155B6774F92-L0-001">
            <a:extLst>
              <a:ext uri="{FF2B5EF4-FFF2-40B4-BE49-F238E27FC236}">
                <a16:creationId xmlns:a16="http://schemas.microsoft.com/office/drawing/2014/main" id="{EDAC9C42-AE52-25E9-FB5C-1DE1F7BA3FBD}"/>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t="6420"/>
          <a:stretch/>
        </p:blipFill>
        <p:spPr bwMode="auto">
          <a:xfrm>
            <a:off x="7759408" y="4366385"/>
            <a:ext cx="1160427" cy="1931500"/>
          </a:xfrm>
          <a:prstGeom prst="rect">
            <a:avLst/>
          </a:prstGeom>
          <a:noFill/>
          <a:ln w="6350">
            <a:solidFill>
              <a:srgbClr val="545454"/>
            </a:solidFill>
            <a:miter lim="800000"/>
            <a:headEnd/>
            <a:tailEnd/>
          </a:ln>
          <a:effectLst>
            <a:outerShdw dist="38100" dir="2700000" algn="tl" rotWithShape="0">
              <a:srgbClr val="545454">
                <a:alpha val="40000"/>
              </a:srgbClr>
            </a:outerShdw>
          </a:effectLst>
          <a:extLst>
            <a:ext uri="{909E8E84-426E-40DD-AFC4-6F175D3DCCD1}">
              <a14:hiddenFill xmlns:a14="http://schemas.microsoft.com/office/drawing/2010/main">
                <a:solidFill>
                  <a:srgbClr val="FFFFFF"/>
                </a:solidFill>
              </a14:hiddenFill>
            </a:ext>
          </a:extLst>
        </p:spPr>
      </p:pic>
      <p:sp>
        <p:nvSpPr>
          <p:cNvPr id="41" name="角丸四角形 77">
            <a:extLst>
              <a:ext uri="{FF2B5EF4-FFF2-40B4-BE49-F238E27FC236}">
                <a16:creationId xmlns:a16="http://schemas.microsoft.com/office/drawing/2014/main" id="{3AC1BD7B-738B-91E5-8678-E795958E65A1}"/>
              </a:ext>
            </a:extLst>
          </p:cNvPr>
          <p:cNvSpPr/>
          <p:nvPr/>
        </p:nvSpPr>
        <p:spPr>
          <a:xfrm>
            <a:off x="8077366" y="1751947"/>
            <a:ext cx="1887360" cy="288000"/>
          </a:xfrm>
          <a:prstGeom prst="roundRect">
            <a:avLst>
              <a:gd name="adj" fmla="val 50000"/>
            </a:avLst>
          </a:prstGeom>
          <a:solidFill>
            <a:srgbClr val="000000">
              <a:lumMod val="50000"/>
              <a:lumOff val="50000"/>
            </a:srgbClr>
          </a:solidFill>
          <a:ln>
            <a:noFill/>
          </a:ln>
        </p:spPr>
        <p:txBody>
          <a:bodyPr wrap="none" lIns="0" tIns="3600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レポートサンプル</a:t>
            </a:r>
            <a:endParaRPr kumimoji="0" lang="en-US" altLang="ja-JP" sz="10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endParaRPr>
          </a:p>
        </p:txBody>
      </p:sp>
      <p:sp>
        <p:nvSpPr>
          <p:cNvPr id="42" name="角丸四角形 78">
            <a:extLst>
              <a:ext uri="{FF2B5EF4-FFF2-40B4-BE49-F238E27FC236}">
                <a16:creationId xmlns:a16="http://schemas.microsoft.com/office/drawing/2014/main" id="{184948FD-2F94-B031-8DFC-AC6972357419}"/>
              </a:ext>
            </a:extLst>
          </p:cNvPr>
          <p:cNvSpPr/>
          <p:nvPr/>
        </p:nvSpPr>
        <p:spPr>
          <a:xfrm>
            <a:off x="7032476" y="3780947"/>
            <a:ext cx="1887360" cy="288000"/>
          </a:xfrm>
          <a:prstGeom prst="roundRect">
            <a:avLst>
              <a:gd name="adj" fmla="val 50000"/>
            </a:avLst>
          </a:prstGeom>
          <a:solidFill>
            <a:srgbClr val="000000">
              <a:lumMod val="50000"/>
              <a:lumOff val="50000"/>
            </a:srgbClr>
          </a:solidFill>
          <a:ln>
            <a:noFill/>
          </a:ln>
        </p:spPr>
        <p:txBody>
          <a:bodyPr wrap="none" lIns="0" tIns="3600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t>アンケート画面サンプル</a:t>
            </a:r>
            <a:endParaRPr kumimoji="0" lang="en-US" altLang="ja-JP" sz="10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endParaRPr>
          </a:p>
        </p:txBody>
      </p:sp>
      <p:grpSp>
        <p:nvGrpSpPr>
          <p:cNvPr id="43" name="グループ化 42">
            <a:extLst>
              <a:ext uri="{FF2B5EF4-FFF2-40B4-BE49-F238E27FC236}">
                <a16:creationId xmlns:a16="http://schemas.microsoft.com/office/drawing/2014/main" id="{E1828D19-4CB6-6C2D-0ADD-A24C5E08AB7B}"/>
              </a:ext>
            </a:extLst>
          </p:cNvPr>
          <p:cNvGrpSpPr/>
          <p:nvPr/>
        </p:nvGrpSpPr>
        <p:grpSpPr>
          <a:xfrm>
            <a:off x="602541" y="3516098"/>
            <a:ext cx="5512814" cy="1064557"/>
            <a:chOff x="479425" y="3844167"/>
            <a:chExt cx="5653089" cy="1064557"/>
          </a:xfrm>
        </p:grpSpPr>
        <p:sp>
          <p:nvSpPr>
            <p:cNvPr id="44" name="角丸四角形 21">
              <a:extLst>
                <a:ext uri="{FF2B5EF4-FFF2-40B4-BE49-F238E27FC236}">
                  <a16:creationId xmlns:a16="http://schemas.microsoft.com/office/drawing/2014/main" id="{A822D7AA-28F6-65CC-334D-42239E88E762}"/>
                </a:ext>
              </a:extLst>
            </p:cNvPr>
            <p:cNvSpPr/>
            <p:nvPr/>
          </p:nvSpPr>
          <p:spPr>
            <a:xfrm>
              <a:off x="1041377" y="4474759"/>
              <a:ext cx="5091137" cy="433965"/>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marR="0" lvl="0" indent="-177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タイアップでの訴求商材の印象</a:t>
              </a:r>
              <a:endParaRPr kumimoji="0" lang="en-US"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177750" marR="0" lvl="0" indent="-177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タイアップコンテンツの評価</a:t>
              </a:r>
              <a:endParaRPr kumimoji="0" lang="en-US"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p:txBody>
        </p:sp>
        <p:sp>
          <p:nvSpPr>
            <p:cNvPr id="45" name="角丸四角形 22">
              <a:extLst>
                <a:ext uri="{FF2B5EF4-FFF2-40B4-BE49-F238E27FC236}">
                  <a16:creationId xmlns:a16="http://schemas.microsoft.com/office/drawing/2014/main" id="{FA532952-8BE7-8B74-DC2B-582C703716ED}"/>
                </a:ext>
              </a:extLst>
            </p:cNvPr>
            <p:cNvSpPr/>
            <p:nvPr/>
          </p:nvSpPr>
          <p:spPr>
            <a:xfrm>
              <a:off x="803425" y="3898167"/>
              <a:ext cx="5322291" cy="468000"/>
            </a:xfrm>
            <a:prstGeom prst="roundRect">
              <a:avLst>
                <a:gd name="adj" fmla="val 0"/>
              </a:avLst>
            </a:prstGeom>
            <a:solidFill>
              <a:srgbClr val="212121">
                <a:lumMod val="10000"/>
                <a:lumOff val="90000"/>
              </a:srgb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600" b="1" kern="0" dirty="0">
                  <a:solidFill>
                    <a:srgbClr val="03004A"/>
                  </a:solidFill>
                  <a:latin typeface="Meiryo" panose="020B0604030504040204" pitchFamily="34" charset="-128"/>
                  <a:ea typeface="Meiryo" panose="020B0604030504040204" pitchFamily="34" charset="-128"/>
                </a:rPr>
                <a:t>タイアップ訪問者へのアンケート</a:t>
              </a:r>
              <a:endParaRPr kumimoji="0" lang="ja-JP" altLang="en-US" sz="1600" b="1" i="0" u="none" strike="noStrike" kern="0" cap="none" spc="0" normalizeH="0" baseline="0" noProof="0" dirty="0">
                <a:ln>
                  <a:noFill/>
                </a:ln>
                <a:solidFill>
                  <a:srgbClr val="03004A"/>
                </a:solidFill>
                <a:effectLst/>
                <a:uLnTx/>
                <a:uFillTx/>
                <a:latin typeface="Meiryo" panose="020B0604030504040204" pitchFamily="34" charset="-128"/>
                <a:ea typeface="Meiryo" panose="020B0604030504040204" pitchFamily="34" charset="-128"/>
              </a:endParaRPr>
            </a:p>
          </p:txBody>
        </p:sp>
        <p:grpSp>
          <p:nvGrpSpPr>
            <p:cNvPr id="46" name="グループ化 45">
              <a:extLst>
                <a:ext uri="{FF2B5EF4-FFF2-40B4-BE49-F238E27FC236}">
                  <a16:creationId xmlns:a16="http://schemas.microsoft.com/office/drawing/2014/main" id="{2E23B6AC-95AD-38B9-1FB1-168A1051CD9B}"/>
                </a:ext>
              </a:extLst>
            </p:cNvPr>
            <p:cNvGrpSpPr>
              <a:grpSpLocks noChangeAspect="1"/>
            </p:cNvGrpSpPr>
            <p:nvPr/>
          </p:nvGrpSpPr>
          <p:grpSpPr>
            <a:xfrm>
              <a:off x="479425" y="3844167"/>
              <a:ext cx="576000" cy="576000"/>
              <a:chOff x="2435103" y="2081892"/>
              <a:chExt cx="792088" cy="792088"/>
            </a:xfrm>
          </p:grpSpPr>
          <p:sp>
            <p:nvSpPr>
              <p:cNvPr id="47" name="円/楕円 24">
                <a:extLst>
                  <a:ext uri="{FF2B5EF4-FFF2-40B4-BE49-F238E27FC236}">
                    <a16:creationId xmlns:a16="http://schemas.microsoft.com/office/drawing/2014/main" id="{FA5BE9C0-55D8-FB90-5782-634B2DA71656}"/>
                  </a:ext>
                </a:extLst>
              </p:cNvPr>
              <p:cNvSpPr/>
              <p:nvPr/>
            </p:nvSpPr>
            <p:spPr>
              <a:xfrm>
                <a:off x="2435103" y="2081892"/>
                <a:ext cx="792088" cy="792088"/>
              </a:xfrm>
              <a:prstGeom prst="ellipse">
                <a:avLst/>
              </a:prstGeom>
              <a:solidFill>
                <a:srgbClr val="03004A"/>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pic>
            <p:nvPicPr>
              <p:cNvPr id="48" name="グラフィックス 47">
                <a:extLst>
                  <a:ext uri="{FF2B5EF4-FFF2-40B4-BE49-F238E27FC236}">
                    <a16:creationId xmlns:a16="http://schemas.microsoft.com/office/drawing/2014/main" id="{95EA6BE9-B1A2-47EC-A88C-AF518C1FA060}"/>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2600964" y="2247753"/>
                <a:ext cx="460368" cy="460368"/>
              </a:xfrm>
              <a:prstGeom prst="rect">
                <a:avLst/>
              </a:prstGeom>
            </p:spPr>
          </p:pic>
        </p:grpSp>
      </p:grpSp>
      <p:sp>
        <p:nvSpPr>
          <p:cNvPr id="49" name="角丸四角形 26">
            <a:extLst>
              <a:ext uri="{FF2B5EF4-FFF2-40B4-BE49-F238E27FC236}">
                <a16:creationId xmlns:a16="http://schemas.microsoft.com/office/drawing/2014/main" id="{90CE9486-7B78-5261-E456-1EE9F37C0270}"/>
              </a:ext>
            </a:extLst>
          </p:cNvPr>
          <p:cNvSpPr/>
          <p:nvPr/>
        </p:nvSpPr>
        <p:spPr>
          <a:xfrm>
            <a:off x="1138576" y="5488807"/>
            <a:ext cx="5091136" cy="620170"/>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eaLnBrk="1" fontAlgn="auto" hangingPunct="1">
              <a:lnSpc>
                <a:spcPct val="120000"/>
              </a:lnSpc>
              <a:spcBef>
                <a:spcPts val="0"/>
              </a:spcBef>
              <a:spcAft>
                <a:spcPts val="0"/>
              </a:spcAft>
              <a:defRPr/>
            </a:pPr>
            <a:r>
              <a:rPr kumimoji="0" lang="ja-JP" altLang="en-US" sz="1200" kern="0" dirty="0">
                <a:solidFill>
                  <a:srgbClr val="545454"/>
                </a:solidFill>
                <a:latin typeface="Meiryo" panose="020B0604030504040204" pitchFamily="34" charset="-128"/>
                <a:ea typeface="Meiryo" panose="020B0604030504040204" pitchFamily="34" charset="-128"/>
              </a:rPr>
              <a:t>タイアップ非接触者との比較による、接触者の認知、好感、興味・関心、理解、購入意向、推薦などの指標のリフト値。</a:t>
            </a:r>
            <a:endParaRPr kumimoji="0" lang="en-US" altLang="ja-JP" sz="1200" kern="0" dirty="0">
              <a:solidFill>
                <a:srgbClr val="545454"/>
              </a:solidFill>
              <a:latin typeface="Meiryo" panose="020B0604030504040204" pitchFamily="34" charset="-128"/>
              <a:ea typeface="Meiryo" panose="020B0604030504040204" pitchFamily="34" charset="-128"/>
            </a:endParaRPr>
          </a:p>
          <a:p>
            <a:pPr marR="0" lvl="0" defTabSz="914400" eaLnBrk="1" fontAlgn="auto" latinLnBrk="0" hangingPunct="1">
              <a:lnSpc>
                <a:spcPct val="120000"/>
              </a:lnSpc>
              <a:spcBef>
                <a:spcPts val="0"/>
              </a:spcBef>
              <a:spcAft>
                <a:spcPts val="0"/>
              </a:spcAft>
              <a:buClrTx/>
              <a:buSzTx/>
              <a:tabLst/>
              <a:defRPr/>
            </a:pPr>
            <a:r>
              <a:rPr kumimoji="0" lang="en-US" altLang="ja-JP" sz="10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a:t>
            </a:r>
            <a:r>
              <a:rPr kumimoji="0" lang="ja-JP" altLang="en-US" sz="10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訴求商材やタイアップの内容によって調査内容が異なる場合があります。</a:t>
            </a:r>
          </a:p>
        </p:txBody>
      </p:sp>
      <p:sp>
        <p:nvSpPr>
          <p:cNvPr id="50" name="角丸四角形 27">
            <a:extLst>
              <a:ext uri="{FF2B5EF4-FFF2-40B4-BE49-F238E27FC236}">
                <a16:creationId xmlns:a16="http://schemas.microsoft.com/office/drawing/2014/main" id="{6C3CF099-05F5-1D94-E235-C858BFCF0530}"/>
              </a:ext>
            </a:extLst>
          </p:cNvPr>
          <p:cNvSpPr/>
          <p:nvPr/>
        </p:nvSpPr>
        <p:spPr>
          <a:xfrm>
            <a:off x="926542" y="4908721"/>
            <a:ext cx="5190224" cy="468000"/>
          </a:xfrm>
          <a:prstGeom prst="roundRect">
            <a:avLst>
              <a:gd name="adj" fmla="val 0"/>
            </a:avLst>
          </a:prstGeom>
          <a:solidFill>
            <a:srgbClr val="212121">
              <a:lumMod val="10000"/>
              <a:lumOff val="90000"/>
            </a:srgb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03004A"/>
                </a:solidFill>
                <a:effectLst/>
                <a:uLnTx/>
                <a:uFillTx/>
                <a:latin typeface="Meiryo" panose="020B0604030504040204" pitchFamily="34" charset="-128"/>
                <a:ea typeface="Meiryo" panose="020B0604030504040204" pitchFamily="34" charset="-128"/>
              </a:rPr>
              <a:t>ブランドリフトサーベイ</a:t>
            </a:r>
            <a:endParaRPr kumimoji="0" lang="en-US" altLang="ja-JP" sz="1600" b="1" i="0" u="none" strike="noStrike" kern="0" cap="none" spc="0" normalizeH="0" baseline="0" noProof="0" dirty="0">
              <a:ln>
                <a:noFill/>
              </a:ln>
              <a:solidFill>
                <a:srgbClr val="03004A"/>
              </a:solidFill>
              <a:effectLst/>
              <a:uLnTx/>
              <a:uFillTx/>
              <a:latin typeface="Meiryo" panose="020B0604030504040204" pitchFamily="34" charset="-128"/>
              <a:ea typeface="Meiryo" panose="020B0604030504040204" pitchFamily="34" charset="-128"/>
            </a:endParaRPr>
          </a:p>
        </p:txBody>
      </p:sp>
      <p:grpSp>
        <p:nvGrpSpPr>
          <p:cNvPr id="51" name="グループ化 50">
            <a:extLst>
              <a:ext uri="{FF2B5EF4-FFF2-40B4-BE49-F238E27FC236}">
                <a16:creationId xmlns:a16="http://schemas.microsoft.com/office/drawing/2014/main" id="{9F44D98B-2CFE-0595-956D-E826B216E812}"/>
              </a:ext>
            </a:extLst>
          </p:cNvPr>
          <p:cNvGrpSpPr>
            <a:grpSpLocks noChangeAspect="1"/>
          </p:cNvGrpSpPr>
          <p:nvPr/>
        </p:nvGrpSpPr>
        <p:grpSpPr>
          <a:xfrm>
            <a:off x="602541" y="4854721"/>
            <a:ext cx="576000" cy="576000"/>
            <a:chOff x="2435103" y="2081892"/>
            <a:chExt cx="792088" cy="792088"/>
          </a:xfrm>
        </p:grpSpPr>
        <p:sp>
          <p:nvSpPr>
            <p:cNvPr id="52" name="円/楕円 29">
              <a:extLst>
                <a:ext uri="{FF2B5EF4-FFF2-40B4-BE49-F238E27FC236}">
                  <a16:creationId xmlns:a16="http://schemas.microsoft.com/office/drawing/2014/main" id="{576BA9D6-6042-AA2D-088D-5603E22A7BE2}"/>
                </a:ext>
              </a:extLst>
            </p:cNvPr>
            <p:cNvSpPr/>
            <p:nvPr/>
          </p:nvSpPr>
          <p:spPr>
            <a:xfrm>
              <a:off x="2435103" y="2081892"/>
              <a:ext cx="792088" cy="792088"/>
            </a:xfrm>
            <a:prstGeom prst="ellipse">
              <a:avLst/>
            </a:prstGeom>
            <a:solidFill>
              <a:srgbClr val="03004A"/>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pic>
          <p:nvPicPr>
            <p:cNvPr id="53" name="グラフィックス 52">
              <a:extLst>
                <a:ext uri="{FF2B5EF4-FFF2-40B4-BE49-F238E27FC236}">
                  <a16:creationId xmlns:a16="http://schemas.microsoft.com/office/drawing/2014/main" id="{D94A6C76-39A3-FE02-70F5-A00F68080E31}"/>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p:blipFill>
          <p:spPr>
            <a:xfrm>
              <a:off x="2600964" y="2247753"/>
              <a:ext cx="460368" cy="460368"/>
            </a:xfrm>
            <a:prstGeom prst="rect">
              <a:avLst/>
            </a:prstGeom>
          </p:spPr>
        </p:pic>
      </p:grpSp>
      <p:pic>
        <p:nvPicPr>
          <p:cNvPr id="54" name="図 53">
            <a:extLst>
              <a:ext uri="{FF2B5EF4-FFF2-40B4-BE49-F238E27FC236}">
                <a16:creationId xmlns:a16="http://schemas.microsoft.com/office/drawing/2014/main" id="{D3C441B9-541F-4AD4-72E2-84EC873F3DEC}"/>
              </a:ext>
            </a:extLst>
          </p:cNvPr>
          <p:cNvPicPr>
            <a:picLocks noChangeAspect="1"/>
          </p:cNvPicPr>
          <p:nvPr/>
        </p:nvPicPr>
        <p:blipFill>
          <a:blip r:embed="rId12"/>
          <a:stretch>
            <a:fillRect/>
          </a:stretch>
        </p:blipFill>
        <p:spPr>
          <a:xfrm>
            <a:off x="8142758" y="2168644"/>
            <a:ext cx="3643935" cy="1563206"/>
          </a:xfrm>
          <a:prstGeom prst="rect">
            <a:avLst/>
          </a:prstGeom>
          <a:effectLst>
            <a:innerShdw blurRad="63500" dist="38100" dir="2700000">
              <a:prstClr val="black">
                <a:alpha val="40000"/>
              </a:prstClr>
            </a:innerShdw>
          </a:effectLst>
        </p:spPr>
      </p:pic>
    </p:spTree>
    <p:extLst>
      <p:ext uri="{BB962C8B-B14F-4D97-AF65-F5344CB8AC3E}">
        <p14:creationId xmlns:p14="http://schemas.microsoft.com/office/powerpoint/2010/main" val="52931763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133928" y="4786187"/>
            <a:ext cx="5943600" cy="543702"/>
          </a:xfrm>
        </p:spPr>
        <p:txBody>
          <a:bodyPr/>
          <a:lstStyle/>
          <a:p>
            <a:r>
              <a:rPr kumimoji="1" lang="en-US" altLang="ja-JP" dirty="0">
                <a:solidFill>
                  <a:srgbClr val="000048"/>
                </a:solidFill>
              </a:rPr>
              <a:t>Yahoo!</a:t>
            </a:r>
            <a:r>
              <a:rPr kumimoji="1" lang="ja-JP" altLang="en-US" dirty="0">
                <a:solidFill>
                  <a:srgbClr val="000048"/>
                </a:solidFill>
              </a:rPr>
              <a:t>ニュース タイアップの</a:t>
            </a:r>
            <a:endParaRPr kumimoji="1" lang="en-US" altLang="ja-JP" dirty="0">
              <a:solidFill>
                <a:srgbClr val="000048"/>
              </a:solidFill>
            </a:endParaRPr>
          </a:p>
          <a:p>
            <a:r>
              <a:rPr kumimoji="1" lang="ja-JP" altLang="en-US" dirty="0">
                <a:solidFill>
                  <a:srgbClr val="000048"/>
                </a:solidFill>
              </a:rPr>
              <a:t>ご活用方法</a:t>
            </a:r>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421989" y="1267880"/>
            <a:ext cx="1368152" cy="1057321"/>
          </a:xfrm>
        </p:spPr>
        <p:txBody>
          <a:bodyPr/>
          <a:lstStyle/>
          <a:p>
            <a:r>
              <a:rPr kumimoji="1" lang="en-US" altLang="ja-JP" dirty="0">
                <a:solidFill>
                  <a:srgbClr val="000048"/>
                </a:solidFill>
              </a:rPr>
              <a:t>0</a:t>
            </a:r>
            <a:r>
              <a:rPr lang="en-US" altLang="ja-JP" dirty="0">
                <a:solidFill>
                  <a:srgbClr val="000048"/>
                </a:solidFill>
              </a:rPr>
              <a:t>5</a:t>
            </a:r>
            <a:endParaRPr kumimoji="1" lang="ja-JP" altLang="en-US" dirty="0">
              <a:solidFill>
                <a:srgbClr val="000048"/>
              </a:solidFill>
            </a:endParaRPr>
          </a:p>
        </p:txBody>
      </p:sp>
      <p:grpSp>
        <p:nvGrpSpPr>
          <p:cNvPr id="2" name="Group 1">
            <a:extLst>
              <a:ext uri="{FF2B5EF4-FFF2-40B4-BE49-F238E27FC236}">
                <a16:creationId xmlns:a16="http://schemas.microsoft.com/office/drawing/2014/main" id="{AA5715FA-280C-B283-E133-CC85FFDCC9D4}"/>
              </a:ext>
            </a:extLst>
          </p:cNvPr>
          <p:cNvGrpSpPr>
            <a:grpSpLocks/>
          </p:cNvGrpSpPr>
          <p:nvPr/>
        </p:nvGrpSpPr>
        <p:grpSpPr bwMode="auto">
          <a:xfrm>
            <a:off x="5426277" y="3079012"/>
            <a:ext cx="1358901" cy="1399007"/>
            <a:chOff x="588" y="472"/>
            <a:chExt cx="408" cy="434"/>
          </a:xfrm>
          <a:solidFill>
            <a:srgbClr val="00003E"/>
          </a:solidFill>
        </p:grpSpPr>
        <p:sp>
          <p:nvSpPr>
            <p:cNvPr id="6" name="Freeform 2">
              <a:extLst>
                <a:ext uri="{FF2B5EF4-FFF2-40B4-BE49-F238E27FC236}">
                  <a16:creationId xmlns:a16="http://schemas.microsoft.com/office/drawing/2014/main" id="{3CC3B53F-1A99-622D-6647-3C3B6CDCD3D6}"/>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dirty="0"/>
            </a:p>
          </p:txBody>
        </p:sp>
        <p:sp>
          <p:nvSpPr>
            <p:cNvPr id="7" name="Freeform 3">
              <a:extLst>
                <a:ext uri="{FF2B5EF4-FFF2-40B4-BE49-F238E27FC236}">
                  <a16:creationId xmlns:a16="http://schemas.microsoft.com/office/drawing/2014/main" id="{4B5C325F-40AD-F4ED-0AD1-9CC64CFFC7B0}"/>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8" name="Freeform 4">
              <a:extLst>
                <a:ext uri="{FF2B5EF4-FFF2-40B4-BE49-F238E27FC236}">
                  <a16:creationId xmlns:a16="http://schemas.microsoft.com/office/drawing/2014/main" id="{C81A8D1B-800D-773D-5AF6-D1894B10BB3D}"/>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 name="Freeform 5">
              <a:extLst>
                <a:ext uri="{FF2B5EF4-FFF2-40B4-BE49-F238E27FC236}">
                  <a16:creationId xmlns:a16="http://schemas.microsoft.com/office/drawing/2014/main" id="{A0B88470-07BF-2BDF-9625-A1E3139817FD}"/>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0" name="Freeform 6">
              <a:extLst>
                <a:ext uri="{FF2B5EF4-FFF2-40B4-BE49-F238E27FC236}">
                  <a16:creationId xmlns:a16="http://schemas.microsoft.com/office/drawing/2014/main" id="{A9FEB64D-B589-D804-FB52-3801B2D4723E}"/>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1" name="Freeform 7">
              <a:extLst>
                <a:ext uri="{FF2B5EF4-FFF2-40B4-BE49-F238E27FC236}">
                  <a16:creationId xmlns:a16="http://schemas.microsoft.com/office/drawing/2014/main" id="{6B003903-16C7-05DF-1024-AA0813D67ED1}"/>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2" name="Freeform 8">
              <a:extLst>
                <a:ext uri="{FF2B5EF4-FFF2-40B4-BE49-F238E27FC236}">
                  <a16:creationId xmlns:a16="http://schemas.microsoft.com/office/drawing/2014/main" id="{B70E3A64-280B-0BE4-2760-9C44E00B159F}"/>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3" name="Freeform 9">
              <a:extLst>
                <a:ext uri="{FF2B5EF4-FFF2-40B4-BE49-F238E27FC236}">
                  <a16:creationId xmlns:a16="http://schemas.microsoft.com/office/drawing/2014/main" id="{821EC13D-3EF5-86FB-328D-58E83C7D3761}"/>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Tree>
    <p:extLst>
      <p:ext uri="{BB962C8B-B14F-4D97-AF65-F5344CB8AC3E}">
        <p14:creationId xmlns:p14="http://schemas.microsoft.com/office/powerpoint/2010/main" val="316592083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917A9242-AF5F-0972-E32E-42837C73BD50}"/>
              </a:ext>
            </a:extLst>
          </p:cNvPr>
          <p:cNvSpPr>
            <a:spLocks noGrp="1"/>
          </p:cNvSpPr>
          <p:nvPr>
            <p:ph type="body" sz="quarter" idx="12"/>
          </p:nvPr>
        </p:nvSpPr>
        <p:spPr>
          <a:xfrm>
            <a:off x="682513" y="70858"/>
            <a:ext cx="866756" cy="410840"/>
          </a:xfrm>
        </p:spPr>
        <p:txBody>
          <a:bodyPr/>
          <a:lstStyle/>
          <a:p>
            <a:pPr marL="0" indent="0">
              <a:buNone/>
            </a:pPr>
            <a:r>
              <a:rPr kumimoji="1" lang="ja-JP" altLang="en-US" dirty="0"/>
              <a:t>ご活用方法</a:t>
            </a:r>
          </a:p>
        </p:txBody>
      </p:sp>
      <p:grpSp>
        <p:nvGrpSpPr>
          <p:cNvPr id="16" name="Group 1">
            <a:extLst>
              <a:ext uri="{FF2B5EF4-FFF2-40B4-BE49-F238E27FC236}">
                <a16:creationId xmlns:a16="http://schemas.microsoft.com/office/drawing/2014/main" id="{98F9823C-220D-2D47-6301-597EFA29665B}"/>
              </a:ext>
            </a:extLst>
          </p:cNvPr>
          <p:cNvGrpSpPr>
            <a:grpSpLocks/>
          </p:cNvGrpSpPr>
          <p:nvPr/>
        </p:nvGrpSpPr>
        <p:grpSpPr bwMode="auto">
          <a:xfrm>
            <a:off x="104843" y="103529"/>
            <a:ext cx="307780" cy="327393"/>
            <a:chOff x="588" y="472"/>
            <a:chExt cx="408" cy="434"/>
          </a:xfrm>
          <a:solidFill>
            <a:schemeClr val="bg1"/>
          </a:solidFill>
        </p:grpSpPr>
        <p:sp>
          <p:nvSpPr>
            <p:cNvPr id="17" name="Freeform 2">
              <a:extLst>
                <a:ext uri="{FF2B5EF4-FFF2-40B4-BE49-F238E27FC236}">
                  <a16:creationId xmlns:a16="http://schemas.microsoft.com/office/drawing/2014/main" id="{ACD374FF-AEF3-363A-B5CC-B14447D8542E}"/>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8" name="Freeform 3">
              <a:extLst>
                <a:ext uri="{FF2B5EF4-FFF2-40B4-BE49-F238E27FC236}">
                  <a16:creationId xmlns:a16="http://schemas.microsoft.com/office/drawing/2014/main" id="{25A4F961-8FE3-C3EC-8DC1-47326CEA0518}"/>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9" name="Freeform 4">
              <a:extLst>
                <a:ext uri="{FF2B5EF4-FFF2-40B4-BE49-F238E27FC236}">
                  <a16:creationId xmlns:a16="http://schemas.microsoft.com/office/drawing/2014/main" id="{B38F6240-B15F-171B-342A-D16F3DC0B26B}"/>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0" name="Freeform 5">
              <a:extLst>
                <a:ext uri="{FF2B5EF4-FFF2-40B4-BE49-F238E27FC236}">
                  <a16:creationId xmlns:a16="http://schemas.microsoft.com/office/drawing/2014/main" id="{557D6EFF-80C0-C283-CC2B-B004DE7557CC}"/>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1" name="Freeform 6">
              <a:extLst>
                <a:ext uri="{FF2B5EF4-FFF2-40B4-BE49-F238E27FC236}">
                  <a16:creationId xmlns:a16="http://schemas.microsoft.com/office/drawing/2014/main" id="{775A0CCE-3575-2885-A70C-6AAB96B3BB90}"/>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2" name="Freeform 7">
              <a:extLst>
                <a:ext uri="{FF2B5EF4-FFF2-40B4-BE49-F238E27FC236}">
                  <a16:creationId xmlns:a16="http://schemas.microsoft.com/office/drawing/2014/main" id="{2EA83599-9564-A445-8C8F-31ED74CBBCEB}"/>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3" name="Freeform 8">
              <a:extLst>
                <a:ext uri="{FF2B5EF4-FFF2-40B4-BE49-F238E27FC236}">
                  <a16:creationId xmlns:a16="http://schemas.microsoft.com/office/drawing/2014/main" id="{846743FB-52DE-1A08-9A2B-3C8EF852539A}"/>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4" name="Freeform 9">
              <a:extLst>
                <a:ext uri="{FF2B5EF4-FFF2-40B4-BE49-F238E27FC236}">
                  <a16:creationId xmlns:a16="http://schemas.microsoft.com/office/drawing/2014/main" id="{A446859B-44D4-95DE-5B14-86BDDE02D357}"/>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25" name="テキスト プレースホルダー 3">
            <a:extLst>
              <a:ext uri="{FF2B5EF4-FFF2-40B4-BE49-F238E27FC236}">
                <a16:creationId xmlns:a16="http://schemas.microsoft.com/office/drawing/2014/main" id="{FD33C339-8DE2-4E1E-C219-EA63F98636AE}"/>
              </a:ext>
            </a:extLst>
          </p:cNvPr>
          <p:cNvSpPr txBox="1">
            <a:spLocks/>
          </p:cNvSpPr>
          <p:nvPr/>
        </p:nvSpPr>
        <p:spPr>
          <a:xfrm>
            <a:off x="1963242" y="276278"/>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48"/>
                </a:solidFill>
                <a:effectLst/>
                <a:uLnTx/>
                <a:uFillTx/>
                <a:latin typeface="+mn-ea"/>
                <a:ea typeface="+mn-ea"/>
                <a:cs typeface="+mn-cs"/>
              </a:rPr>
              <a:t>Yahoo!</a:t>
            </a:r>
            <a:r>
              <a:rPr kumimoji="1" lang="ja-JP" altLang="en-US" b="1" i="0" u="none" strike="noStrike" kern="1200" cap="none" spc="0" normalizeH="0" baseline="0" noProof="0" dirty="0">
                <a:ln>
                  <a:noFill/>
                </a:ln>
                <a:solidFill>
                  <a:srgbClr val="000048"/>
                </a:solidFill>
                <a:effectLst/>
                <a:uLnTx/>
                <a:uFillTx/>
                <a:latin typeface="+mn-ea"/>
                <a:ea typeface="+mn-ea"/>
                <a:cs typeface="+mn-cs"/>
              </a:rPr>
              <a:t>ニュースに滞留するターゲット</a:t>
            </a:r>
            <a:endParaRPr kumimoji="1" lang="ja-JP" altLang="en-US" sz="1600" b="1" i="0" u="none" strike="noStrike" kern="1200" cap="none" spc="0" normalizeH="0" baseline="0" noProof="0" dirty="0">
              <a:ln>
                <a:noFill/>
              </a:ln>
              <a:solidFill>
                <a:srgbClr val="000048"/>
              </a:solidFill>
              <a:effectLst/>
              <a:uLnTx/>
              <a:uFillTx/>
              <a:latin typeface="+mn-ea"/>
              <a:ea typeface="+mn-ea"/>
              <a:cs typeface="+mn-cs"/>
            </a:endParaRPr>
          </a:p>
        </p:txBody>
      </p:sp>
      <p:sp>
        <p:nvSpPr>
          <p:cNvPr id="122" name="矢印: 五方向 121">
            <a:extLst>
              <a:ext uri="{FF2B5EF4-FFF2-40B4-BE49-F238E27FC236}">
                <a16:creationId xmlns:a16="http://schemas.microsoft.com/office/drawing/2014/main" id="{E2479E07-E9B9-A432-2BF8-4DB5C00BFA89}"/>
              </a:ext>
            </a:extLst>
          </p:cNvPr>
          <p:cNvSpPr/>
          <p:nvPr/>
        </p:nvSpPr>
        <p:spPr>
          <a:xfrm>
            <a:off x="409087" y="5459570"/>
            <a:ext cx="642365" cy="640826"/>
          </a:xfrm>
          <a:prstGeom prst="homePlate">
            <a:avLst>
              <a:gd name="adj" fmla="val 16128"/>
            </a:avLst>
          </a:prstGeom>
          <a:solidFill>
            <a:srgbClr val="FFFFFF">
              <a:lumMod val="50000"/>
            </a:srgbClr>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55" name="テキスト プレースホルダー 10">
            <a:extLst>
              <a:ext uri="{FF2B5EF4-FFF2-40B4-BE49-F238E27FC236}">
                <a16:creationId xmlns:a16="http://schemas.microsoft.com/office/drawing/2014/main" id="{0E5AB5FB-8288-C8F0-786B-977EFACDFFB7}"/>
              </a:ext>
            </a:extLst>
          </p:cNvPr>
          <p:cNvSpPr txBox="1">
            <a:spLocks/>
          </p:cNvSpPr>
          <p:nvPr/>
        </p:nvSpPr>
        <p:spPr>
          <a:xfrm>
            <a:off x="277942" y="996486"/>
            <a:ext cx="11501561" cy="613183"/>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en-US" altLang="ja-JP" sz="1800" b="1" i="0" u="none" strike="noStrike" kern="1200" cap="none" spc="100" normalizeH="0" baseline="0" noProof="0" dirty="0">
                <a:ln>
                  <a:noFill/>
                </a:ln>
                <a:solidFill>
                  <a:srgbClr val="0D0D0D"/>
                </a:solidFill>
                <a:effectLst/>
                <a:uLnTx/>
                <a:uFillTx/>
                <a:cs typeface="+mn-cs"/>
              </a:rPr>
              <a:t>Yahoo!</a:t>
            </a:r>
            <a:r>
              <a:rPr kumimoji="1" lang="ja-JP" altLang="en-US" sz="1800" b="1" i="0" u="none" strike="noStrike" kern="1200" cap="none" spc="100" normalizeH="0" baseline="0" noProof="0" dirty="0">
                <a:ln>
                  <a:noFill/>
                </a:ln>
                <a:solidFill>
                  <a:srgbClr val="0D0D0D"/>
                </a:solidFill>
                <a:effectLst/>
                <a:uLnTx/>
                <a:uFillTx/>
                <a:cs typeface="+mn-cs"/>
              </a:rPr>
              <a:t>ニュースには広告主様の商品カテゴリーへの関心レベルごとに</a:t>
            </a:r>
            <a:r>
              <a:rPr kumimoji="1" lang="ja-JP" altLang="en-US" sz="1800" b="1" i="0" u="none" strike="noStrike" kern="1200" cap="none" spc="100" normalizeH="0" baseline="0" noProof="0" dirty="0">
                <a:ln>
                  <a:noFill/>
                </a:ln>
                <a:solidFill>
                  <a:srgbClr val="002AFF"/>
                </a:solidFill>
                <a:effectLst/>
                <a:uLnTx/>
                <a:uFillTx/>
                <a:cs typeface="+mn-cs"/>
              </a:rPr>
              <a:t>広範囲の見込み客が滞留</a:t>
            </a:r>
            <a:r>
              <a:rPr kumimoji="1" lang="ja-JP" altLang="en-US" sz="1800" b="1" i="0" u="none" strike="noStrike" kern="1200" cap="none" spc="100" normalizeH="0" baseline="0" noProof="0" dirty="0">
                <a:ln>
                  <a:noFill/>
                </a:ln>
                <a:solidFill>
                  <a:srgbClr val="0D0D0D"/>
                </a:solidFill>
                <a:effectLst/>
                <a:uLnTx/>
                <a:uFillTx/>
                <a:cs typeface="+mn-cs"/>
              </a:rPr>
              <a:t>し、</a:t>
            </a:r>
            <a:endParaRPr kumimoji="1" lang="en-US" altLang="ja-JP" sz="1800" b="1" i="0" u="none" strike="noStrike" kern="1200" cap="none" spc="100" normalizeH="0" baseline="0" noProof="0" dirty="0">
              <a:ln>
                <a:noFill/>
              </a:ln>
              <a:solidFill>
                <a:srgbClr val="0D0D0D"/>
              </a:solidFill>
              <a:effectLst/>
              <a:uLnTx/>
              <a:uFillTx/>
              <a:cs typeface="+mn-cs"/>
            </a:endParaRPr>
          </a:p>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800" b="1" i="0" u="none" strike="noStrike" kern="1200" cap="none" spc="100" normalizeH="0" baseline="0" noProof="0" dirty="0">
                <a:ln>
                  <a:noFill/>
                </a:ln>
                <a:solidFill>
                  <a:srgbClr val="0D0D0D"/>
                </a:solidFill>
                <a:effectLst/>
                <a:uLnTx/>
                <a:uFillTx/>
                <a:cs typeface="+mn-cs"/>
              </a:rPr>
              <a:t>新たな出会い⇒潜在関心のキャッチ⇒顕在アクション と</a:t>
            </a:r>
            <a:r>
              <a:rPr kumimoji="1" lang="ja-JP" altLang="en-US" sz="1800" b="1" i="0" u="none" strike="noStrike" kern="1200" cap="none" spc="100" normalizeH="0" baseline="0" noProof="0" dirty="0">
                <a:ln>
                  <a:noFill/>
                </a:ln>
                <a:solidFill>
                  <a:srgbClr val="002AFF"/>
                </a:solidFill>
                <a:effectLst/>
                <a:uLnTx/>
                <a:uFillTx/>
                <a:cs typeface="+mn-cs"/>
              </a:rPr>
              <a:t>商品への関与度を段階的に高める</a:t>
            </a:r>
            <a:r>
              <a:rPr kumimoji="1" lang="en-US" altLang="ja-JP" sz="1800" b="1" i="0" u="none" strike="noStrike" kern="1200" cap="none" spc="100" normalizeH="0" baseline="0" noProof="0" dirty="0">
                <a:ln>
                  <a:noFill/>
                </a:ln>
                <a:solidFill>
                  <a:srgbClr val="0D0D0D"/>
                </a:solidFill>
                <a:effectLst/>
                <a:uLnTx/>
                <a:uFillTx/>
                <a:cs typeface="+mn-cs"/>
              </a:rPr>
              <a:t>UI/UX</a:t>
            </a:r>
            <a:r>
              <a:rPr kumimoji="1" lang="ja-JP" altLang="en-US" sz="1800" b="1" i="0" u="none" strike="noStrike" kern="1200" cap="none" spc="100" normalizeH="0" baseline="0" noProof="0" dirty="0">
                <a:ln>
                  <a:noFill/>
                </a:ln>
                <a:solidFill>
                  <a:srgbClr val="0D0D0D"/>
                </a:solidFill>
                <a:effectLst/>
                <a:uLnTx/>
                <a:uFillTx/>
                <a:cs typeface="+mn-cs"/>
              </a:rPr>
              <a:t>構造</a:t>
            </a:r>
          </a:p>
        </p:txBody>
      </p:sp>
      <p:grpSp>
        <p:nvGrpSpPr>
          <p:cNvPr id="56" name="グループ化 55">
            <a:extLst>
              <a:ext uri="{FF2B5EF4-FFF2-40B4-BE49-F238E27FC236}">
                <a16:creationId xmlns:a16="http://schemas.microsoft.com/office/drawing/2014/main" id="{35AC4583-23CD-FBDD-91F2-95AC1EB00E9F}"/>
              </a:ext>
            </a:extLst>
          </p:cNvPr>
          <p:cNvGrpSpPr/>
          <p:nvPr/>
        </p:nvGrpSpPr>
        <p:grpSpPr>
          <a:xfrm>
            <a:off x="589539" y="2207975"/>
            <a:ext cx="10919573" cy="1196273"/>
            <a:chOff x="2929348" y="-1290524"/>
            <a:chExt cx="9288775" cy="1331514"/>
          </a:xfrm>
        </p:grpSpPr>
        <p:sp>
          <p:nvSpPr>
            <p:cNvPr id="57" name="正方形/長方形 56">
              <a:extLst>
                <a:ext uri="{FF2B5EF4-FFF2-40B4-BE49-F238E27FC236}">
                  <a16:creationId xmlns:a16="http://schemas.microsoft.com/office/drawing/2014/main" id="{6BCC2E93-38EA-AC56-F9E1-37706B2BD121}"/>
                </a:ext>
              </a:extLst>
            </p:cNvPr>
            <p:cNvSpPr/>
            <p:nvPr/>
          </p:nvSpPr>
          <p:spPr>
            <a:xfrm>
              <a:off x="5551543" y="-1290524"/>
              <a:ext cx="3752866" cy="1247573"/>
            </a:xfrm>
            <a:prstGeom prst="rect">
              <a:avLst/>
            </a:prstGeom>
            <a:gradFill>
              <a:gsLst>
                <a:gs pos="0">
                  <a:srgbClr val="00569B">
                    <a:lumMod val="40000"/>
                    <a:lumOff val="60000"/>
                  </a:srgbClr>
                </a:gs>
                <a:gs pos="74000">
                  <a:srgbClr val="F5F5F5">
                    <a:lumMod val="45000"/>
                    <a:lumOff val="55000"/>
                  </a:srgbClr>
                </a:gs>
                <a:gs pos="83000">
                  <a:srgbClr val="F5F5F5">
                    <a:lumMod val="45000"/>
                    <a:lumOff val="55000"/>
                  </a:srgbClr>
                </a:gs>
                <a:gs pos="100000">
                  <a:srgbClr val="F5F5F5">
                    <a:lumMod val="30000"/>
                    <a:lumOff val="70000"/>
                  </a:srgbClr>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mn-ea"/>
                <a:ea typeface="+mn-ea"/>
              </a:endParaRPr>
            </a:p>
          </p:txBody>
        </p:sp>
        <p:sp>
          <p:nvSpPr>
            <p:cNvPr id="58" name="正方形/長方形 57">
              <a:extLst>
                <a:ext uri="{FF2B5EF4-FFF2-40B4-BE49-F238E27FC236}">
                  <a16:creationId xmlns:a16="http://schemas.microsoft.com/office/drawing/2014/main" id="{E1B54D2A-0FFC-E884-1B02-14F32C59580F}"/>
                </a:ext>
              </a:extLst>
            </p:cNvPr>
            <p:cNvSpPr/>
            <p:nvPr/>
          </p:nvSpPr>
          <p:spPr>
            <a:xfrm>
              <a:off x="9304411" y="-1206583"/>
              <a:ext cx="2913712" cy="1247573"/>
            </a:xfrm>
            <a:prstGeom prst="rect">
              <a:avLst/>
            </a:prstGeom>
            <a:gradFill>
              <a:gsLst>
                <a:gs pos="0">
                  <a:srgbClr val="FF0033">
                    <a:lumMod val="20000"/>
                    <a:lumOff val="80000"/>
                  </a:srgbClr>
                </a:gs>
                <a:gs pos="100000">
                  <a:srgbClr val="FFFFFF">
                    <a:alpha val="0"/>
                  </a:srgbClr>
                </a:gs>
              </a:gsLst>
              <a:lin ang="54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mn-ea"/>
                <a:ea typeface="+mn-ea"/>
              </a:endParaRPr>
            </a:p>
          </p:txBody>
        </p:sp>
        <p:sp>
          <p:nvSpPr>
            <p:cNvPr id="98" name="正方形/長方形 97">
              <a:extLst>
                <a:ext uri="{FF2B5EF4-FFF2-40B4-BE49-F238E27FC236}">
                  <a16:creationId xmlns:a16="http://schemas.microsoft.com/office/drawing/2014/main" id="{EA1E0382-04B3-2F19-AA53-B7C291D5E637}"/>
                </a:ext>
              </a:extLst>
            </p:cNvPr>
            <p:cNvSpPr/>
            <p:nvPr/>
          </p:nvSpPr>
          <p:spPr>
            <a:xfrm>
              <a:off x="2929348" y="-1290524"/>
              <a:ext cx="2614175" cy="1247573"/>
            </a:xfrm>
            <a:prstGeom prst="rect">
              <a:avLst/>
            </a:prstGeom>
            <a:gradFill>
              <a:gsLst>
                <a:gs pos="0">
                  <a:srgbClr val="00569B">
                    <a:lumMod val="20000"/>
                    <a:lumOff val="80000"/>
                  </a:srgbClr>
                </a:gs>
                <a:gs pos="100000">
                  <a:srgbClr val="FFFFFF">
                    <a:alpha val="0"/>
                  </a:srgbClr>
                </a:gs>
              </a:gsLst>
              <a:lin ang="54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mn-ea"/>
                <a:ea typeface="+mn-ea"/>
              </a:endParaRPr>
            </a:p>
          </p:txBody>
        </p:sp>
      </p:grpSp>
      <p:sp>
        <p:nvSpPr>
          <p:cNvPr id="59" name="矢印: 五方向 58">
            <a:extLst>
              <a:ext uri="{FF2B5EF4-FFF2-40B4-BE49-F238E27FC236}">
                <a16:creationId xmlns:a16="http://schemas.microsoft.com/office/drawing/2014/main" id="{63D044F0-ABCD-D829-E6F5-4480900368DC}"/>
              </a:ext>
            </a:extLst>
          </p:cNvPr>
          <p:cNvSpPr/>
          <p:nvPr/>
        </p:nvSpPr>
        <p:spPr>
          <a:xfrm>
            <a:off x="8027286" y="1773353"/>
            <a:ext cx="3668153" cy="504000"/>
          </a:xfrm>
          <a:prstGeom prst="homePlate">
            <a:avLst>
              <a:gd name="adj" fmla="val 39837"/>
            </a:avLst>
          </a:prstGeom>
          <a:solidFill>
            <a:srgbClr val="C9002C"/>
          </a:solidFill>
          <a:ln w="38100" cap="flat" cmpd="sng" algn="ctr">
            <a:solidFill>
              <a:srgbClr val="FFFFFF"/>
            </a:solidFill>
            <a:prstDash val="solid"/>
            <a:miter lim="800000"/>
          </a:ln>
          <a:effectLst/>
        </p:spPr>
        <p:txBody>
          <a:bodyPr tIns="90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200" normalizeH="0" baseline="0" noProof="0" dirty="0">
                <a:ln>
                  <a:noFill/>
                </a:ln>
                <a:solidFill>
                  <a:srgbClr val="FFFFFF"/>
                </a:solidFill>
                <a:effectLst/>
                <a:uLnTx/>
                <a:uFillTx/>
                <a:latin typeface="+mn-ea"/>
                <a:ea typeface="+mn-ea"/>
              </a:rPr>
              <a:t>  顕在関心</a:t>
            </a:r>
          </a:p>
        </p:txBody>
      </p:sp>
      <p:pic>
        <p:nvPicPr>
          <p:cNvPr id="69" name="図 68">
            <a:extLst>
              <a:ext uri="{FF2B5EF4-FFF2-40B4-BE49-F238E27FC236}">
                <a16:creationId xmlns:a16="http://schemas.microsoft.com/office/drawing/2014/main" id="{85340011-5D4C-AAC6-B567-5DCC05B593C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27705" y="2912079"/>
            <a:ext cx="1259750" cy="2240674"/>
          </a:xfrm>
          <a:prstGeom prst="rect">
            <a:avLst/>
          </a:prstGeom>
          <a:ln>
            <a:solidFill>
              <a:srgbClr val="FFFFFF">
                <a:lumMod val="50000"/>
              </a:srgbClr>
            </a:solidFill>
          </a:ln>
        </p:spPr>
      </p:pic>
      <p:grpSp>
        <p:nvGrpSpPr>
          <p:cNvPr id="73" name="グループ化 72">
            <a:extLst>
              <a:ext uri="{FF2B5EF4-FFF2-40B4-BE49-F238E27FC236}">
                <a16:creationId xmlns:a16="http://schemas.microsoft.com/office/drawing/2014/main" id="{7B927121-C328-5100-E7A2-93A715D8285B}"/>
              </a:ext>
            </a:extLst>
          </p:cNvPr>
          <p:cNvGrpSpPr/>
          <p:nvPr/>
        </p:nvGrpSpPr>
        <p:grpSpPr>
          <a:xfrm>
            <a:off x="3869138" y="2912079"/>
            <a:ext cx="2594593" cy="2240675"/>
            <a:chOff x="3463125" y="3787695"/>
            <a:chExt cx="2594593" cy="2240675"/>
          </a:xfrm>
        </p:grpSpPr>
        <p:pic>
          <p:nvPicPr>
            <p:cNvPr id="74" name="図 73">
              <a:extLst>
                <a:ext uri="{FF2B5EF4-FFF2-40B4-BE49-F238E27FC236}">
                  <a16:creationId xmlns:a16="http://schemas.microsoft.com/office/drawing/2014/main" id="{79F0AFD2-1A6D-25A0-3398-5FC7CBB3C66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26743"/>
            <a:stretch/>
          </p:blipFill>
          <p:spPr>
            <a:xfrm>
              <a:off x="4807305" y="3787696"/>
              <a:ext cx="1250413" cy="2240674"/>
            </a:xfrm>
            <a:prstGeom prst="rect">
              <a:avLst/>
            </a:prstGeom>
            <a:ln>
              <a:solidFill>
                <a:srgbClr val="FFFFFF">
                  <a:lumMod val="50000"/>
                </a:srgbClr>
              </a:solidFill>
            </a:ln>
          </p:spPr>
        </p:pic>
        <p:pic>
          <p:nvPicPr>
            <p:cNvPr id="75" name="図 74">
              <a:extLst>
                <a:ext uri="{FF2B5EF4-FFF2-40B4-BE49-F238E27FC236}">
                  <a16:creationId xmlns:a16="http://schemas.microsoft.com/office/drawing/2014/main" id="{E52DEDCA-620E-C7FE-7467-0B8B0AC1DB9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463125" y="3787695"/>
              <a:ext cx="1228719" cy="2240675"/>
            </a:xfrm>
            <a:prstGeom prst="rect">
              <a:avLst/>
            </a:prstGeom>
            <a:ln>
              <a:solidFill>
                <a:srgbClr val="FFFFFF">
                  <a:lumMod val="50000"/>
                </a:srgbClr>
              </a:solidFill>
            </a:ln>
          </p:spPr>
        </p:pic>
      </p:grpSp>
      <p:pic>
        <p:nvPicPr>
          <p:cNvPr id="76" name="Picture 4">
            <a:extLst>
              <a:ext uri="{FF2B5EF4-FFF2-40B4-BE49-F238E27FC236}">
                <a16:creationId xmlns:a16="http://schemas.microsoft.com/office/drawing/2014/main" id="{F54BFCB7-3433-35AC-06A8-A25E7198C6F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0062428" y="2458244"/>
            <a:ext cx="1017719" cy="195494"/>
          </a:xfrm>
          <a:prstGeom prst="rect">
            <a:avLst/>
          </a:prstGeom>
          <a:noFill/>
          <a:extLst>
            <a:ext uri="{909E8E84-426E-40DD-AFC4-6F175D3DCCD1}">
              <a14:hiddenFill xmlns:a14="http://schemas.microsoft.com/office/drawing/2010/main">
                <a:solidFill>
                  <a:srgbClr val="FFFFFF"/>
                </a:solidFill>
              </a14:hiddenFill>
            </a:ext>
          </a:extLst>
        </p:spPr>
      </p:pic>
      <p:sp>
        <p:nvSpPr>
          <p:cNvPr id="77" name="テキスト ボックス 76">
            <a:extLst>
              <a:ext uri="{FF2B5EF4-FFF2-40B4-BE49-F238E27FC236}">
                <a16:creationId xmlns:a16="http://schemas.microsoft.com/office/drawing/2014/main" id="{5573117C-6253-A4C4-13B6-3AB4A42B1CD1}"/>
              </a:ext>
            </a:extLst>
          </p:cNvPr>
          <p:cNvSpPr txBox="1"/>
          <p:nvPr/>
        </p:nvSpPr>
        <p:spPr>
          <a:xfrm>
            <a:off x="748835" y="2412718"/>
            <a:ext cx="1217491" cy="276999"/>
          </a:xfrm>
          <a:prstGeom prst="rect">
            <a:avLst/>
          </a:prstGeom>
          <a:noFill/>
        </p:spPr>
        <p:txBody>
          <a:bodyPr wrap="square">
            <a:spAutoFit/>
          </a:bodyPr>
          <a:lstStyle/>
          <a:p>
            <a:pPr algn="ctr" eaLnBrk="1" fontAlgn="auto" hangingPunct="1">
              <a:spcBef>
                <a:spcPts val="0"/>
              </a:spcBef>
              <a:spcAft>
                <a:spcPts val="0"/>
              </a:spcAft>
              <a:defRPr/>
            </a:pPr>
            <a:r>
              <a:rPr kumimoji="0" lang="ja-JP" altLang="en-US" sz="1200" b="1" kern="0" dirty="0">
                <a:solidFill>
                  <a:srgbClr val="00569B">
                    <a:lumMod val="60000"/>
                    <a:lumOff val="40000"/>
                  </a:srgbClr>
                </a:solidFill>
                <a:latin typeface="+mn-ea"/>
                <a:ea typeface="+mn-ea"/>
              </a:rPr>
              <a:t>トピックス欄</a:t>
            </a:r>
          </a:p>
        </p:txBody>
      </p:sp>
      <p:sp>
        <p:nvSpPr>
          <p:cNvPr id="78" name="テキスト ボックス 77">
            <a:extLst>
              <a:ext uri="{FF2B5EF4-FFF2-40B4-BE49-F238E27FC236}">
                <a16:creationId xmlns:a16="http://schemas.microsoft.com/office/drawing/2014/main" id="{65F53AF2-6076-6C75-2B55-B5FDD27D3E92}"/>
              </a:ext>
            </a:extLst>
          </p:cNvPr>
          <p:cNvSpPr txBox="1"/>
          <p:nvPr/>
        </p:nvSpPr>
        <p:spPr>
          <a:xfrm>
            <a:off x="3635964" y="2412719"/>
            <a:ext cx="3117501" cy="276999"/>
          </a:xfrm>
          <a:prstGeom prst="rect">
            <a:avLst/>
          </a:prstGeom>
          <a:noFill/>
        </p:spPr>
        <p:txBody>
          <a:bodyPr wrap="square">
            <a:spAutoFit/>
          </a:bodyPr>
          <a:lstStyle/>
          <a:p>
            <a:pPr algn="ctr" eaLnBrk="1" fontAlgn="auto" hangingPunct="1">
              <a:spcBef>
                <a:spcPts val="0"/>
              </a:spcBef>
              <a:spcAft>
                <a:spcPts val="0"/>
              </a:spcAft>
              <a:defRPr/>
            </a:pPr>
            <a:r>
              <a:rPr kumimoji="0" lang="ja-JP" altLang="en-US" sz="1200" b="1" kern="0" dirty="0">
                <a:solidFill>
                  <a:srgbClr val="0070C0"/>
                </a:solidFill>
                <a:latin typeface="+mn-ea"/>
                <a:ea typeface="+mn-ea"/>
              </a:rPr>
              <a:t>タイムライン（固定＋レコメンド</a:t>
            </a:r>
            <a:r>
              <a:rPr kumimoji="0" lang="en-US" altLang="ja-JP" sz="1200" b="1" kern="0" dirty="0">
                <a:solidFill>
                  <a:srgbClr val="0070C0"/>
                </a:solidFill>
                <a:latin typeface="+mn-ea"/>
                <a:ea typeface="+mn-ea"/>
              </a:rPr>
              <a:t>)</a:t>
            </a:r>
            <a:endParaRPr kumimoji="0" lang="ja-JP" altLang="en-US" sz="1200" b="1" kern="0" dirty="0">
              <a:solidFill>
                <a:srgbClr val="0070C0"/>
              </a:solidFill>
              <a:latin typeface="+mn-ea"/>
              <a:ea typeface="+mn-ea"/>
            </a:endParaRPr>
          </a:p>
        </p:txBody>
      </p:sp>
      <p:sp>
        <p:nvSpPr>
          <p:cNvPr id="79" name="テキスト ボックス 78">
            <a:extLst>
              <a:ext uri="{FF2B5EF4-FFF2-40B4-BE49-F238E27FC236}">
                <a16:creationId xmlns:a16="http://schemas.microsoft.com/office/drawing/2014/main" id="{315705DC-46CF-04EE-3133-66817E7807DE}"/>
              </a:ext>
            </a:extLst>
          </p:cNvPr>
          <p:cNvSpPr txBox="1"/>
          <p:nvPr/>
        </p:nvSpPr>
        <p:spPr>
          <a:xfrm>
            <a:off x="6501098" y="2412718"/>
            <a:ext cx="1477414" cy="276999"/>
          </a:xfrm>
          <a:prstGeom prst="rect">
            <a:avLst/>
          </a:prstGeom>
          <a:noFill/>
        </p:spPr>
        <p:txBody>
          <a:bodyPr wrap="square">
            <a:spAutoFit/>
          </a:bodyPr>
          <a:lstStyle/>
          <a:p>
            <a:pPr algn="ctr" eaLnBrk="1" fontAlgn="auto" hangingPunct="1">
              <a:spcBef>
                <a:spcPts val="0"/>
              </a:spcBef>
              <a:spcAft>
                <a:spcPts val="0"/>
              </a:spcAft>
              <a:defRPr/>
            </a:pPr>
            <a:r>
              <a:rPr kumimoji="0" lang="ja-JP" altLang="en-US" sz="1200" b="1" kern="0" dirty="0">
                <a:solidFill>
                  <a:srgbClr val="0070C0"/>
                </a:solidFill>
                <a:latin typeface="+mn-ea"/>
                <a:ea typeface="+mn-ea"/>
              </a:rPr>
              <a:t>特定ニュース記事</a:t>
            </a:r>
          </a:p>
        </p:txBody>
      </p:sp>
      <p:sp>
        <p:nvSpPr>
          <p:cNvPr id="80" name="テキスト ボックス 79">
            <a:extLst>
              <a:ext uri="{FF2B5EF4-FFF2-40B4-BE49-F238E27FC236}">
                <a16:creationId xmlns:a16="http://schemas.microsoft.com/office/drawing/2014/main" id="{2E5CEF3B-8E57-1AD3-9460-62081676A89D}"/>
              </a:ext>
            </a:extLst>
          </p:cNvPr>
          <p:cNvSpPr txBox="1"/>
          <p:nvPr/>
        </p:nvSpPr>
        <p:spPr>
          <a:xfrm>
            <a:off x="8328668" y="2412718"/>
            <a:ext cx="1477414" cy="276999"/>
          </a:xfrm>
          <a:prstGeom prst="rect">
            <a:avLst/>
          </a:prstGeom>
          <a:noFill/>
        </p:spPr>
        <p:txBody>
          <a:bodyPr wrap="square">
            <a:spAutoFit/>
          </a:bodyPr>
          <a:lstStyle/>
          <a:p>
            <a:pPr algn="ctr" eaLnBrk="1" fontAlgn="auto" hangingPunct="1">
              <a:spcBef>
                <a:spcPts val="0"/>
              </a:spcBef>
              <a:spcAft>
                <a:spcPts val="0"/>
              </a:spcAft>
              <a:defRPr/>
            </a:pPr>
            <a:r>
              <a:rPr kumimoji="0" lang="ja-JP" altLang="en-US" sz="1200" b="1" kern="0" dirty="0">
                <a:solidFill>
                  <a:srgbClr val="C9002C"/>
                </a:solidFill>
                <a:latin typeface="+mn-ea"/>
                <a:ea typeface="+mn-ea"/>
              </a:rPr>
              <a:t>テーマフォロー</a:t>
            </a:r>
          </a:p>
        </p:txBody>
      </p:sp>
      <p:pic>
        <p:nvPicPr>
          <p:cNvPr id="81" name="図 80">
            <a:extLst>
              <a:ext uri="{FF2B5EF4-FFF2-40B4-BE49-F238E27FC236}">
                <a16:creationId xmlns:a16="http://schemas.microsoft.com/office/drawing/2014/main" id="{D502869E-15B5-B2F4-6BE9-FA84B8ACCDD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664506" y="2912079"/>
            <a:ext cx="1263720" cy="2249051"/>
          </a:xfrm>
          <a:prstGeom prst="rect">
            <a:avLst/>
          </a:prstGeom>
          <a:ln>
            <a:solidFill>
              <a:srgbClr val="FFFFFF">
                <a:lumMod val="50000"/>
              </a:srgbClr>
            </a:solidFill>
          </a:ln>
        </p:spPr>
      </p:pic>
      <p:sp>
        <p:nvSpPr>
          <p:cNvPr id="82" name="AutoShape 6">
            <a:extLst>
              <a:ext uri="{FF2B5EF4-FFF2-40B4-BE49-F238E27FC236}">
                <a16:creationId xmlns:a16="http://schemas.microsoft.com/office/drawing/2014/main" id="{73B63BCE-A1EE-2284-F9A6-846DCE82EABA}"/>
              </a:ext>
            </a:extLst>
          </p:cNvPr>
          <p:cNvSpPr>
            <a:spLocks noChangeAspect="1" noChangeArrowheads="1"/>
          </p:cNvSpPr>
          <p:nvPr/>
        </p:nvSpPr>
        <p:spPr bwMode="auto">
          <a:xfrm>
            <a:off x="6005307" y="2561334"/>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defRPr/>
            </a:pPr>
            <a:endParaRPr kumimoji="0" lang="ja-JP" altLang="en-US" kern="0">
              <a:solidFill>
                <a:sysClr val="windowText" lastClr="000000"/>
              </a:solidFill>
              <a:latin typeface="+mn-ea"/>
              <a:ea typeface="+mn-ea"/>
            </a:endParaRPr>
          </a:p>
        </p:txBody>
      </p:sp>
      <p:pic>
        <p:nvPicPr>
          <p:cNvPr id="83" name="図 82">
            <a:extLst>
              <a:ext uri="{FF2B5EF4-FFF2-40B4-BE49-F238E27FC236}">
                <a16:creationId xmlns:a16="http://schemas.microsoft.com/office/drawing/2014/main" id="{63EF6893-6037-B0C4-85A2-206D8A2C535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408712" y="2912079"/>
            <a:ext cx="1317327" cy="2267330"/>
          </a:xfrm>
          <a:prstGeom prst="rect">
            <a:avLst/>
          </a:prstGeom>
          <a:ln>
            <a:solidFill>
              <a:srgbClr val="212121">
                <a:lumMod val="75000"/>
                <a:lumOff val="25000"/>
              </a:srgbClr>
            </a:solidFill>
          </a:ln>
        </p:spPr>
      </p:pic>
      <p:pic>
        <p:nvPicPr>
          <p:cNvPr id="84" name="図 83">
            <a:extLst>
              <a:ext uri="{FF2B5EF4-FFF2-40B4-BE49-F238E27FC236}">
                <a16:creationId xmlns:a16="http://schemas.microsoft.com/office/drawing/2014/main" id="{B83F2B11-DFA5-5A74-A59C-5B27217F9D65}"/>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9991319" y="2912079"/>
            <a:ext cx="1315801" cy="2285931"/>
          </a:xfrm>
          <a:prstGeom prst="rect">
            <a:avLst/>
          </a:prstGeom>
          <a:ln>
            <a:solidFill>
              <a:srgbClr val="212121">
                <a:lumMod val="75000"/>
                <a:lumOff val="25000"/>
              </a:srgbClr>
            </a:solidFill>
          </a:ln>
        </p:spPr>
      </p:pic>
      <p:pic>
        <p:nvPicPr>
          <p:cNvPr id="85" name="図 84">
            <a:extLst>
              <a:ext uri="{FF2B5EF4-FFF2-40B4-BE49-F238E27FC236}">
                <a16:creationId xmlns:a16="http://schemas.microsoft.com/office/drawing/2014/main" id="{F9D4AB0E-7CD9-C017-1BB2-29784673E103}"/>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2123756" y="2912079"/>
            <a:ext cx="1264942" cy="2267154"/>
          </a:xfrm>
          <a:prstGeom prst="rect">
            <a:avLst/>
          </a:prstGeom>
          <a:ln>
            <a:solidFill>
              <a:srgbClr val="FFFFFF">
                <a:lumMod val="50000"/>
              </a:srgbClr>
            </a:solidFill>
          </a:ln>
        </p:spPr>
      </p:pic>
      <p:sp>
        <p:nvSpPr>
          <p:cNvPr id="86" name="テキスト ボックス 85">
            <a:extLst>
              <a:ext uri="{FF2B5EF4-FFF2-40B4-BE49-F238E27FC236}">
                <a16:creationId xmlns:a16="http://schemas.microsoft.com/office/drawing/2014/main" id="{BEA2E4F5-665A-C459-FB05-BD347A78973C}"/>
              </a:ext>
            </a:extLst>
          </p:cNvPr>
          <p:cNvSpPr txBox="1"/>
          <p:nvPr/>
        </p:nvSpPr>
        <p:spPr>
          <a:xfrm>
            <a:off x="1973568" y="2410075"/>
            <a:ext cx="1584175" cy="276999"/>
          </a:xfrm>
          <a:prstGeom prst="rect">
            <a:avLst/>
          </a:prstGeom>
          <a:noFill/>
        </p:spPr>
        <p:txBody>
          <a:bodyPr wrap="square">
            <a:spAutoFit/>
          </a:bodyPr>
          <a:lstStyle/>
          <a:p>
            <a:pPr algn="ctr" eaLnBrk="1" fontAlgn="auto" hangingPunct="1">
              <a:spcBef>
                <a:spcPts val="0"/>
              </a:spcBef>
              <a:spcAft>
                <a:spcPts val="0"/>
              </a:spcAft>
              <a:defRPr/>
            </a:pPr>
            <a:r>
              <a:rPr kumimoji="0" lang="ja-JP" altLang="en-US" sz="1200" b="1" kern="0" dirty="0">
                <a:solidFill>
                  <a:srgbClr val="00569B">
                    <a:lumMod val="60000"/>
                    <a:lumOff val="40000"/>
                  </a:srgbClr>
                </a:solidFill>
                <a:latin typeface="+mn-ea"/>
                <a:ea typeface="+mn-ea"/>
              </a:rPr>
              <a:t>トレンドランキング</a:t>
            </a:r>
          </a:p>
        </p:txBody>
      </p:sp>
      <p:sp>
        <p:nvSpPr>
          <p:cNvPr id="97" name="矢印: 五方向 96">
            <a:extLst>
              <a:ext uri="{FF2B5EF4-FFF2-40B4-BE49-F238E27FC236}">
                <a16:creationId xmlns:a16="http://schemas.microsoft.com/office/drawing/2014/main" id="{F81E8FD9-FEB4-B9ED-7931-0F067DE31EB9}"/>
              </a:ext>
            </a:extLst>
          </p:cNvPr>
          <p:cNvSpPr/>
          <p:nvPr/>
        </p:nvSpPr>
        <p:spPr>
          <a:xfrm>
            <a:off x="3596688" y="1777685"/>
            <a:ext cx="4656841" cy="507783"/>
          </a:xfrm>
          <a:prstGeom prst="homePlate">
            <a:avLst>
              <a:gd name="adj" fmla="val 39837"/>
            </a:avLst>
          </a:prstGeom>
          <a:solidFill>
            <a:srgbClr val="0070C0"/>
          </a:solidFill>
          <a:ln w="38100" cap="flat" cmpd="sng" algn="ctr">
            <a:solidFill>
              <a:srgbClr val="FFFFFF"/>
            </a:solidFill>
            <a:prstDash val="solid"/>
            <a:miter lim="800000"/>
          </a:ln>
          <a:effectLst/>
        </p:spPr>
        <p:txBody>
          <a:bodyPr lIns="468000" tIns="90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200" normalizeH="0" baseline="0" noProof="0" dirty="0">
                <a:ln>
                  <a:noFill/>
                </a:ln>
                <a:solidFill>
                  <a:srgbClr val="FFFFFF"/>
                </a:solidFill>
                <a:effectLst/>
                <a:uLnTx/>
                <a:uFillTx/>
                <a:latin typeface="+mn-ea"/>
                <a:ea typeface="+mn-ea"/>
              </a:rPr>
              <a:t>潜在関心</a:t>
            </a:r>
          </a:p>
        </p:txBody>
      </p:sp>
      <p:sp>
        <p:nvSpPr>
          <p:cNvPr id="60" name="矢印: 五方向 59">
            <a:extLst>
              <a:ext uri="{FF2B5EF4-FFF2-40B4-BE49-F238E27FC236}">
                <a16:creationId xmlns:a16="http://schemas.microsoft.com/office/drawing/2014/main" id="{115A5D34-4C2E-1BC1-0DB7-9B81AB381DDE}"/>
              </a:ext>
            </a:extLst>
          </p:cNvPr>
          <p:cNvSpPr/>
          <p:nvPr/>
        </p:nvSpPr>
        <p:spPr>
          <a:xfrm>
            <a:off x="575220" y="1777685"/>
            <a:ext cx="3266565" cy="507783"/>
          </a:xfrm>
          <a:prstGeom prst="homePlate">
            <a:avLst>
              <a:gd name="adj" fmla="val 39837"/>
            </a:avLst>
          </a:prstGeom>
          <a:solidFill>
            <a:srgbClr val="00569B">
              <a:lumMod val="60000"/>
              <a:lumOff val="40000"/>
            </a:srgbClr>
          </a:solidFill>
          <a:ln w="38100" cap="flat" cmpd="sng" algn="ctr">
            <a:solidFill>
              <a:srgbClr val="FFFFFF"/>
            </a:solidFill>
            <a:prstDash val="solid"/>
            <a:miter lim="800000"/>
          </a:ln>
          <a:effectLst/>
        </p:spPr>
        <p:txBody>
          <a:bodyPr lIns="468000" tIns="90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200" normalizeH="0" baseline="0" noProof="0" dirty="0">
                <a:ln>
                  <a:noFill/>
                </a:ln>
                <a:solidFill>
                  <a:srgbClr val="FFFFFF"/>
                </a:solidFill>
                <a:effectLst/>
                <a:uLnTx/>
                <a:uFillTx/>
                <a:latin typeface="+mn-ea"/>
                <a:ea typeface="+mn-ea"/>
              </a:rPr>
              <a:t>受動関心　</a:t>
            </a:r>
          </a:p>
        </p:txBody>
      </p:sp>
      <p:sp>
        <p:nvSpPr>
          <p:cNvPr id="112" name="吹き出し: 線 111">
            <a:extLst>
              <a:ext uri="{FF2B5EF4-FFF2-40B4-BE49-F238E27FC236}">
                <a16:creationId xmlns:a16="http://schemas.microsoft.com/office/drawing/2014/main" id="{67D6FC8A-6309-5F0F-3FEC-FB7D10433D7B}"/>
              </a:ext>
            </a:extLst>
          </p:cNvPr>
          <p:cNvSpPr/>
          <p:nvPr/>
        </p:nvSpPr>
        <p:spPr>
          <a:xfrm>
            <a:off x="1032597" y="5449864"/>
            <a:ext cx="3440783" cy="650532"/>
          </a:xfrm>
          <a:prstGeom prst="borderCallout1">
            <a:avLst>
              <a:gd name="adj1" fmla="val -10232"/>
              <a:gd name="adj2" fmla="val 47068"/>
              <a:gd name="adj3" fmla="val -30961"/>
              <a:gd name="adj4" fmla="val 42204"/>
            </a:avLst>
          </a:prstGeom>
          <a:solidFill>
            <a:srgbClr val="FFFFFF">
              <a:lumMod val="95000"/>
            </a:srgbClr>
          </a:solidFill>
          <a:ln w="3810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15" name="吹き出し: 線 114">
            <a:extLst>
              <a:ext uri="{FF2B5EF4-FFF2-40B4-BE49-F238E27FC236}">
                <a16:creationId xmlns:a16="http://schemas.microsoft.com/office/drawing/2014/main" id="{DF0F9C98-685E-661F-7BCD-6A121A3BA2FF}"/>
              </a:ext>
            </a:extLst>
          </p:cNvPr>
          <p:cNvSpPr/>
          <p:nvPr/>
        </p:nvSpPr>
        <p:spPr>
          <a:xfrm>
            <a:off x="4577077" y="5449864"/>
            <a:ext cx="3440783" cy="650532"/>
          </a:xfrm>
          <a:prstGeom prst="borderCallout1">
            <a:avLst>
              <a:gd name="adj1" fmla="val -10232"/>
              <a:gd name="adj2" fmla="val 47068"/>
              <a:gd name="adj3" fmla="val -35308"/>
              <a:gd name="adj4" fmla="val 47730"/>
            </a:avLst>
          </a:prstGeom>
          <a:solidFill>
            <a:srgbClr val="FFFFFF">
              <a:lumMod val="95000"/>
            </a:srgbClr>
          </a:solidFill>
          <a:ln w="3810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16" name="吹き出し: 線 115">
            <a:extLst>
              <a:ext uri="{FF2B5EF4-FFF2-40B4-BE49-F238E27FC236}">
                <a16:creationId xmlns:a16="http://schemas.microsoft.com/office/drawing/2014/main" id="{9E76240F-17F2-2D28-86E2-41B9008A2BD2}"/>
              </a:ext>
            </a:extLst>
          </p:cNvPr>
          <p:cNvSpPr/>
          <p:nvPr/>
        </p:nvSpPr>
        <p:spPr>
          <a:xfrm>
            <a:off x="8163746" y="5449864"/>
            <a:ext cx="3440783" cy="650532"/>
          </a:xfrm>
          <a:prstGeom prst="borderCallout1">
            <a:avLst>
              <a:gd name="adj1" fmla="val -8783"/>
              <a:gd name="adj2" fmla="val 49173"/>
              <a:gd name="adj3" fmla="val -35308"/>
              <a:gd name="adj4" fmla="val 49309"/>
            </a:avLst>
          </a:prstGeom>
          <a:solidFill>
            <a:srgbClr val="FFFFFF">
              <a:lumMod val="95000"/>
            </a:srgbClr>
          </a:solidFill>
          <a:ln w="3810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17" name="二等辺三角形 116">
            <a:extLst>
              <a:ext uri="{FF2B5EF4-FFF2-40B4-BE49-F238E27FC236}">
                <a16:creationId xmlns:a16="http://schemas.microsoft.com/office/drawing/2014/main" id="{0DFB7481-8C55-2CA6-F037-437BBBCA1B02}"/>
              </a:ext>
            </a:extLst>
          </p:cNvPr>
          <p:cNvSpPr/>
          <p:nvPr/>
        </p:nvSpPr>
        <p:spPr>
          <a:xfrm rot="5400000">
            <a:off x="4341407" y="5675911"/>
            <a:ext cx="282804" cy="207390"/>
          </a:xfrm>
          <a:prstGeom prst="triangle">
            <a:avLst/>
          </a:prstGeom>
          <a:solidFill>
            <a:srgbClr val="FFFFFF">
              <a:lumMod val="5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18" name="二等辺三角形 117">
            <a:extLst>
              <a:ext uri="{FF2B5EF4-FFF2-40B4-BE49-F238E27FC236}">
                <a16:creationId xmlns:a16="http://schemas.microsoft.com/office/drawing/2014/main" id="{9086763F-92A4-A406-4441-630872E7E6AE}"/>
              </a:ext>
            </a:extLst>
          </p:cNvPr>
          <p:cNvSpPr/>
          <p:nvPr/>
        </p:nvSpPr>
        <p:spPr>
          <a:xfrm rot="5400000">
            <a:off x="7923594" y="5675911"/>
            <a:ext cx="282804" cy="207390"/>
          </a:xfrm>
          <a:prstGeom prst="triangle">
            <a:avLst/>
          </a:prstGeom>
          <a:solidFill>
            <a:srgbClr val="FFFFFF">
              <a:lumMod val="5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19" name="角丸四角形 68">
            <a:extLst>
              <a:ext uri="{FF2B5EF4-FFF2-40B4-BE49-F238E27FC236}">
                <a16:creationId xmlns:a16="http://schemas.microsoft.com/office/drawing/2014/main" id="{1DD856B4-03EE-C780-483D-2E89852EB513}"/>
              </a:ext>
            </a:extLst>
          </p:cNvPr>
          <p:cNvSpPr/>
          <p:nvPr/>
        </p:nvSpPr>
        <p:spPr>
          <a:xfrm>
            <a:off x="1272383" y="5552077"/>
            <a:ext cx="3182145" cy="433965"/>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indent="-180000" eaLnBrk="1" fontAlgn="auto" hangingPunct="1">
              <a:lnSpc>
                <a:spcPct val="120000"/>
              </a:lnSpc>
              <a:spcBef>
                <a:spcPts val="0"/>
              </a:spcBef>
              <a:spcAft>
                <a:spcPts val="0"/>
              </a:spcAft>
              <a:defRPr/>
            </a:pPr>
            <a:r>
              <a:rPr kumimoji="0" lang="ja-JP" altLang="en-US" sz="1200" b="1" kern="0" dirty="0">
                <a:solidFill>
                  <a:srgbClr val="0D0D0D"/>
                </a:solidFill>
                <a:latin typeface="+mn-ea"/>
                <a:ea typeface="+mn-ea"/>
              </a:rPr>
              <a:t>「企業の人手不足」「</a:t>
            </a:r>
            <a:r>
              <a:rPr kumimoji="0" lang="en-US" altLang="ja-JP" sz="1200" b="1" kern="0" dirty="0">
                <a:solidFill>
                  <a:srgbClr val="0D0D0D"/>
                </a:solidFill>
                <a:latin typeface="+mn-ea"/>
                <a:ea typeface="+mn-ea"/>
              </a:rPr>
              <a:t>AI</a:t>
            </a:r>
            <a:r>
              <a:rPr kumimoji="0" lang="ja-JP" altLang="en-US" sz="1200" b="1" kern="0" dirty="0">
                <a:solidFill>
                  <a:srgbClr val="0D0D0D"/>
                </a:solidFill>
                <a:latin typeface="+mn-ea"/>
                <a:ea typeface="+mn-ea"/>
              </a:rPr>
              <a:t>人材求人の過熱」</a:t>
            </a:r>
            <a:endParaRPr kumimoji="0" lang="en-US" altLang="ja-JP" sz="1200" b="1" kern="0" dirty="0">
              <a:solidFill>
                <a:srgbClr val="0D0D0D"/>
              </a:solidFill>
              <a:latin typeface="+mn-ea"/>
              <a:ea typeface="+mn-ea"/>
            </a:endParaRPr>
          </a:p>
          <a:p>
            <a:pPr marL="108000" indent="-180000" eaLnBrk="1" fontAlgn="auto" hangingPunct="1">
              <a:lnSpc>
                <a:spcPct val="120000"/>
              </a:lnSpc>
              <a:spcBef>
                <a:spcPts val="0"/>
              </a:spcBef>
              <a:spcAft>
                <a:spcPts val="0"/>
              </a:spcAft>
              <a:defRPr/>
            </a:pPr>
            <a:r>
              <a:rPr kumimoji="0" lang="ja-JP" altLang="en-US" sz="1200" b="1" kern="0" dirty="0">
                <a:solidFill>
                  <a:srgbClr val="0D0D0D"/>
                </a:solidFill>
                <a:latin typeface="+mn-ea"/>
                <a:ea typeface="+mn-ea"/>
              </a:rPr>
              <a:t>といったトレンド記事を目にする</a:t>
            </a:r>
          </a:p>
        </p:txBody>
      </p:sp>
      <p:sp>
        <p:nvSpPr>
          <p:cNvPr id="120" name="角丸四角形 68">
            <a:extLst>
              <a:ext uri="{FF2B5EF4-FFF2-40B4-BE49-F238E27FC236}">
                <a16:creationId xmlns:a16="http://schemas.microsoft.com/office/drawing/2014/main" id="{8A471850-4656-F807-48B0-D5655B95CA8F}"/>
              </a:ext>
            </a:extLst>
          </p:cNvPr>
          <p:cNvSpPr/>
          <p:nvPr/>
        </p:nvSpPr>
        <p:spPr>
          <a:xfrm>
            <a:off x="446795" y="5619316"/>
            <a:ext cx="566948" cy="289310"/>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indent="-180000" eaLnBrk="1" fontAlgn="auto" hangingPunct="1">
              <a:lnSpc>
                <a:spcPct val="120000"/>
              </a:lnSpc>
              <a:spcBef>
                <a:spcPts val="0"/>
              </a:spcBef>
              <a:spcAft>
                <a:spcPts val="0"/>
              </a:spcAft>
              <a:defRPr/>
            </a:pPr>
            <a:r>
              <a:rPr kumimoji="0" lang="ja-JP" altLang="en-US" sz="800" b="1" kern="0" dirty="0">
                <a:solidFill>
                  <a:srgbClr val="FFFFFF"/>
                </a:solidFill>
                <a:latin typeface="+mn-ea"/>
                <a:ea typeface="+mn-ea"/>
              </a:rPr>
              <a:t>「転職」の</a:t>
            </a:r>
            <a:endParaRPr kumimoji="0" lang="en-US" altLang="ja-JP" sz="800" b="1" kern="0" dirty="0">
              <a:solidFill>
                <a:srgbClr val="FFFFFF"/>
              </a:solidFill>
              <a:latin typeface="+mn-ea"/>
              <a:ea typeface="+mn-ea"/>
            </a:endParaRPr>
          </a:p>
          <a:p>
            <a:pPr marL="108000" indent="-180000" eaLnBrk="1" fontAlgn="auto" hangingPunct="1">
              <a:lnSpc>
                <a:spcPct val="120000"/>
              </a:lnSpc>
              <a:spcBef>
                <a:spcPts val="0"/>
              </a:spcBef>
              <a:spcAft>
                <a:spcPts val="0"/>
              </a:spcAft>
              <a:defRPr/>
            </a:pPr>
            <a:r>
              <a:rPr kumimoji="0" lang="ja-JP" altLang="en-US" sz="800" b="1" kern="0" dirty="0">
                <a:solidFill>
                  <a:srgbClr val="FFFFFF"/>
                </a:solidFill>
                <a:latin typeface="+mn-ea"/>
                <a:ea typeface="+mn-ea"/>
              </a:rPr>
              <a:t>ステップ例</a:t>
            </a:r>
          </a:p>
        </p:txBody>
      </p:sp>
      <p:sp>
        <p:nvSpPr>
          <p:cNvPr id="123" name="角丸四角形 68">
            <a:extLst>
              <a:ext uri="{FF2B5EF4-FFF2-40B4-BE49-F238E27FC236}">
                <a16:creationId xmlns:a16="http://schemas.microsoft.com/office/drawing/2014/main" id="{A1E9DDF5-4D74-D708-ED3A-92F3CAD7114E}"/>
              </a:ext>
            </a:extLst>
          </p:cNvPr>
          <p:cNvSpPr/>
          <p:nvPr/>
        </p:nvSpPr>
        <p:spPr>
          <a:xfrm>
            <a:off x="4750873" y="5552077"/>
            <a:ext cx="3182145" cy="433965"/>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indent="-180000" eaLnBrk="1" fontAlgn="auto" hangingPunct="1">
              <a:lnSpc>
                <a:spcPct val="120000"/>
              </a:lnSpc>
              <a:spcBef>
                <a:spcPts val="0"/>
              </a:spcBef>
              <a:spcAft>
                <a:spcPts val="0"/>
              </a:spcAft>
              <a:defRPr/>
            </a:pPr>
            <a:r>
              <a:rPr kumimoji="0" lang="ja-JP" altLang="en-US" sz="1200" b="1" kern="0" dirty="0">
                <a:solidFill>
                  <a:srgbClr val="0D0D0D"/>
                </a:solidFill>
                <a:latin typeface="+mn-ea"/>
                <a:ea typeface="+mn-ea"/>
              </a:rPr>
              <a:t>タイムラインでレコメンドされる求人系記事</a:t>
            </a:r>
            <a:endParaRPr kumimoji="0" lang="en-US" altLang="ja-JP" sz="1200" b="1" kern="0" dirty="0">
              <a:solidFill>
                <a:srgbClr val="0D0D0D"/>
              </a:solidFill>
              <a:latin typeface="+mn-ea"/>
              <a:ea typeface="+mn-ea"/>
            </a:endParaRPr>
          </a:p>
          <a:p>
            <a:pPr marL="108000" indent="-180000" eaLnBrk="1" fontAlgn="auto" hangingPunct="1">
              <a:lnSpc>
                <a:spcPct val="120000"/>
              </a:lnSpc>
              <a:spcBef>
                <a:spcPts val="0"/>
              </a:spcBef>
              <a:spcAft>
                <a:spcPts val="0"/>
              </a:spcAft>
              <a:defRPr/>
            </a:pPr>
            <a:r>
              <a:rPr kumimoji="0" lang="ja-JP" altLang="en-US" sz="1200" b="1" kern="0" dirty="0">
                <a:solidFill>
                  <a:srgbClr val="0D0D0D"/>
                </a:solidFill>
                <a:latin typeface="+mn-ea"/>
                <a:ea typeface="+mn-ea"/>
              </a:rPr>
              <a:t>のうち、気になったものを徐々に読み重ねる</a:t>
            </a:r>
            <a:endParaRPr kumimoji="0" lang="en-US" altLang="ja-JP" sz="1200" b="1" kern="0" dirty="0">
              <a:solidFill>
                <a:srgbClr val="0D0D0D"/>
              </a:solidFill>
              <a:latin typeface="+mn-ea"/>
              <a:ea typeface="+mn-ea"/>
            </a:endParaRPr>
          </a:p>
        </p:txBody>
      </p:sp>
      <p:sp>
        <p:nvSpPr>
          <p:cNvPr id="124" name="角丸四角形 68">
            <a:extLst>
              <a:ext uri="{FF2B5EF4-FFF2-40B4-BE49-F238E27FC236}">
                <a16:creationId xmlns:a16="http://schemas.microsoft.com/office/drawing/2014/main" id="{9A61E5C3-55C0-DABE-0E14-C575757282F7}"/>
              </a:ext>
            </a:extLst>
          </p:cNvPr>
          <p:cNvSpPr/>
          <p:nvPr/>
        </p:nvSpPr>
        <p:spPr>
          <a:xfrm>
            <a:off x="8312047" y="5552077"/>
            <a:ext cx="3182145" cy="433965"/>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indent="-180000" eaLnBrk="1" fontAlgn="auto" hangingPunct="1">
              <a:lnSpc>
                <a:spcPct val="120000"/>
              </a:lnSpc>
              <a:spcBef>
                <a:spcPts val="0"/>
              </a:spcBef>
              <a:spcAft>
                <a:spcPts val="0"/>
              </a:spcAft>
              <a:defRPr/>
            </a:pPr>
            <a:r>
              <a:rPr kumimoji="0" lang="ja-JP" altLang="en-US" sz="1200" b="1" kern="0" dirty="0">
                <a:solidFill>
                  <a:srgbClr val="0D0D0D"/>
                </a:solidFill>
                <a:latin typeface="+mn-ea"/>
                <a:ea typeface="+mn-ea"/>
              </a:rPr>
              <a:t>「転職」記事のテーマフォローや検索により、</a:t>
            </a:r>
            <a:endParaRPr kumimoji="0" lang="en-US" altLang="ja-JP" sz="1200" b="1" kern="0" dirty="0">
              <a:solidFill>
                <a:srgbClr val="0D0D0D"/>
              </a:solidFill>
              <a:latin typeface="+mn-ea"/>
              <a:ea typeface="+mn-ea"/>
            </a:endParaRPr>
          </a:p>
          <a:p>
            <a:pPr marL="108000" indent="-180000" eaLnBrk="1" fontAlgn="auto" hangingPunct="1">
              <a:lnSpc>
                <a:spcPct val="120000"/>
              </a:lnSpc>
              <a:spcBef>
                <a:spcPts val="0"/>
              </a:spcBef>
              <a:spcAft>
                <a:spcPts val="0"/>
              </a:spcAft>
              <a:defRPr/>
            </a:pPr>
            <a:r>
              <a:rPr kumimoji="0" lang="ja-JP" altLang="en-US" sz="1200" b="1" kern="0" dirty="0">
                <a:solidFill>
                  <a:srgbClr val="0D0D0D"/>
                </a:solidFill>
                <a:latin typeface="+mn-ea"/>
                <a:ea typeface="+mn-ea"/>
              </a:rPr>
              <a:t>能動的に情報を収集＝</a:t>
            </a:r>
            <a:r>
              <a:rPr kumimoji="0" lang="ja-JP" altLang="en-US" sz="1200" b="1" kern="0" dirty="0">
                <a:solidFill>
                  <a:srgbClr val="002AFF"/>
                </a:solidFill>
                <a:latin typeface="+mn-ea"/>
                <a:ea typeface="+mn-ea"/>
              </a:rPr>
              <a:t>転職意向が顕在化</a:t>
            </a:r>
            <a:endParaRPr kumimoji="0" lang="en-US" altLang="ja-JP" sz="1200" b="1" kern="0" dirty="0">
              <a:solidFill>
                <a:srgbClr val="002AFF"/>
              </a:solidFill>
              <a:latin typeface="+mn-ea"/>
              <a:ea typeface="+mn-ea"/>
            </a:endParaRPr>
          </a:p>
        </p:txBody>
      </p:sp>
    </p:spTree>
    <p:extLst>
      <p:ext uri="{BB962C8B-B14F-4D97-AF65-F5344CB8AC3E}">
        <p14:creationId xmlns:p14="http://schemas.microsoft.com/office/powerpoint/2010/main" val="206335735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917A9242-AF5F-0972-E32E-42837C73BD50}"/>
              </a:ext>
            </a:extLst>
          </p:cNvPr>
          <p:cNvSpPr>
            <a:spLocks noGrp="1"/>
          </p:cNvSpPr>
          <p:nvPr>
            <p:ph type="body" sz="quarter" idx="12"/>
          </p:nvPr>
        </p:nvSpPr>
        <p:spPr>
          <a:xfrm>
            <a:off x="682513" y="70858"/>
            <a:ext cx="866756" cy="410840"/>
          </a:xfrm>
        </p:spPr>
        <p:txBody>
          <a:bodyPr/>
          <a:lstStyle/>
          <a:p>
            <a:pPr marL="0" indent="0">
              <a:buNone/>
            </a:pPr>
            <a:r>
              <a:rPr kumimoji="1" lang="ja-JP" altLang="en-US" dirty="0"/>
              <a:t>ご活用方法</a:t>
            </a:r>
          </a:p>
        </p:txBody>
      </p:sp>
      <p:grpSp>
        <p:nvGrpSpPr>
          <p:cNvPr id="16" name="Group 1">
            <a:extLst>
              <a:ext uri="{FF2B5EF4-FFF2-40B4-BE49-F238E27FC236}">
                <a16:creationId xmlns:a16="http://schemas.microsoft.com/office/drawing/2014/main" id="{98F9823C-220D-2D47-6301-597EFA29665B}"/>
              </a:ext>
            </a:extLst>
          </p:cNvPr>
          <p:cNvGrpSpPr>
            <a:grpSpLocks/>
          </p:cNvGrpSpPr>
          <p:nvPr/>
        </p:nvGrpSpPr>
        <p:grpSpPr bwMode="auto">
          <a:xfrm>
            <a:off x="104843" y="103529"/>
            <a:ext cx="307780" cy="327393"/>
            <a:chOff x="588" y="472"/>
            <a:chExt cx="408" cy="434"/>
          </a:xfrm>
          <a:solidFill>
            <a:schemeClr val="bg1"/>
          </a:solidFill>
        </p:grpSpPr>
        <p:sp>
          <p:nvSpPr>
            <p:cNvPr id="17" name="Freeform 2">
              <a:extLst>
                <a:ext uri="{FF2B5EF4-FFF2-40B4-BE49-F238E27FC236}">
                  <a16:creationId xmlns:a16="http://schemas.microsoft.com/office/drawing/2014/main" id="{ACD374FF-AEF3-363A-B5CC-B14447D8542E}"/>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8" name="Freeform 3">
              <a:extLst>
                <a:ext uri="{FF2B5EF4-FFF2-40B4-BE49-F238E27FC236}">
                  <a16:creationId xmlns:a16="http://schemas.microsoft.com/office/drawing/2014/main" id="{25A4F961-8FE3-C3EC-8DC1-47326CEA0518}"/>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9" name="Freeform 4">
              <a:extLst>
                <a:ext uri="{FF2B5EF4-FFF2-40B4-BE49-F238E27FC236}">
                  <a16:creationId xmlns:a16="http://schemas.microsoft.com/office/drawing/2014/main" id="{B38F6240-B15F-171B-342A-D16F3DC0B26B}"/>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0" name="Freeform 5">
              <a:extLst>
                <a:ext uri="{FF2B5EF4-FFF2-40B4-BE49-F238E27FC236}">
                  <a16:creationId xmlns:a16="http://schemas.microsoft.com/office/drawing/2014/main" id="{557D6EFF-80C0-C283-CC2B-B004DE7557CC}"/>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1" name="Freeform 6">
              <a:extLst>
                <a:ext uri="{FF2B5EF4-FFF2-40B4-BE49-F238E27FC236}">
                  <a16:creationId xmlns:a16="http://schemas.microsoft.com/office/drawing/2014/main" id="{775A0CCE-3575-2885-A70C-6AAB96B3BB90}"/>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2" name="Freeform 7">
              <a:extLst>
                <a:ext uri="{FF2B5EF4-FFF2-40B4-BE49-F238E27FC236}">
                  <a16:creationId xmlns:a16="http://schemas.microsoft.com/office/drawing/2014/main" id="{2EA83599-9564-A445-8C8F-31ED74CBBCEB}"/>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3" name="Freeform 8">
              <a:extLst>
                <a:ext uri="{FF2B5EF4-FFF2-40B4-BE49-F238E27FC236}">
                  <a16:creationId xmlns:a16="http://schemas.microsoft.com/office/drawing/2014/main" id="{846743FB-52DE-1A08-9A2B-3C8EF852539A}"/>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4" name="Freeform 9">
              <a:extLst>
                <a:ext uri="{FF2B5EF4-FFF2-40B4-BE49-F238E27FC236}">
                  <a16:creationId xmlns:a16="http://schemas.microsoft.com/office/drawing/2014/main" id="{A446859B-44D4-95DE-5B14-86BDDE02D357}"/>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25" name="テキスト プレースホルダー 3">
            <a:extLst>
              <a:ext uri="{FF2B5EF4-FFF2-40B4-BE49-F238E27FC236}">
                <a16:creationId xmlns:a16="http://schemas.microsoft.com/office/drawing/2014/main" id="{FD33C339-8DE2-4E1E-C219-EA63F98636AE}"/>
              </a:ext>
            </a:extLst>
          </p:cNvPr>
          <p:cNvSpPr txBox="1">
            <a:spLocks/>
          </p:cNvSpPr>
          <p:nvPr/>
        </p:nvSpPr>
        <p:spPr>
          <a:xfrm>
            <a:off x="1967504" y="359771"/>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48"/>
                </a:solidFill>
                <a:effectLst/>
                <a:uLnTx/>
                <a:uFillTx/>
                <a:latin typeface="+mn-ea"/>
                <a:ea typeface="+mn-ea"/>
                <a:cs typeface="+mn-cs"/>
              </a:rPr>
              <a:t>Yahoo!</a:t>
            </a:r>
            <a:r>
              <a:rPr kumimoji="1" lang="ja-JP" altLang="en-US" b="1" i="0" u="none" strike="noStrike" kern="1200" cap="none" spc="0" normalizeH="0" baseline="0" noProof="0" dirty="0">
                <a:ln>
                  <a:noFill/>
                </a:ln>
                <a:solidFill>
                  <a:srgbClr val="000048"/>
                </a:solidFill>
                <a:effectLst/>
                <a:uLnTx/>
                <a:uFillTx/>
                <a:latin typeface="+mn-ea"/>
                <a:ea typeface="+mn-ea"/>
                <a:cs typeface="+mn-cs"/>
              </a:rPr>
              <a:t>ニュース タイアップが有効に作用する層</a:t>
            </a: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endParaRPr kumimoji="1" lang="ja-JP" altLang="en-US" sz="1600" b="1" i="0" u="none" strike="noStrike" kern="1200" cap="none" spc="0" normalizeH="0" baseline="0" noProof="0" dirty="0">
              <a:ln>
                <a:noFill/>
              </a:ln>
              <a:solidFill>
                <a:srgbClr val="000048"/>
              </a:solidFill>
              <a:effectLst/>
              <a:uLnTx/>
              <a:uFillTx/>
              <a:latin typeface="+mn-ea"/>
              <a:ea typeface="+mn-ea"/>
              <a:cs typeface="+mn-cs"/>
            </a:endParaRPr>
          </a:p>
        </p:txBody>
      </p:sp>
      <p:sp>
        <p:nvSpPr>
          <p:cNvPr id="2" name="四角形: 角を丸くする 1">
            <a:extLst>
              <a:ext uri="{FF2B5EF4-FFF2-40B4-BE49-F238E27FC236}">
                <a16:creationId xmlns:a16="http://schemas.microsoft.com/office/drawing/2014/main" id="{83891725-8765-11F7-703D-1B88D6D7AD1D}"/>
              </a:ext>
            </a:extLst>
          </p:cNvPr>
          <p:cNvSpPr/>
          <p:nvPr/>
        </p:nvSpPr>
        <p:spPr>
          <a:xfrm>
            <a:off x="4005081" y="4155008"/>
            <a:ext cx="5971776" cy="952855"/>
          </a:xfrm>
          <a:prstGeom prst="roundRect">
            <a:avLst>
              <a:gd name="adj" fmla="val 3709"/>
            </a:avLst>
          </a:prstGeom>
          <a:solidFill>
            <a:srgbClr val="C9002C">
              <a:lumMod val="20000"/>
              <a:lumOff val="80000"/>
            </a:srgbClr>
          </a:solidFill>
          <a:ln w="12700" cap="flat" cmpd="sng" algn="ctr">
            <a:noFill/>
            <a:prstDash val="solid"/>
            <a:miter lim="800000"/>
          </a:ln>
          <a:effectLst/>
        </p:spPr>
        <p:txBody>
          <a:bodyPr lIns="180000" tIns="324000" rtlCol="0" anchor="t" anchorCtr="0"/>
          <a:lstStyle/>
          <a:p>
            <a:pPr marL="0" marR="0" lvl="0" indent="0" defTabSz="914400" eaLnBrk="1" fontAlgn="auto" latinLnBrk="0" hangingPunct="1">
              <a:lnSpc>
                <a:spcPct val="110000"/>
              </a:lnSpc>
              <a:spcBef>
                <a:spcPts val="0"/>
              </a:spcBef>
              <a:spcAft>
                <a:spcPts val="0"/>
              </a:spcAft>
              <a:buClrTx/>
              <a:buSzTx/>
              <a:buFontTx/>
              <a:buNone/>
              <a:tabLst/>
              <a:defRPr/>
            </a:pPr>
            <a:endParaRPr kumimoji="0" lang="ja-JP" altLang="en-US" sz="2000" b="1" i="0" u="none" strike="noStrike" kern="0" cap="none" spc="100" normalizeH="0" baseline="0" noProof="0" dirty="0">
              <a:ln>
                <a:noFill/>
              </a:ln>
              <a:solidFill>
                <a:srgbClr val="212121"/>
              </a:solidFill>
              <a:effectLst/>
              <a:uLnTx/>
              <a:uFillTx/>
              <a:latin typeface="+mn-ea"/>
              <a:ea typeface="+mn-ea"/>
            </a:endParaRPr>
          </a:p>
        </p:txBody>
      </p:sp>
      <p:sp>
        <p:nvSpPr>
          <p:cNvPr id="4" name="四角形: 角を丸くする 3">
            <a:extLst>
              <a:ext uri="{FF2B5EF4-FFF2-40B4-BE49-F238E27FC236}">
                <a16:creationId xmlns:a16="http://schemas.microsoft.com/office/drawing/2014/main" id="{A77DC0C5-C12D-6BA9-3884-5681EB745593}"/>
              </a:ext>
            </a:extLst>
          </p:cNvPr>
          <p:cNvSpPr/>
          <p:nvPr/>
        </p:nvSpPr>
        <p:spPr>
          <a:xfrm>
            <a:off x="4005081" y="3148395"/>
            <a:ext cx="5971776" cy="952855"/>
          </a:xfrm>
          <a:prstGeom prst="roundRect">
            <a:avLst>
              <a:gd name="adj" fmla="val 3709"/>
            </a:avLst>
          </a:prstGeom>
          <a:solidFill>
            <a:srgbClr val="00569B">
              <a:lumMod val="60000"/>
              <a:lumOff val="40000"/>
            </a:srgbClr>
          </a:solidFill>
          <a:ln w="12700" cap="flat" cmpd="sng" algn="ctr">
            <a:noFill/>
            <a:prstDash val="solid"/>
            <a:miter lim="800000"/>
          </a:ln>
          <a:effectLst/>
        </p:spPr>
        <p:txBody>
          <a:bodyPr lIns="180000" tIns="324000" rtlCol="0" anchor="t" anchorCtr="0"/>
          <a:lstStyle/>
          <a:p>
            <a:pPr marL="0" marR="0" lvl="0" indent="0" defTabSz="914400" eaLnBrk="1" fontAlgn="auto" latinLnBrk="0" hangingPunct="1">
              <a:lnSpc>
                <a:spcPct val="110000"/>
              </a:lnSpc>
              <a:spcBef>
                <a:spcPts val="0"/>
              </a:spcBef>
              <a:spcAft>
                <a:spcPts val="0"/>
              </a:spcAft>
              <a:buClrTx/>
              <a:buSzTx/>
              <a:buFontTx/>
              <a:buNone/>
              <a:tabLst/>
              <a:defRPr/>
            </a:pPr>
            <a:endParaRPr kumimoji="0" lang="ja-JP" altLang="en-US" sz="2000" b="1" i="0" u="none" strike="noStrike" kern="0" cap="none" spc="100" normalizeH="0" baseline="0" noProof="0" dirty="0">
              <a:ln>
                <a:noFill/>
              </a:ln>
              <a:solidFill>
                <a:srgbClr val="212121"/>
              </a:solidFill>
              <a:effectLst/>
              <a:uLnTx/>
              <a:uFillTx/>
              <a:latin typeface="+mn-ea"/>
              <a:ea typeface="+mn-ea"/>
            </a:endParaRPr>
          </a:p>
        </p:txBody>
      </p:sp>
      <p:sp>
        <p:nvSpPr>
          <p:cNvPr id="5" name="四角形: 角を丸くする 4">
            <a:extLst>
              <a:ext uri="{FF2B5EF4-FFF2-40B4-BE49-F238E27FC236}">
                <a16:creationId xmlns:a16="http://schemas.microsoft.com/office/drawing/2014/main" id="{D0DB7013-A8EF-772C-AD30-548ABC44ECA9}"/>
              </a:ext>
            </a:extLst>
          </p:cNvPr>
          <p:cNvSpPr/>
          <p:nvPr/>
        </p:nvSpPr>
        <p:spPr>
          <a:xfrm>
            <a:off x="4005081" y="2125050"/>
            <a:ext cx="5971776" cy="952855"/>
          </a:xfrm>
          <a:prstGeom prst="roundRect">
            <a:avLst>
              <a:gd name="adj" fmla="val 3709"/>
            </a:avLst>
          </a:prstGeom>
          <a:solidFill>
            <a:srgbClr val="CDEBFF"/>
          </a:solidFill>
          <a:ln w="12700" cap="flat" cmpd="sng" algn="ctr">
            <a:noFill/>
            <a:prstDash val="solid"/>
            <a:miter lim="800000"/>
          </a:ln>
          <a:effectLst/>
        </p:spPr>
        <p:txBody>
          <a:bodyPr lIns="180000" tIns="324000" rtlCol="0" anchor="t" anchorCtr="0"/>
          <a:lstStyle/>
          <a:p>
            <a:pPr eaLnBrk="1" fontAlgn="auto" hangingPunct="1">
              <a:lnSpc>
                <a:spcPct val="110000"/>
              </a:lnSpc>
              <a:spcBef>
                <a:spcPts val="0"/>
              </a:spcBef>
              <a:spcAft>
                <a:spcPts val="0"/>
              </a:spcAft>
              <a:defRPr/>
            </a:pPr>
            <a:endParaRPr kumimoji="0" lang="ja-JP" altLang="en-US" sz="2000" b="1" kern="0" spc="100" dirty="0">
              <a:solidFill>
                <a:srgbClr val="212121"/>
              </a:solidFill>
              <a:latin typeface="+mn-ea"/>
              <a:ea typeface="+mn-ea"/>
            </a:endParaRPr>
          </a:p>
        </p:txBody>
      </p:sp>
      <p:sp>
        <p:nvSpPr>
          <p:cNvPr id="6" name="フリーフォーム: 図形 5">
            <a:extLst>
              <a:ext uri="{FF2B5EF4-FFF2-40B4-BE49-F238E27FC236}">
                <a16:creationId xmlns:a16="http://schemas.microsoft.com/office/drawing/2014/main" id="{A6E2F716-AB9E-A74E-D524-CAB094B3652E}"/>
              </a:ext>
            </a:extLst>
          </p:cNvPr>
          <p:cNvSpPr/>
          <p:nvPr/>
        </p:nvSpPr>
        <p:spPr>
          <a:xfrm rot="10800000" flipH="1">
            <a:off x="859400" y="3154512"/>
            <a:ext cx="1986117" cy="942402"/>
          </a:xfrm>
          <a:custGeom>
            <a:avLst/>
            <a:gdLst>
              <a:gd name="connsiteX0" fmla="*/ 56873 w 3646771"/>
              <a:gd name="connsiteY0" fmla="*/ 687179 h 687179"/>
              <a:gd name="connsiteX1" fmla="*/ 1822935 w 3646771"/>
              <a:gd name="connsiteY1" fmla="*/ 687179 h 687179"/>
              <a:gd name="connsiteX2" fmla="*/ 1823836 w 3646771"/>
              <a:gd name="connsiteY2" fmla="*/ 687179 h 687179"/>
              <a:gd name="connsiteX3" fmla="*/ 3589898 w 3646771"/>
              <a:gd name="connsiteY3" fmla="*/ 687179 h 687179"/>
              <a:gd name="connsiteX4" fmla="*/ 3637508 w 3646771"/>
              <a:gd name="connsiteY4" fmla="*/ 595119 h 687179"/>
              <a:gd name="connsiteX5" fmla="*/ 3286308 w 3646771"/>
              <a:gd name="connsiteY5" fmla="*/ 27193 h 687179"/>
              <a:gd name="connsiteX6" fmla="*/ 3238702 w 3646771"/>
              <a:gd name="connsiteY6" fmla="*/ 0 h 687179"/>
              <a:gd name="connsiteX7" fmla="*/ 1823836 w 3646771"/>
              <a:gd name="connsiteY7" fmla="*/ 0 h 687179"/>
              <a:gd name="connsiteX8" fmla="*/ 1822935 w 3646771"/>
              <a:gd name="connsiteY8" fmla="*/ 0 h 687179"/>
              <a:gd name="connsiteX9" fmla="*/ 408070 w 3646771"/>
              <a:gd name="connsiteY9" fmla="*/ 0 h 687179"/>
              <a:gd name="connsiteX10" fmla="*/ 360463 w 3646771"/>
              <a:gd name="connsiteY10" fmla="*/ 27193 h 687179"/>
              <a:gd name="connsiteX11" fmla="*/ 9264 w 3646771"/>
              <a:gd name="connsiteY11" fmla="*/ 595119 h 687179"/>
              <a:gd name="connsiteX12" fmla="*/ 56873 w 3646771"/>
              <a:gd name="connsiteY12" fmla="*/ 687179 h 68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46771" h="687179">
                <a:moveTo>
                  <a:pt x="56873" y="687179"/>
                </a:moveTo>
                <a:lnTo>
                  <a:pt x="1822935" y="687179"/>
                </a:lnTo>
                <a:lnTo>
                  <a:pt x="1823836" y="687179"/>
                </a:lnTo>
                <a:lnTo>
                  <a:pt x="3589898" y="687179"/>
                </a:lnTo>
                <a:cubicBezTo>
                  <a:pt x="3634946" y="687179"/>
                  <a:pt x="3662055" y="634775"/>
                  <a:pt x="3637508" y="595119"/>
                </a:cubicBezTo>
                <a:lnTo>
                  <a:pt x="3286308" y="27193"/>
                </a:lnTo>
                <a:cubicBezTo>
                  <a:pt x="3275790" y="10198"/>
                  <a:pt x="3257987" y="0"/>
                  <a:pt x="3238702" y="0"/>
                </a:cubicBezTo>
                <a:lnTo>
                  <a:pt x="1823836" y="0"/>
                </a:lnTo>
                <a:lnTo>
                  <a:pt x="1822935" y="0"/>
                </a:lnTo>
                <a:lnTo>
                  <a:pt x="408070" y="0"/>
                </a:lnTo>
                <a:cubicBezTo>
                  <a:pt x="388784" y="0"/>
                  <a:pt x="370981" y="10198"/>
                  <a:pt x="360463" y="27193"/>
                </a:cubicBezTo>
                <a:lnTo>
                  <a:pt x="9264" y="595119"/>
                </a:lnTo>
                <a:cubicBezTo>
                  <a:pt x="-15284" y="634775"/>
                  <a:pt x="11826" y="687179"/>
                  <a:pt x="56873" y="687179"/>
                </a:cubicBezTo>
                <a:close/>
              </a:path>
            </a:pathLst>
          </a:custGeom>
          <a:gradFill>
            <a:gsLst>
              <a:gs pos="36000">
                <a:srgbClr val="00569B"/>
              </a:gs>
              <a:gs pos="86000">
                <a:srgbClr val="00569B">
                  <a:lumMod val="60000"/>
                  <a:lumOff val="40000"/>
                </a:srgbClr>
              </a:gs>
            </a:gsLst>
            <a:lin ang="16800000" scaled="0"/>
          </a:gradFill>
          <a:ln w="9525" cap="flat">
            <a:noFill/>
            <a:prstDash val="solid"/>
            <a:miter/>
          </a:ln>
        </p:spPr>
        <p:txBody>
          <a:bodyPr wrap="square" rtlCol="0" anchor="ctr">
            <a:noAutofit/>
          </a:bodyPr>
          <a:lstStyle/>
          <a:p>
            <a:pPr eaLnBrk="1" fontAlgn="auto" hangingPunct="1">
              <a:spcBef>
                <a:spcPts val="0"/>
              </a:spcBef>
              <a:spcAft>
                <a:spcPts val="0"/>
              </a:spcAft>
              <a:defRPr/>
            </a:pPr>
            <a:endParaRPr kumimoji="0" lang="ja-JP" altLang="en-US" kern="0">
              <a:solidFill>
                <a:sysClr val="windowText" lastClr="000000"/>
              </a:solidFill>
              <a:latin typeface="+mn-ea"/>
              <a:ea typeface="+mn-ea"/>
            </a:endParaRPr>
          </a:p>
        </p:txBody>
      </p:sp>
      <p:sp>
        <p:nvSpPr>
          <p:cNvPr id="7" name="フリーフォーム: 図形 6">
            <a:extLst>
              <a:ext uri="{FF2B5EF4-FFF2-40B4-BE49-F238E27FC236}">
                <a16:creationId xmlns:a16="http://schemas.microsoft.com/office/drawing/2014/main" id="{51D44BB0-5EE1-E332-889C-494E8F5A900E}"/>
              </a:ext>
            </a:extLst>
          </p:cNvPr>
          <p:cNvSpPr/>
          <p:nvPr/>
        </p:nvSpPr>
        <p:spPr>
          <a:xfrm rot="10800000" flipH="1">
            <a:off x="1095989" y="4156498"/>
            <a:ext cx="1513671" cy="942207"/>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gradFill>
            <a:gsLst>
              <a:gs pos="0">
                <a:srgbClr val="C9002C">
                  <a:lumMod val="67000"/>
                </a:srgbClr>
              </a:gs>
              <a:gs pos="48000">
                <a:srgbClr val="C9002C">
                  <a:lumMod val="97000"/>
                  <a:lumOff val="3000"/>
                </a:srgbClr>
              </a:gs>
              <a:gs pos="100000">
                <a:srgbClr val="C9002C">
                  <a:lumMod val="60000"/>
                  <a:lumOff val="40000"/>
                </a:srgbClr>
              </a:gs>
            </a:gsLst>
            <a:lin ang="5400000" scaled="1"/>
          </a:gra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8" name="フリーフォーム: 図形 7">
            <a:extLst>
              <a:ext uri="{FF2B5EF4-FFF2-40B4-BE49-F238E27FC236}">
                <a16:creationId xmlns:a16="http://schemas.microsoft.com/office/drawing/2014/main" id="{8AFEF0B4-1630-6545-A1C6-A0A293222EE2}"/>
              </a:ext>
            </a:extLst>
          </p:cNvPr>
          <p:cNvSpPr/>
          <p:nvPr/>
        </p:nvSpPr>
        <p:spPr>
          <a:xfrm rot="10800000" flipH="1">
            <a:off x="624679" y="2141929"/>
            <a:ext cx="2466644" cy="942399"/>
          </a:xfrm>
          <a:custGeom>
            <a:avLst/>
            <a:gdLst>
              <a:gd name="connsiteX0" fmla="*/ 56927 w 4568302"/>
              <a:gd name="connsiteY0" fmla="*/ 687177 h 687177"/>
              <a:gd name="connsiteX1" fmla="*/ 2283697 w 4568302"/>
              <a:gd name="connsiteY1" fmla="*/ 687177 h 687177"/>
              <a:gd name="connsiteX2" fmla="*/ 2284604 w 4568302"/>
              <a:gd name="connsiteY2" fmla="*/ 687177 h 687177"/>
              <a:gd name="connsiteX3" fmla="*/ 4511374 w 4568302"/>
              <a:gd name="connsiteY3" fmla="*/ 687177 h 687177"/>
              <a:gd name="connsiteX4" fmla="*/ 4559119 w 4568302"/>
              <a:gd name="connsiteY4" fmla="*/ 595262 h 687177"/>
              <a:gd name="connsiteX5" fmla="*/ 4210482 w 4568302"/>
              <a:gd name="connsiteY5" fmla="*/ 27333 h 687177"/>
              <a:gd name="connsiteX6" fmla="*/ 4162740 w 4568302"/>
              <a:gd name="connsiteY6" fmla="*/ 0 h 687177"/>
              <a:gd name="connsiteX7" fmla="*/ 2284604 w 4568302"/>
              <a:gd name="connsiteY7" fmla="*/ 0 h 687177"/>
              <a:gd name="connsiteX8" fmla="*/ 2283697 w 4568302"/>
              <a:gd name="connsiteY8" fmla="*/ 0 h 687177"/>
              <a:gd name="connsiteX9" fmla="*/ 405561 w 4568302"/>
              <a:gd name="connsiteY9" fmla="*/ 0 h 687177"/>
              <a:gd name="connsiteX10" fmla="*/ 357820 w 4568302"/>
              <a:gd name="connsiteY10" fmla="*/ 27333 h 687177"/>
              <a:gd name="connsiteX11" fmla="*/ 9183 w 4568302"/>
              <a:gd name="connsiteY11" fmla="*/ 595262 h 687177"/>
              <a:gd name="connsiteX12" fmla="*/ 56927 w 4568302"/>
              <a:gd name="connsiteY12" fmla="*/ 687177 h 68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8302" h="687177">
                <a:moveTo>
                  <a:pt x="56927" y="687177"/>
                </a:moveTo>
                <a:lnTo>
                  <a:pt x="2283697" y="687177"/>
                </a:lnTo>
                <a:lnTo>
                  <a:pt x="2284604" y="687177"/>
                </a:lnTo>
                <a:lnTo>
                  <a:pt x="4511374" y="687177"/>
                </a:lnTo>
                <a:cubicBezTo>
                  <a:pt x="4556422" y="687177"/>
                  <a:pt x="4583531" y="634918"/>
                  <a:pt x="4559119" y="595262"/>
                </a:cubicBezTo>
                <a:lnTo>
                  <a:pt x="4210482" y="27333"/>
                </a:lnTo>
                <a:cubicBezTo>
                  <a:pt x="4199963" y="10338"/>
                  <a:pt x="4182025" y="0"/>
                  <a:pt x="4162740" y="0"/>
                </a:cubicBezTo>
                <a:lnTo>
                  <a:pt x="2284604" y="0"/>
                </a:lnTo>
                <a:lnTo>
                  <a:pt x="2283697" y="0"/>
                </a:lnTo>
                <a:lnTo>
                  <a:pt x="405561" y="0"/>
                </a:lnTo>
                <a:cubicBezTo>
                  <a:pt x="386276" y="0"/>
                  <a:pt x="368338" y="10338"/>
                  <a:pt x="357820" y="27333"/>
                </a:cubicBezTo>
                <a:lnTo>
                  <a:pt x="9183" y="595262"/>
                </a:lnTo>
                <a:cubicBezTo>
                  <a:pt x="-15230" y="634918"/>
                  <a:pt x="11880" y="687177"/>
                  <a:pt x="56927" y="687177"/>
                </a:cubicBezTo>
                <a:close/>
              </a:path>
            </a:pathLst>
          </a:custGeom>
          <a:solidFill>
            <a:srgbClr val="00569B">
              <a:lumMod val="60000"/>
              <a:lumOff val="40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9" name="テキスト ボックス 8">
            <a:extLst>
              <a:ext uri="{FF2B5EF4-FFF2-40B4-BE49-F238E27FC236}">
                <a16:creationId xmlns:a16="http://schemas.microsoft.com/office/drawing/2014/main" id="{06D3E14C-8361-0B9C-6B95-2CA0CF5A33AF}"/>
              </a:ext>
            </a:extLst>
          </p:cNvPr>
          <p:cNvSpPr txBox="1"/>
          <p:nvPr/>
        </p:nvSpPr>
        <p:spPr>
          <a:xfrm>
            <a:off x="1142449" y="2327336"/>
            <a:ext cx="1458850" cy="630423"/>
          </a:xfrm>
          <a:prstGeom prst="rect">
            <a:avLst/>
          </a:prstGeom>
          <a:noFill/>
        </p:spPr>
        <p:txBody>
          <a:bodyPr wrap="square" lIns="0" tIns="0" rIns="0" bIns="0" anchor="ctr">
            <a:noAutofit/>
          </a:bodyPr>
          <a:lstStyle/>
          <a:p>
            <a:pPr eaLnBrk="1" fontAlgn="auto" hangingPunct="1">
              <a:spcBef>
                <a:spcPts val="0"/>
              </a:spcBef>
              <a:spcAft>
                <a:spcPts val="0"/>
              </a:spcAft>
              <a:defRPr/>
            </a:pPr>
            <a:r>
              <a:rPr kumimoji="0" lang="ja-JP" altLang="en-US" sz="1600" b="1" kern="0" spc="200" dirty="0">
                <a:solidFill>
                  <a:srgbClr val="FFFFFF"/>
                </a:solidFill>
                <a:latin typeface="+mn-ea"/>
                <a:ea typeface="+mn-ea"/>
              </a:rPr>
              <a:t>①受動関心層</a:t>
            </a:r>
          </a:p>
        </p:txBody>
      </p:sp>
      <p:sp>
        <p:nvSpPr>
          <p:cNvPr id="10" name="テキスト ボックス 9">
            <a:extLst>
              <a:ext uri="{FF2B5EF4-FFF2-40B4-BE49-F238E27FC236}">
                <a16:creationId xmlns:a16="http://schemas.microsoft.com/office/drawing/2014/main" id="{16E7E608-41B5-7147-E51C-1D41DEF459CB}"/>
              </a:ext>
            </a:extLst>
          </p:cNvPr>
          <p:cNvSpPr txBox="1"/>
          <p:nvPr/>
        </p:nvSpPr>
        <p:spPr>
          <a:xfrm>
            <a:off x="1188864" y="3308165"/>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②潜在層</a:t>
            </a:r>
          </a:p>
        </p:txBody>
      </p:sp>
      <p:sp>
        <p:nvSpPr>
          <p:cNvPr id="11" name="テキスト ボックス 10">
            <a:extLst>
              <a:ext uri="{FF2B5EF4-FFF2-40B4-BE49-F238E27FC236}">
                <a16:creationId xmlns:a16="http://schemas.microsoft.com/office/drawing/2014/main" id="{F0A339F9-59FC-9725-EB3F-63A37B84C406}"/>
              </a:ext>
            </a:extLst>
          </p:cNvPr>
          <p:cNvSpPr txBox="1"/>
          <p:nvPr/>
        </p:nvSpPr>
        <p:spPr>
          <a:xfrm>
            <a:off x="1215345" y="4312389"/>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③顕在層</a:t>
            </a:r>
          </a:p>
        </p:txBody>
      </p:sp>
      <p:sp>
        <p:nvSpPr>
          <p:cNvPr id="12" name="フリーフォーム: 図形 11">
            <a:extLst>
              <a:ext uri="{FF2B5EF4-FFF2-40B4-BE49-F238E27FC236}">
                <a16:creationId xmlns:a16="http://schemas.microsoft.com/office/drawing/2014/main" id="{FF482DDA-F2A3-025B-7BF8-0F744AF2CDD3}"/>
              </a:ext>
            </a:extLst>
          </p:cNvPr>
          <p:cNvSpPr/>
          <p:nvPr/>
        </p:nvSpPr>
        <p:spPr>
          <a:xfrm rot="10800000" flipH="1">
            <a:off x="1316965" y="5175349"/>
            <a:ext cx="1071716" cy="503401"/>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solidFill>
            <a:srgbClr val="FFFFFF">
              <a:lumMod val="85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13" name="フリーフォーム: 図形 12">
            <a:extLst>
              <a:ext uri="{FF2B5EF4-FFF2-40B4-BE49-F238E27FC236}">
                <a16:creationId xmlns:a16="http://schemas.microsoft.com/office/drawing/2014/main" id="{B0E267D5-96A5-6D8E-B80D-05365DD15534}"/>
              </a:ext>
            </a:extLst>
          </p:cNvPr>
          <p:cNvSpPr/>
          <p:nvPr/>
        </p:nvSpPr>
        <p:spPr>
          <a:xfrm rot="10800000" flipH="1">
            <a:off x="1473304" y="5756432"/>
            <a:ext cx="763226" cy="616780"/>
          </a:xfrm>
          <a:custGeom>
            <a:avLst/>
            <a:gdLst>
              <a:gd name="connsiteX0" fmla="*/ 56841 w 1069635"/>
              <a:gd name="connsiteY0" fmla="*/ 951277 h 951277"/>
              <a:gd name="connsiteX1" fmla="*/ 534364 w 1069635"/>
              <a:gd name="connsiteY1" fmla="*/ 951277 h 951277"/>
              <a:gd name="connsiteX2" fmla="*/ 535271 w 1069635"/>
              <a:gd name="connsiteY2" fmla="*/ 951277 h 951277"/>
              <a:gd name="connsiteX3" fmla="*/ 1012795 w 1069635"/>
              <a:gd name="connsiteY3" fmla="*/ 951277 h 951277"/>
              <a:gd name="connsiteX4" fmla="*/ 1061482 w 1069635"/>
              <a:gd name="connsiteY4" fmla="*/ 861061 h 951277"/>
              <a:gd name="connsiteX5" fmla="*/ 587822 w 1069635"/>
              <a:gd name="connsiteY5" fmla="*/ 28998 h 951277"/>
              <a:gd name="connsiteX6" fmla="*/ 539135 w 1069635"/>
              <a:gd name="connsiteY6" fmla="*/ 0 h 951277"/>
              <a:gd name="connsiteX7" fmla="*/ 534818 w 1069635"/>
              <a:gd name="connsiteY7" fmla="*/ 2571 h 951277"/>
              <a:gd name="connsiteX8" fmla="*/ 530501 w 1069635"/>
              <a:gd name="connsiteY8" fmla="*/ 0 h 951277"/>
              <a:gd name="connsiteX9" fmla="*/ 481814 w 1069635"/>
              <a:gd name="connsiteY9" fmla="*/ 28998 h 951277"/>
              <a:gd name="connsiteX10" fmla="*/ 8154 w 1069635"/>
              <a:gd name="connsiteY10" fmla="*/ 861061 h 951277"/>
              <a:gd name="connsiteX11" fmla="*/ 56841 w 1069635"/>
              <a:gd name="connsiteY11" fmla="*/ 951277 h 95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9635" h="951277">
                <a:moveTo>
                  <a:pt x="56841" y="951277"/>
                </a:moveTo>
                <a:lnTo>
                  <a:pt x="534364" y="951277"/>
                </a:lnTo>
                <a:lnTo>
                  <a:pt x="535271" y="951277"/>
                </a:lnTo>
                <a:lnTo>
                  <a:pt x="1012795" y="951277"/>
                </a:lnTo>
                <a:cubicBezTo>
                  <a:pt x="1056897" y="951277"/>
                  <a:pt x="1084139" y="900859"/>
                  <a:pt x="1061482" y="861061"/>
                </a:cubicBezTo>
                <a:lnTo>
                  <a:pt x="587822" y="28998"/>
                </a:lnTo>
                <a:cubicBezTo>
                  <a:pt x="576831" y="9666"/>
                  <a:pt x="557983" y="-2"/>
                  <a:pt x="539135" y="0"/>
                </a:cubicBezTo>
                <a:lnTo>
                  <a:pt x="534818" y="2571"/>
                </a:lnTo>
                <a:lnTo>
                  <a:pt x="530501" y="0"/>
                </a:lnTo>
                <a:cubicBezTo>
                  <a:pt x="511653" y="-2"/>
                  <a:pt x="492805" y="9666"/>
                  <a:pt x="481814" y="28998"/>
                </a:cubicBezTo>
                <a:lnTo>
                  <a:pt x="8154" y="861061"/>
                </a:lnTo>
                <a:cubicBezTo>
                  <a:pt x="-14504" y="900859"/>
                  <a:pt x="12738" y="951277"/>
                  <a:pt x="56841" y="951277"/>
                </a:cubicBezTo>
                <a:close/>
              </a:path>
            </a:pathLst>
          </a:custGeom>
          <a:solidFill>
            <a:srgbClr val="FFFFFF">
              <a:lumMod val="85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14" name="テキスト プレースホルダー 8">
            <a:extLst>
              <a:ext uri="{FF2B5EF4-FFF2-40B4-BE49-F238E27FC236}">
                <a16:creationId xmlns:a16="http://schemas.microsoft.com/office/drawing/2014/main" id="{9DC67BD8-F5AA-5148-5D9F-91E75D001306}"/>
              </a:ext>
            </a:extLst>
          </p:cNvPr>
          <p:cNvSpPr txBox="1">
            <a:spLocks/>
          </p:cNvSpPr>
          <p:nvPr/>
        </p:nvSpPr>
        <p:spPr>
          <a:xfrm>
            <a:off x="1041765" y="1062494"/>
            <a:ext cx="10108469" cy="310844"/>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800" b="1" i="0" u="none" strike="noStrike" kern="1200" cap="none" spc="100" normalizeH="0" baseline="0" noProof="0" dirty="0">
                <a:ln>
                  <a:noFill/>
                </a:ln>
                <a:solidFill>
                  <a:srgbClr val="0D0D0D"/>
                </a:solidFill>
                <a:effectLst/>
                <a:uLnTx/>
                <a:uFillTx/>
                <a:cs typeface="+mn-cs"/>
              </a:rPr>
              <a:t>コンテンツによる刺激により、広告主様の商品への関与が高まりうる</a:t>
            </a:r>
            <a:endParaRPr kumimoji="1" lang="en-US" altLang="ja-JP" sz="1800" b="1" i="0" u="none" strike="noStrike" kern="1200" cap="none" spc="100" normalizeH="0" baseline="0" noProof="0" dirty="0">
              <a:ln>
                <a:noFill/>
              </a:ln>
              <a:solidFill>
                <a:srgbClr val="0D0D0D"/>
              </a:solidFill>
              <a:effectLst/>
              <a:uLnTx/>
              <a:uFillTx/>
              <a:cs typeface="+mn-cs"/>
            </a:endParaRPr>
          </a:p>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800" b="1" i="0" u="none" strike="noStrike" kern="1200" cap="none" spc="100" normalizeH="0" baseline="0" noProof="0" dirty="0">
                <a:ln>
                  <a:noFill/>
                </a:ln>
                <a:solidFill>
                  <a:srgbClr val="0D0D0D"/>
                </a:solidFill>
                <a:effectLst/>
                <a:uLnTx/>
                <a:uFillTx/>
                <a:cs typeface="+mn-cs"/>
              </a:rPr>
              <a:t>関心層～顕在層（下記①～③）に狙いを定め、各層の特性に応じて</a:t>
            </a:r>
            <a:r>
              <a:rPr kumimoji="1" lang="ja-JP" altLang="en-US" sz="1800" b="1" i="0" u="none" strike="noStrike" kern="1200" cap="none" spc="100" normalizeH="0" baseline="0" noProof="0" dirty="0">
                <a:ln>
                  <a:noFill/>
                </a:ln>
                <a:solidFill>
                  <a:srgbClr val="002AFF"/>
                </a:solidFill>
                <a:effectLst/>
                <a:uLnTx/>
                <a:uFillTx/>
                <a:cs typeface="+mn-cs"/>
              </a:rPr>
              <a:t>最適な接点を創出</a:t>
            </a:r>
          </a:p>
        </p:txBody>
      </p:sp>
      <p:sp>
        <p:nvSpPr>
          <p:cNvPr id="15" name="四角形: 角を丸くする 14">
            <a:extLst>
              <a:ext uri="{FF2B5EF4-FFF2-40B4-BE49-F238E27FC236}">
                <a16:creationId xmlns:a16="http://schemas.microsoft.com/office/drawing/2014/main" id="{E85362B9-88E4-CE65-C68B-03A26084F439}"/>
              </a:ext>
            </a:extLst>
          </p:cNvPr>
          <p:cNvSpPr/>
          <p:nvPr/>
        </p:nvSpPr>
        <p:spPr>
          <a:xfrm>
            <a:off x="4343502" y="3223338"/>
            <a:ext cx="2808000" cy="792000"/>
          </a:xfrm>
          <a:prstGeom prst="roundRect">
            <a:avLst>
              <a:gd name="adj" fmla="val 6500"/>
            </a:avLst>
          </a:prstGeom>
          <a:solidFill>
            <a:srgbClr val="FFFFFF"/>
          </a:solidFill>
          <a:ln w="12700" cap="flat" cmpd="sng" algn="ctr">
            <a:noFill/>
            <a:prstDash val="solid"/>
            <a:miter lim="800000"/>
          </a:ln>
          <a:effectLst/>
        </p:spPr>
        <p:txBody>
          <a:bodyPr lIns="90000" tIns="504000" rtlCol="0" anchor="ctr"/>
          <a:lstStyle/>
          <a:p>
            <a:pPr algn="ctr" eaLnBrk="1" fontAlgn="auto" hangingPunct="1">
              <a:spcBef>
                <a:spcPts val="0"/>
              </a:spcBef>
              <a:spcAft>
                <a:spcPts val="0"/>
              </a:spcAft>
              <a:defRPr/>
            </a:pPr>
            <a:r>
              <a:rPr kumimoji="0" lang="ja-JP" altLang="en-US" sz="1200" kern="0" dirty="0">
                <a:solidFill>
                  <a:srgbClr val="0D0D0D"/>
                </a:solidFill>
                <a:latin typeface="+mn-ea"/>
                <a:ea typeface="+mn-ea"/>
              </a:rPr>
              <a:t>ニュースを生活・暮らしに取り入れる</a:t>
            </a:r>
          </a:p>
        </p:txBody>
      </p:sp>
      <p:sp>
        <p:nvSpPr>
          <p:cNvPr id="26" name="四角形: 上の 2 つの角を丸める 25">
            <a:extLst>
              <a:ext uri="{FF2B5EF4-FFF2-40B4-BE49-F238E27FC236}">
                <a16:creationId xmlns:a16="http://schemas.microsoft.com/office/drawing/2014/main" id="{3A912B83-C90E-29E3-92E9-D3CAEA671157}"/>
              </a:ext>
            </a:extLst>
          </p:cNvPr>
          <p:cNvSpPr/>
          <p:nvPr/>
        </p:nvSpPr>
        <p:spPr>
          <a:xfrm>
            <a:off x="4343502" y="3223338"/>
            <a:ext cx="2808000" cy="396000"/>
          </a:xfrm>
          <a:prstGeom prst="round2SameRect">
            <a:avLst>
              <a:gd name="adj1" fmla="val 12079"/>
              <a:gd name="adj2" fmla="val 0"/>
            </a:avLst>
          </a:prstGeom>
          <a:solidFill>
            <a:srgbClr val="00569B"/>
          </a:solidFill>
          <a:ln w="12700" cap="flat" cmpd="sng" algn="ctr">
            <a:noFill/>
            <a:prstDash val="solid"/>
            <a:miter lim="800000"/>
          </a:ln>
          <a:effectLst/>
        </p:spPr>
        <p:txBody>
          <a:bodyPr lIns="90000"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rgbClr val="FFFFFF"/>
                </a:solidFill>
                <a:effectLst/>
                <a:uLnTx/>
                <a:uFillTx/>
                <a:latin typeface="+mn-ea"/>
                <a:ea typeface="+mn-ea"/>
              </a:rPr>
              <a:t>自分ゴトで動く層</a:t>
            </a:r>
          </a:p>
        </p:txBody>
      </p:sp>
      <p:sp>
        <p:nvSpPr>
          <p:cNvPr id="27" name="四角形: 角を丸くする 26">
            <a:extLst>
              <a:ext uri="{FF2B5EF4-FFF2-40B4-BE49-F238E27FC236}">
                <a16:creationId xmlns:a16="http://schemas.microsoft.com/office/drawing/2014/main" id="{17DC7484-8E52-2E8D-C4A9-5658932FB7C9}"/>
              </a:ext>
            </a:extLst>
          </p:cNvPr>
          <p:cNvSpPr/>
          <p:nvPr/>
        </p:nvSpPr>
        <p:spPr>
          <a:xfrm>
            <a:off x="4343502" y="4231556"/>
            <a:ext cx="2808000" cy="792000"/>
          </a:xfrm>
          <a:prstGeom prst="roundRect">
            <a:avLst>
              <a:gd name="adj" fmla="val 6500"/>
            </a:avLst>
          </a:prstGeom>
          <a:solidFill>
            <a:srgbClr val="FFFFFF"/>
          </a:solidFill>
          <a:ln w="12700" cap="flat" cmpd="sng" algn="ctr">
            <a:noFill/>
            <a:prstDash val="solid"/>
            <a:miter lim="800000"/>
          </a:ln>
          <a:effectLst/>
        </p:spPr>
        <p:txBody>
          <a:bodyPr lIns="90000" tIns="504000" rtlCol="0" anchor="ctr"/>
          <a:lstStyle/>
          <a:p>
            <a:pPr algn="ctr" eaLnBrk="1" fontAlgn="auto" hangingPunct="1">
              <a:spcBef>
                <a:spcPts val="0"/>
              </a:spcBef>
              <a:spcAft>
                <a:spcPts val="0"/>
              </a:spcAft>
              <a:defRPr/>
            </a:pPr>
            <a:r>
              <a:rPr kumimoji="0" lang="ja-JP" altLang="en-US" sz="1200" kern="0" dirty="0">
                <a:solidFill>
                  <a:srgbClr val="0D0D0D"/>
                </a:solidFill>
                <a:latin typeface="+mn-ea"/>
                <a:ea typeface="+mn-ea"/>
              </a:rPr>
              <a:t>商品購入の際にニュースを参考にする</a:t>
            </a:r>
          </a:p>
        </p:txBody>
      </p:sp>
      <p:sp>
        <p:nvSpPr>
          <p:cNvPr id="28" name="四角形: 上の 2 つの角を丸める 27">
            <a:extLst>
              <a:ext uri="{FF2B5EF4-FFF2-40B4-BE49-F238E27FC236}">
                <a16:creationId xmlns:a16="http://schemas.microsoft.com/office/drawing/2014/main" id="{EA70ABFB-3A70-62EB-529A-453B885B6DB6}"/>
              </a:ext>
            </a:extLst>
          </p:cNvPr>
          <p:cNvSpPr/>
          <p:nvPr/>
        </p:nvSpPr>
        <p:spPr>
          <a:xfrm>
            <a:off x="4343502" y="4231556"/>
            <a:ext cx="2808000" cy="396000"/>
          </a:xfrm>
          <a:prstGeom prst="round2SameRect">
            <a:avLst>
              <a:gd name="adj1" fmla="val 12079"/>
              <a:gd name="adj2" fmla="val 0"/>
            </a:avLst>
          </a:prstGeom>
          <a:solidFill>
            <a:srgbClr val="C9002C"/>
          </a:solidFill>
          <a:ln w="12700" cap="flat" cmpd="sng" algn="ctr">
            <a:noFill/>
            <a:prstDash val="solid"/>
            <a:miter lim="800000"/>
          </a:ln>
          <a:effectLst/>
        </p:spPr>
        <p:txBody>
          <a:bodyPr lIns="90000"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rgbClr val="FFFFFF"/>
                </a:solidFill>
                <a:effectLst/>
                <a:uLnTx/>
                <a:uFillTx/>
                <a:latin typeface="+mn-ea"/>
                <a:ea typeface="+mn-ea"/>
              </a:rPr>
              <a:t>比較・検討層</a:t>
            </a:r>
          </a:p>
        </p:txBody>
      </p:sp>
      <p:grpSp>
        <p:nvGrpSpPr>
          <p:cNvPr id="29" name="グループ化 28">
            <a:extLst>
              <a:ext uri="{FF2B5EF4-FFF2-40B4-BE49-F238E27FC236}">
                <a16:creationId xmlns:a16="http://schemas.microsoft.com/office/drawing/2014/main" id="{778F3A6A-5331-7F23-BD0E-054219EEC97F}"/>
              </a:ext>
            </a:extLst>
          </p:cNvPr>
          <p:cNvGrpSpPr/>
          <p:nvPr/>
        </p:nvGrpSpPr>
        <p:grpSpPr>
          <a:xfrm>
            <a:off x="4346001" y="2197190"/>
            <a:ext cx="2808000" cy="792000"/>
            <a:chOff x="3571769" y="7211588"/>
            <a:chExt cx="3024000" cy="864000"/>
          </a:xfrm>
        </p:grpSpPr>
        <p:sp>
          <p:nvSpPr>
            <p:cNvPr id="30" name="四角形: 角を丸くする 29">
              <a:extLst>
                <a:ext uri="{FF2B5EF4-FFF2-40B4-BE49-F238E27FC236}">
                  <a16:creationId xmlns:a16="http://schemas.microsoft.com/office/drawing/2014/main" id="{CB9B186A-42EB-7049-035E-5E8FE6922594}"/>
                </a:ext>
              </a:extLst>
            </p:cNvPr>
            <p:cNvSpPr/>
            <p:nvPr/>
          </p:nvSpPr>
          <p:spPr>
            <a:xfrm>
              <a:off x="3571769" y="7211588"/>
              <a:ext cx="3024000" cy="864000"/>
            </a:xfrm>
            <a:prstGeom prst="roundRect">
              <a:avLst>
                <a:gd name="adj" fmla="val 6500"/>
              </a:avLst>
            </a:prstGeom>
            <a:solidFill>
              <a:srgbClr val="FFFFFF"/>
            </a:solidFill>
            <a:ln w="12700" cap="flat" cmpd="sng" algn="ctr">
              <a:noFill/>
              <a:prstDash val="solid"/>
              <a:miter lim="800000"/>
            </a:ln>
            <a:effectLst/>
          </p:spPr>
          <p:txBody>
            <a:bodyPr lIns="90000" tIns="504000" rtlCol="0" anchor="ctr"/>
            <a:lstStyle/>
            <a:p>
              <a:pPr algn="ctr" eaLnBrk="1" fontAlgn="auto" hangingPunct="1">
                <a:spcBef>
                  <a:spcPts val="0"/>
                </a:spcBef>
                <a:spcAft>
                  <a:spcPts val="0"/>
                </a:spcAft>
                <a:defRPr/>
              </a:pPr>
              <a:r>
                <a:rPr kumimoji="0" lang="ja-JP" altLang="en-US" sz="1200" kern="0" dirty="0">
                  <a:solidFill>
                    <a:srgbClr val="0D0D0D"/>
                  </a:solidFill>
                  <a:latin typeface="+mn-ea"/>
                  <a:ea typeface="+mn-ea"/>
                </a:rPr>
                <a:t>ニュースを見て世の中ゴトを知る</a:t>
              </a:r>
            </a:p>
          </p:txBody>
        </p:sp>
        <p:sp>
          <p:nvSpPr>
            <p:cNvPr id="31" name="四角形: 上の 2 つの角を丸める 30">
              <a:extLst>
                <a:ext uri="{FF2B5EF4-FFF2-40B4-BE49-F238E27FC236}">
                  <a16:creationId xmlns:a16="http://schemas.microsoft.com/office/drawing/2014/main" id="{116C5882-C6BD-C163-5D51-EF4A5DB6B0EA}"/>
                </a:ext>
              </a:extLst>
            </p:cNvPr>
            <p:cNvSpPr/>
            <p:nvPr/>
          </p:nvSpPr>
          <p:spPr>
            <a:xfrm>
              <a:off x="3571769" y="7211588"/>
              <a:ext cx="3024000" cy="432000"/>
            </a:xfrm>
            <a:prstGeom prst="round2SameRect">
              <a:avLst>
                <a:gd name="adj1" fmla="val 12079"/>
                <a:gd name="adj2" fmla="val 0"/>
              </a:avLst>
            </a:prstGeom>
            <a:solidFill>
              <a:srgbClr val="00569B">
                <a:lumMod val="60000"/>
                <a:lumOff val="40000"/>
              </a:srgbClr>
            </a:solidFill>
            <a:ln w="12700" cap="flat" cmpd="sng" algn="ctr">
              <a:noFill/>
              <a:prstDash val="solid"/>
              <a:miter lim="800000"/>
            </a:ln>
            <a:effectLst/>
          </p:spPr>
          <p:txBody>
            <a:bodyPr lIns="90000" tIns="72000" rtlCol="0" anchor="ct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世の中ゴトで動く層</a:t>
              </a:r>
            </a:p>
          </p:txBody>
        </p:sp>
      </p:grpSp>
      <p:sp>
        <p:nvSpPr>
          <p:cNvPr id="32" name="矢印: 下 31">
            <a:extLst>
              <a:ext uri="{FF2B5EF4-FFF2-40B4-BE49-F238E27FC236}">
                <a16:creationId xmlns:a16="http://schemas.microsoft.com/office/drawing/2014/main" id="{086C8238-1879-47C9-892E-CDCA0C14F663}"/>
              </a:ext>
            </a:extLst>
          </p:cNvPr>
          <p:cNvSpPr/>
          <p:nvPr/>
        </p:nvSpPr>
        <p:spPr>
          <a:xfrm>
            <a:off x="9426200" y="2613130"/>
            <a:ext cx="738921" cy="2925521"/>
          </a:xfrm>
          <a:prstGeom prst="downArrow">
            <a:avLst/>
          </a:prstGeom>
          <a:gradFill>
            <a:gsLst>
              <a:gs pos="56000">
                <a:srgbClr val="0070C0"/>
              </a:gs>
              <a:gs pos="82750">
                <a:srgbClr val="00569B">
                  <a:lumMod val="20000"/>
                  <a:lumOff val="80000"/>
                </a:srgbClr>
              </a:gs>
              <a:gs pos="31000">
                <a:srgbClr val="C9002C"/>
              </a:gs>
            </a:gsLst>
            <a:lin ang="16800000" scaled="0"/>
          </a:gra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33" name="テキスト ボックス 32">
            <a:extLst>
              <a:ext uri="{FF2B5EF4-FFF2-40B4-BE49-F238E27FC236}">
                <a16:creationId xmlns:a16="http://schemas.microsoft.com/office/drawing/2014/main" id="{97440AF0-8F15-92B6-1856-9103862DD868}"/>
              </a:ext>
            </a:extLst>
          </p:cNvPr>
          <p:cNvSpPr txBox="1"/>
          <p:nvPr/>
        </p:nvSpPr>
        <p:spPr>
          <a:xfrm>
            <a:off x="1215345" y="5150392"/>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lumMod val="65000"/>
                  </a:srgbClr>
                </a:solidFill>
                <a:latin typeface="+mn-ea"/>
                <a:ea typeface="+mn-ea"/>
              </a:rPr>
              <a:t>購買</a:t>
            </a:r>
          </a:p>
        </p:txBody>
      </p:sp>
      <p:sp>
        <p:nvSpPr>
          <p:cNvPr id="34" name="テキスト ボックス 33">
            <a:extLst>
              <a:ext uri="{FF2B5EF4-FFF2-40B4-BE49-F238E27FC236}">
                <a16:creationId xmlns:a16="http://schemas.microsoft.com/office/drawing/2014/main" id="{3CCED769-A11F-4CF1-6E90-C442D1DB2C8B}"/>
              </a:ext>
            </a:extLst>
          </p:cNvPr>
          <p:cNvSpPr txBox="1"/>
          <p:nvPr/>
        </p:nvSpPr>
        <p:spPr>
          <a:xfrm>
            <a:off x="1215345" y="5678750"/>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lumMod val="65000"/>
                  </a:srgbClr>
                </a:solidFill>
                <a:latin typeface="+mn-ea"/>
                <a:ea typeface="+mn-ea"/>
              </a:rPr>
              <a:t>ファン</a:t>
            </a:r>
          </a:p>
        </p:txBody>
      </p:sp>
      <p:sp>
        <p:nvSpPr>
          <p:cNvPr id="35" name="正方形/長方形 34">
            <a:extLst>
              <a:ext uri="{FF2B5EF4-FFF2-40B4-BE49-F238E27FC236}">
                <a16:creationId xmlns:a16="http://schemas.microsoft.com/office/drawing/2014/main" id="{3CA553D6-D5B3-3115-F0F2-E4E9D0446205}"/>
              </a:ext>
            </a:extLst>
          </p:cNvPr>
          <p:cNvSpPr/>
          <p:nvPr/>
        </p:nvSpPr>
        <p:spPr>
          <a:xfrm>
            <a:off x="7292022" y="2247397"/>
            <a:ext cx="2532434" cy="730733"/>
          </a:xfrm>
          <a:prstGeom prst="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36" name="正方形/長方形 35">
            <a:extLst>
              <a:ext uri="{FF2B5EF4-FFF2-40B4-BE49-F238E27FC236}">
                <a16:creationId xmlns:a16="http://schemas.microsoft.com/office/drawing/2014/main" id="{BCC35CF5-D14E-884D-C49C-EBE2963BF670}"/>
              </a:ext>
            </a:extLst>
          </p:cNvPr>
          <p:cNvSpPr/>
          <p:nvPr/>
        </p:nvSpPr>
        <p:spPr>
          <a:xfrm>
            <a:off x="7292022" y="3260633"/>
            <a:ext cx="2532434" cy="730733"/>
          </a:xfrm>
          <a:prstGeom prst="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37" name="正方形/長方形 36">
            <a:extLst>
              <a:ext uri="{FF2B5EF4-FFF2-40B4-BE49-F238E27FC236}">
                <a16:creationId xmlns:a16="http://schemas.microsoft.com/office/drawing/2014/main" id="{A0FBECEF-541F-F694-C8FF-2F5DC3F8F1D7}"/>
              </a:ext>
            </a:extLst>
          </p:cNvPr>
          <p:cNvSpPr/>
          <p:nvPr/>
        </p:nvSpPr>
        <p:spPr>
          <a:xfrm>
            <a:off x="7292022" y="4266241"/>
            <a:ext cx="2532434" cy="730733"/>
          </a:xfrm>
          <a:prstGeom prst="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38" name="四角形: 角を丸くする 37">
            <a:extLst>
              <a:ext uri="{FF2B5EF4-FFF2-40B4-BE49-F238E27FC236}">
                <a16:creationId xmlns:a16="http://schemas.microsoft.com/office/drawing/2014/main" id="{7EACAB1D-15C3-44A4-A9B8-C3087707E4DE}"/>
              </a:ext>
            </a:extLst>
          </p:cNvPr>
          <p:cNvSpPr/>
          <p:nvPr/>
        </p:nvSpPr>
        <p:spPr>
          <a:xfrm>
            <a:off x="7486701" y="4218189"/>
            <a:ext cx="2412000" cy="792000"/>
          </a:xfrm>
          <a:prstGeom prst="roundRect">
            <a:avLst>
              <a:gd name="adj" fmla="val 6500"/>
            </a:avLst>
          </a:prstGeom>
          <a:noFill/>
          <a:ln w="12700" cap="flat" cmpd="sng" algn="ctr">
            <a:noFill/>
            <a:prstDash val="solid"/>
            <a:miter lim="800000"/>
          </a:ln>
          <a:effectLst/>
        </p:spPr>
        <p:txBody>
          <a:bodyPr lIns="90000" tIns="180000" bIns="0" rtlCol="0" anchor="t" anchorCtr="0"/>
          <a:lstStyle/>
          <a:p>
            <a:pPr eaLnBrk="1" fontAlgn="auto" hangingPunct="1">
              <a:lnSpc>
                <a:spcPct val="110000"/>
              </a:lnSpc>
              <a:spcBef>
                <a:spcPts val="0"/>
              </a:spcBef>
              <a:spcAft>
                <a:spcPts val="0"/>
              </a:spcAft>
              <a:defRPr/>
            </a:pPr>
            <a:r>
              <a:rPr kumimoji="0" lang="ja-JP" altLang="en-US" sz="1400" b="1" kern="0" dirty="0">
                <a:solidFill>
                  <a:srgbClr val="0D0D0D"/>
                </a:solidFill>
                <a:latin typeface="+mn-ea"/>
                <a:ea typeface="+mn-ea"/>
              </a:rPr>
              <a:t>商品の優位性を</a:t>
            </a:r>
            <a:endParaRPr kumimoji="0" lang="en-US" altLang="ja-JP" sz="1400" b="1" kern="0" dirty="0">
              <a:solidFill>
                <a:srgbClr val="0D0D0D"/>
              </a:solidFill>
              <a:latin typeface="+mn-ea"/>
              <a:ea typeface="+mn-ea"/>
            </a:endParaRPr>
          </a:p>
          <a:p>
            <a:pPr eaLnBrk="1" fontAlgn="auto" hangingPunct="1">
              <a:lnSpc>
                <a:spcPct val="110000"/>
              </a:lnSpc>
              <a:spcBef>
                <a:spcPts val="0"/>
              </a:spcBef>
              <a:spcAft>
                <a:spcPts val="0"/>
              </a:spcAft>
              <a:defRPr/>
            </a:pPr>
            <a:r>
              <a:rPr kumimoji="0" lang="ja-JP" altLang="en-US" sz="1400" b="1" kern="0" dirty="0">
                <a:solidFill>
                  <a:srgbClr val="0D0D0D"/>
                </a:solidFill>
                <a:latin typeface="+mn-ea"/>
                <a:ea typeface="+mn-ea"/>
              </a:rPr>
              <a:t>説得力をもって伝える</a:t>
            </a:r>
          </a:p>
        </p:txBody>
      </p:sp>
      <p:sp>
        <p:nvSpPr>
          <p:cNvPr id="39" name="四角形: 角を丸くする 38">
            <a:extLst>
              <a:ext uri="{FF2B5EF4-FFF2-40B4-BE49-F238E27FC236}">
                <a16:creationId xmlns:a16="http://schemas.microsoft.com/office/drawing/2014/main" id="{3BFFFED1-A3FD-E4C0-FC0E-D3621D5B52F8}"/>
              </a:ext>
            </a:extLst>
          </p:cNvPr>
          <p:cNvSpPr/>
          <p:nvPr/>
        </p:nvSpPr>
        <p:spPr>
          <a:xfrm>
            <a:off x="7494666" y="2193482"/>
            <a:ext cx="2412000" cy="792000"/>
          </a:xfrm>
          <a:prstGeom prst="roundRect">
            <a:avLst>
              <a:gd name="adj" fmla="val 6500"/>
            </a:avLst>
          </a:prstGeom>
          <a:noFill/>
          <a:ln w="12700" cap="flat" cmpd="sng" algn="ctr">
            <a:noFill/>
            <a:prstDash val="solid"/>
            <a:miter lim="800000"/>
          </a:ln>
          <a:effectLst/>
        </p:spPr>
        <p:txBody>
          <a:bodyPr lIns="90000" tIns="180000" bIns="0" rtlCol="0" anchor="t" anchorCtr="0"/>
          <a:lstStyle/>
          <a:p>
            <a:pPr eaLnBrk="1" fontAlgn="auto" hangingPunct="1">
              <a:lnSpc>
                <a:spcPct val="110000"/>
              </a:lnSpc>
              <a:spcBef>
                <a:spcPts val="0"/>
              </a:spcBef>
              <a:spcAft>
                <a:spcPts val="0"/>
              </a:spcAft>
              <a:defRPr/>
            </a:pPr>
            <a:r>
              <a:rPr kumimoji="0" lang="ja-JP" altLang="en-US" sz="1400" b="1" kern="0" dirty="0">
                <a:solidFill>
                  <a:srgbClr val="0D0D0D"/>
                </a:solidFill>
                <a:latin typeface="+mn-ea"/>
                <a:ea typeface="+mn-ea"/>
              </a:rPr>
              <a:t>社会的・マス的情報と</a:t>
            </a:r>
            <a:endParaRPr kumimoji="0" lang="en-US" altLang="ja-JP" sz="1400" b="1" kern="0" dirty="0">
              <a:solidFill>
                <a:srgbClr val="0D0D0D"/>
              </a:solidFill>
              <a:latin typeface="+mn-ea"/>
              <a:ea typeface="+mn-ea"/>
            </a:endParaRPr>
          </a:p>
          <a:p>
            <a:pPr eaLnBrk="1" fontAlgn="auto" hangingPunct="1">
              <a:lnSpc>
                <a:spcPct val="110000"/>
              </a:lnSpc>
              <a:spcBef>
                <a:spcPts val="0"/>
              </a:spcBef>
              <a:spcAft>
                <a:spcPts val="0"/>
              </a:spcAft>
              <a:defRPr/>
            </a:pPr>
            <a:r>
              <a:rPr kumimoji="0" lang="ja-JP" altLang="en-US" sz="1400" b="1" kern="0" dirty="0">
                <a:solidFill>
                  <a:srgbClr val="0D0D0D"/>
                </a:solidFill>
                <a:latin typeface="+mn-ea"/>
                <a:ea typeface="+mn-ea"/>
              </a:rPr>
              <a:t>商品を関連付け</a:t>
            </a:r>
          </a:p>
        </p:txBody>
      </p:sp>
      <p:sp>
        <p:nvSpPr>
          <p:cNvPr id="40" name="四角形: 角を丸くする 39">
            <a:extLst>
              <a:ext uri="{FF2B5EF4-FFF2-40B4-BE49-F238E27FC236}">
                <a16:creationId xmlns:a16="http://schemas.microsoft.com/office/drawing/2014/main" id="{7EB5A5FC-8EDD-7B4A-FCE6-C3CA1C895FB2}"/>
              </a:ext>
            </a:extLst>
          </p:cNvPr>
          <p:cNvSpPr/>
          <p:nvPr/>
        </p:nvSpPr>
        <p:spPr>
          <a:xfrm>
            <a:off x="7486701" y="3205920"/>
            <a:ext cx="2412000" cy="792000"/>
          </a:xfrm>
          <a:prstGeom prst="roundRect">
            <a:avLst>
              <a:gd name="adj" fmla="val 6500"/>
            </a:avLst>
          </a:prstGeom>
          <a:noFill/>
          <a:ln w="12700" cap="flat" cmpd="sng" algn="ctr">
            <a:noFill/>
            <a:prstDash val="solid"/>
            <a:miter lim="800000"/>
          </a:ln>
          <a:effectLst/>
        </p:spPr>
        <p:txBody>
          <a:bodyPr lIns="90000" tIns="180000" bIns="0" rtlCol="0" anchor="t" anchorCtr="0"/>
          <a:lstStyle/>
          <a:p>
            <a:pPr eaLnBrk="1" fontAlgn="auto" hangingPunct="1">
              <a:lnSpc>
                <a:spcPct val="110000"/>
              </a:lnSpc>
              <a:spcBef>
                <a:spcPts val="0"/>
              </a:spcBef>
              <a:spcAft>
                <a:spcPts val="0"/>
              </a:spcAft>
              <a:defRPr/>
            </a:pPr>
            <a:r>
              <a:rPr kumimoji="0" lang="ja-JP" altLang="en-US" sz="1400" b="1" kern="0" dirty="0">
                <a:solidFill>
                  <a:srgbClr val="0D0D0D"/>
                </a:solidFill>
                <a:latin typeface="+mn-ea"/>
                <a:ea typeface="+mn-ea"/>
              </a:rPr>
              <a:t>商品の利用を想起させるきっかけを提供</a:t>
            </a:r>
          </a:p>
        </p:txBody>
      </p:sp>
      <p:sp>
        <p:nvSpPr>
          <p:cNvPr id="41" name="四角形: 角を丸くする 40">
            <a:extLst>
              <a:ext uri="{FF2B5EF4-FFF2-40B4-BE49-F238E27FC236}">
                <a16:creationId xmlns:a16="http://schemas.microsoft.com/office/drawing/2014/main" id="{E2AF94D3-BE08-683B-F433-8E06BB70A28A}"/>
              </a:ext>
            </a:extLst>
          </p:cNvPr>
          <p:cNvSpPr/>
          <p:nvPr/>
        </p:nvSpPr>
        <p:spPr>
          <a:xfrm>
            <a:off x="2485906" y="2700066"/>
            <a:ext cx="1700355" cy="854363"/>
          </a:xfrm>
          <a:prstGeom prst="roundRect">
            <a:avLst>
              <a:gd name="adj" fmla="val 41846"/>
            </a:avLst>
          </a:prstGeom>
          <a:solidFill>
            <a:srgbClr val="00569B"/>
          </a:solid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eaLnBrk="1" fontAlgn="auto" hangingPunct="1">
              <a:lnSpc>
                <a:spcPct val="120000"/>
              </a:lnSpc>
              <a:spcBef>
                <a:spcPts val="0"/>
              </a:spcBef>
              <a:spcAft>
                <a:spcPts val="0"/>
              </a:spcAft>
              <a:defRPr/>
            </a:pPr>
            <a:r>
              <a:rPr kumimoji="0" lang="ja-JP" altLang="en-US" sz="1200" b="1" kern="0" dirty="0">
                <a:solidFill>
                  <a:srgbClr val="FFFFFF"/>
                </a:solidFill>
                <a:latin typeface="+mn-ea"/>
                <a:ea typeface="+mn-ea"/>
              </a:rPr>
              <a:t>商品カテゴリーに</a:t>
            </a:r>
            <a:endParaRPr kumimoji="0" lang="en-US" altLang="ja-JP" sz="1200" b="1" kern="0" dirty="0">
              <a:solidFill>
                <a:srgbClr val="FFFFFF"/>
              </a:solidFill>
              <a:latin typeface="+mn-ea"/>
              <a:ea typeface="+mn-ea"/>
            </a:endParaRPr>
          </a:p>
          <a:p>
            <a:pPr algn="ctr" eaLnBrk="1" fontAlgn="auto" hangingPunct="1">
              <a:lnSpc>
                <a:spcPct val="120000"/>
              </a:lnSpc>
              <a:spcBef>
                <a:spcPts val="0"/>
              </a:spcBef>
              <a:spcAft>
                <a:spcPts val="0"/>
              </a:spcAft>
              <a:defRPr/>
            </a:pPr>
            <a:r>
              <a:rPr kumimoji="0" lang="ja-JP" altLang="en-US" sz="1200" b="1" kern="0" dirty="0">
                <a:solidFill>
                  <a:srgbClr val="FFFFFF"/>
                </a:solidFill>
                <a:latin typeface="+mn-ea"/>
                <a:ea typeface="+mn-ea"/>
              </a:rPr>
              <a:t>関連するニュースの</a:t>
            </a:r>
            <a:endParaRPr kumimoji="0" lang="en-US" altLang="ja-JP" sz="1200" b="1" kern="0" dirty="0">
              <a:solidFill>
                <a:srgbClr val="FFFFFF"/>
              </a:solidFill>
              <a:latin typeface="+mn-ea"/>
              <a:ea typeface="+mn-ea"/>
            </a:endParaRPr>
          </a:p>
          <a:p>
            <a:pPr algn="ctr" eaLnBrk="1" fontAlgn="auto" hangingPunct="1">
              <a:lnSpc>
                <a:spcPct val="120000"/>
              </a:lnSpc>
              <a:spcBef>
                <a:spcPts val="0"/>
              </a:spcBef>
              <a:spcAft>
                <a:spcPts val="0"/>
              </a:spcAft>
              <a:defRPr/>
            </a:pPr>
            <a:r>
              <a:rPr kumimoji="0" lang="ja-JP" altLang="en-US" sz="1200" b="1" kern="0" dirty="0">
                <a:solidFill>
                  <a:srgbClr val="FFFFFF"/>
                </a:solidFill>
                <a:latin typeface="+mn-ea"/>
                <a:ea typeface="+mn-ea"/>
              </a:rPr>
              <a:t>閲覧ユーザー</a:t>
            </a:r>
          </a:p>
        </p:txBody>
      </p:sp>
      <p:sp>
        <p:nvSpPr>
          <p:cNvPr id="42" name="四角形: 角を丸くする 41">
            <a:extLst>
              <a:ext uri="{FF2B5EF4-FFF2-40B4-BE49-F238E27FC236}">
                <a16:creationId xmlns:a16="http://schemas.microsoft.com/office/drawing/2014/main" id="{D7525E60-53C6-C182-026B-D28151E76DB6}"/>
              </a:ext>
            </a:extLst>
          </p:cNvPr>
          <p:cNvSpPr/>
          <p:nvPr/>
        </p:nvSpPr>
        <p:spPr>
          <a:xfrm>
            <a:off x="2485906" y="4200374"/>
            <a:ext cx="1700355" cy="854363"/>
          </a:xfrm>
          <a:prstGeom prst="roundRect">
            <a:avLst>
              <a:gd name="adj" fmla="val 41846"/>
            </a:avLst>
          </a:prstGeom>
          <a:solidFill>
            <a:srgbClr val="C9002C"/>
          </a:solid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mn-ea"/>
                <a:ea typeface="+mn-ea"/>
              </a:rPr>
              <a:t>商品カテゴリーの</a:t>
            </a:r>
            <a:endParaRPr kumimoji="0" lang="en-US" altLang="ja-JP" sz="1200" b="1" i="0" u="none" strike="noStrike" kern="0" cap="none" spc="0" normalizeH="0" baseline="0" noProof="0" dirty="0">
              <a:ln>
                <a:noFill/>
              </a:ln>
              <a:solidFill>
                <a:srgbClr val="FFFFFF"/>
              </a:solidFill>
              <a:effectLst/>
              <a:uLnTx/>
              <a:uFillTx/>
              <a:latin typeface="+mn-ea"/>
              <a:ea typeface="+mn-ea"/>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mn-ea"/>
                <a:ea typeface="+mn-ea"/>
              </a:rPr>
              <a:t>興味・関心</a:t>
            </a:r>
            <a:endParaRPr kumimoji="0" lang="en-US" altLang="ja-JP" sz="1200" b="1" i="0" u="none" strike="noStrike" kern="0" cap="none" spc="0" normalizeH="0" baseline="0" noProof="0" dirty="0">
              <a:ln>
                <a:noFill/>
              </a:ln>
              <a:solidFill>
                <a:srgbClr val="FFFFFF"/>
              </a:solidFill>
              <a:effectLst/>
              <a:uLnTx/>
              <a:uFillTx/>
              <a:latin typeface="+mn-ea"/>
              <a:ea typeface="+mn-ea"/>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mn-ea"/>
                <a:ea typeface="+mn-ea"/>
              </a:rPr>
              <a:t>ユーザー</a:t>
            </a:r>
            <a:r>
              <a:rPr kumimoji="0" lang="en-US" altLang="ja-JP" sz="1200" b="1" i="0" u="none" strike="noStrike" kern="0" cap="none" spc="0" normalizeH="0" baseline="0" noProof="0" dirty="0">
                <a:ln>
                  <a:noFill/>
                </a:ln>
                <a:solidFill>
                  <a:srgbClr val="FFFFFF"/>
                </a:solidFill>
                <a:effectLst/>
                <a:uLnTx/>
                <a:uFillTx/>
                <a:latin typeface="+mn-ea"/>
                <a:ea typeface="+mn-ea"/>
              </a:rPr>
              <a:t>※</a:t>
            </a:r>
          </a:p>
        </p:txBody>
      </p:sp>
      <p:sp>
        <p:nvSpPr>
          <p:cNvPr id="43" name="正方形/長方形 42">
            <a:extLst>
              <a:ext uri="{FF2B5EF4-FFF2-40B4-BE49-F238E27FC236}">
                <a16:creationId xmlns:a16="http://schemas.microsoft.com/office/drawing/2014/main" id="{26570FA4-3BBF-4FB6-5112-58941307AFC1}"/>
              </a:ext>
            </a:extLst>
          </p:cNvPr>
          <p:cNvSpPr/>
          <p:nvPr/>
        </p:nvSpPr>
        <p:spPr>
          <a:xfrm>
            <a:off x="2730124" y="5100763"/>
            <a:ext cx="1274957" cy="461665"/>
          </a:xfrm>
          <a:prstGeom prst="rect">
            <a:avLst/>
          </a:prstGeom>
        </p:spPr>
        <p:txBody>
          <a:bodyPr wrap="square">
            <a:spAutoFit/>
          </a:bodyPr>
          <a:lstStyle/>
          <a:p>
            <a:pPr eaLnBrk="1" fontAlgn="auto" hangingPunct="1">
              <a:spcBef>
                <a:spcPts val="0"/>
              </a:spcBef>
              <a:spcAft>
                <a:spcPts val="0"/>
              </a:spcAft>
              <a:defRPr/>
            </a:pPr>
            <a:r>
              <a:rPr lang="en-US" altLang="ja-JP" sz="800" spc="100" dirty="0">
                <a:solidFill>
                  <a:srgbClr val="0D0D0D"/>
                </a:solidFill>
                <a:latin typeface="+mn-ea"/>
                <a:ea typeface="+mn-ea"/>
              </a:rPr>
              <a:t>※</a:t>
            </a:r>
            <a:r>
              <a:rPr lang="ja-JP" altLang="en-US" sz="800" spc="100" dirty="0">
                <a:solidFill>
                  <a:srgbClr val="0D0D0D"/>
                </a:solidFill>
                <a:latin typeface="+mn-ea"/>
                <a:ea typeface="+mn-ea"/>
              </a:rPr>
              <a:t>各商品の</a:t>
            </a:r>
            <a:r>
              <a:rPr lang="en-US" altLang="ja-JP" sz="800" spc="100" dirty="0">
                <a:solidFill>
                  <a:srgbClr val="0D0D0D"/>
                </a:solidFill>
                <a:latin typeface="+mn-ea"/>
                <a:ea typeface="+mn-ea"/>
              </a:rPr>
              <a:t>BT</a:t>
            </a:r>
          </a:p>
          <a:p>
            <a:pPr eaLnBrk="1" fontAlgn="auto" hangingPunct="1">
              <a:spcBef>
                <a:spcPts val="0"/>
              </a:spcBef>
              <a:spcAft>
                <a:spcPts val="0"/>
              </a:spcAft>
              <a:defRPr/>
            </a:pPr>
            <a:r>
              <a:rPr lang="ja-JP" altLang="en-US" sz="800" spc="100" dirty="0">
                <a:solidFill>
                  <a:srgbClr val="0D0D0D"/>
                </a:solidFill>
                <a:latin typeface="+mn-ea"/>
                <a:ea typeface="+mn-ea"/>
              </a:rPr>
              <a:t>（主に検索と広告</a:t>
            </a:r>
            <a:endParaRPr lang="en-US" altLang="ja-JP" sz="800" spc="100" dirty="0">
              <a:solidFill>
                <a:srgbClr val="0D0D0D"/>
              </a:solidFill>
              <a:latin typeface="+mn-ea"/>
              <a:ea typeface="+mn-ea"/>
            </a:endParaRPr>
          </a:p>
          <a:p>
            <a:pPr eaLnBrk="1" fontAlgn="auto" hangingPunct="1">
              <a:spcBef>
                <a:spcPts val="0"/>
              </a:spcBef>
              <a:spcAft>
                <a:spcPts val="0"/>
              </a:spcAft>
              <a:defRPr/>
            </a:pPr>
            <a:r>
              <a:rPr lang="ja-JP" altLang="en-US" sz="800" spc="100" dirty="0">
                <a:solidFill>
                  <a:srgbClr val="0D0D0D"/>
                </a:solidFill>
                <a:latin typeface="+mn-ea"/>
                <a:ea typeface="+mn-ea"/>
              </a:rPr>
              <a:t>　クリックで判定）</a:t>
            </a:r>
            <a:endParaRPr lang="en-US" altLang="ja-JP" sz="800" spc="100" dirty="0">
              <a:solidFill>
                <a:srgbClr val="0D0D0D"/>
              </a:solidFill>
              <a:latin typeface="+mn-ea"/>
              <a:ea typeface="+mn-ea"/>
            </a:endParaRPr>
          </a:p>
        </p:txBody>
      </p:sp>
      <p:sp>
        <p:nvSpPr>
          <p:cNvPr id="44" name="吹き出し: 四角形 43">
            <a:extLst>
              <a:ext uri="{FF2B5EF4-FFF2-40B4-BE49-F238E27FC236}">
                <a16:creationId xmlns:a16="http://schemas.microsoft.com/office/drawing/2014/main" id="{8E4ABD03-445B-EA87-ACAF-EA7F9AA1B6E5}"/>
              </a:ext>
            </a:extLst>
          </p:cNvPr>
          <p:cNvSpPr/>
          <p:nvPr/>
        </p:nvSpPr>
        <p:spPr>
          <a:xfrm>
            <a:off x="10017853" y="3136469"/>
            <a:ext cx="1694722" cy="1629255"/>
          </a:xfrm>
          <a:prstGeom prst="wedgeRectCallout">
            <a:avLst>
              <a:gd name="adj1" fmla="val -53172"/>
              <a:gd name="adj2" fmla="val -23854"/>
            </a:avLst>
          </a:prstGeom>
          <a:solidFill>
            <a:srgbClr val="000000">
              <a:lumMod val="75000"/>
              <a:lumOff val="25000"/>
            </a:srgbClr>
          </a:solidFill>
          <a:ln w="19050"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45" name="四角形: 角を丸くする 44">
            <a:extLst>
              <a:ext uri="{FF2B5EF4-FFF2-40B4-BE49-F238E27FC236}">
                <a16:creationId xmlns:a16="http://schemas.microsoft.com/office/drawing/2014/main" id="{E2ACB9F0-21D0-968A-7FB5-B8A60B497B4C}"/>
              </a:ext>
            </a:extLst>
          </p:cNvPr>
          <p:cNvSpPr/>
          <p:nvPr/>
        </p:nvSpPr>
        <p:spPr>
          <a:xfrm>
            <a:off x="10027221" y="3191344"/>
            <a:ext cx="1728769" cy="1629256"/>
          </a:xfrm>
          <a:prstGeom prst="roundRect">
            <a:avLst>
              <a:gd name="adj" fmla="val 6500"/>
            </a:avLst>
          </a:prstGeom>
          <a:noFill/>
          <a:ln w="12700" cap="flat" cmpd="sng" algn="ctr">
            <a:noFill/>
            <a:prstDash val="solid"/>
            <a:miter lim="800000"/>
          </a:ln>
          <a:effectLst/>
        </p:spPr>
        <p:txBody>
          <a:bodyPr lIns="90000" tIns="180000" bIns="0" rtlCol="0" anchor="t" anchorCtr="0"/>
          <a:lstStyle/>
          <a:p>
            <a:pPr eaLnBrk="1" fontAlgn="auto" hangingPunct="1">
              <a:lnSpc>
                <a:spcPct val="110000"/>
              </a:lnSpc>
              <a:spcBef>
                <a:spcPts val="0"/>
              </a:spcBef>
              <a:spcAft>
                <a:spcPts val="0"/>
              </a:spcAft>
              <a:defRPr/>
            </a:pPr>
            <a:r>
              <a:rPr kumimoji="0" lang="ja-JP" altLang="en-US" sz="1400" b="1" kern="0" dirty="0">
                <a:solidFill>
                  <a:srgbClr val="FFFFFF"/>
                </a:solidFill>
                <a:latin typeface="+mn-ea"/>
                <a:ea typeface="+mn-ea"/>
              </a:rPr>
              <a:t>商品カテゴリーへの関与度に応じた適切なアプローチ</a:t>
            </a:r>
            <a:endParaRPr kumimoji="0" lang="en-US" altLang="ja-JP" sz="1400" b="1" kern="0" dirty="0">
              <a:solidFill>
                <a:srgbClr val="FFFFFF"/>
              </a:solidFill>
              <a:latin typeface="+mn-ea"/>
              <a:ea typeface="+mn-ea"/>
            </a:endParaRPr>
          </a:p>
          <a:p>
            <a:pPr eaLnBrk="1" fontAlgn="auto" hangingPunct="1">
              <a:lnSpc>
                <a:spcPct val="110000"/>
              </a:lnSpc>
              <a:spcBef>
                <a:spcPts val="0"/>
              </a:spcBef>
              <a:spcAft>
                <a:spcPts val="0"/>
              </a:spcAft>
              <a:defRPr/>
            </a:pPr>
            <a:r>
              <a:rPr kumimoji="0" lang="ja-JP" altLang="en-US" sz="1400" b="1" kern="0" dirty="0">
                <a:solidFill>
                  <a:srgbClr val="FFFFFF"/>
                </a:solidFill>
                <a:latin typeface="+mn-ea"/>
                <a:ea typeface="+mn-ea"/>
              </a:rPr>
              <a:t>により態度変動を</a:t>
            </a:r>
            <a:endParaRPr kumimoji="0" lang="en-US" altLang="ja-JP" sz="1400" b="1" kern="0" dirty="0">
              <a:solidFill>
                <a:srgbClr val="FFFFFF"/>
              </a:solidFill>
              <a:latin typeface="+mn-ea"/>
              <a:ea typeface="+mn-ea"/>
            </a:endParaRPr>
          </a:p>
          <a:p>
            <a:pPr eaLnBrk="1" fontAlgn="auto" hangingPunct="1">
              <a:lnSpc>
                <a:spcPct val="110000"/>
              </a:lnSpc>
              <a:spcBef>
                <a:spcPts val="0"/>
              </a:spcBef>
              <a:spcAft>
                <a:spcPts val="0"/>
              </a:spcAft>
              <a:defRPr/>
            </a:pPr>
            <a:r>
              <a:rPr kumimoji="0" lang="ja-JP" altLang="en-US" sz="1400" b="1" kern="0" dirty="0">
                <a:solidFill>
                  <a:srgbClr val="FFFFFF"/>
                </a:solidFill>
                <a:latin typeface="+mn-ea"/>
                <a:ea typeface="+mn-ea"/>
              </a:rPr>
              <a:t>促します</a:t>
            </a:r>
          </a:p>
        </p:txBody>
      </p:sp>
      <p:sp>
        <p:nvSpPr>
          <p:cNvPr id="46" name="四角形: 角を丸くする 45">
            <a:extLst>
              <a:ext uri="{FF2B5EF4-FFF2-40B4-BE49-F238E27FC236}">
                <a16:creationId xmlns:a16="http://schemas.microsoft.com/office/drawing/2014/main" id="{CF1134F5-B40B-7ED6-307E-F82EE0C3315F}"/>
              </a:ext>
            </a:extLst>
          </p:cNvPr>
          <p:cNvSpPr/>
          <p:nvPr/>
        </p:nvSpPr>
        <p:spPr>
          <a:xfrm>
            <a:off x="7154498" y="1840203"/>
            <a:ext cx="2949910" cy="223674"/>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400" b="1" kern="0" spc="200" dirty="0">
                <a:solidFill>
                  <a:srgbClr val="FFFFFF"/>
                </a:solidFill>
                <a:latin typeface="+mn-ea"/>
                <a:ea typeface="+mn-ea"/>
              </a:rPr>
              <a:t>タイアップのアプローチ方法</a:t>
            </a:r>
          </a:p>
        </p:txBody>
      </p:sp>
      <p:sp>
        <p:nvSpPr>
          <p:cNvPr id="47" name="四角形: 角を丸くする 46">
            <a:extLst>
              <a:ext uri="{FF2B5EF4-FFF2-40B4-BE49-F238E27FC236}">
                <a16:creationId xmlns:a16="http://schemas.microsoft.com/office/drawing/2014/main" id="{FC23A425-AD66-A6A9-CACE-9AFC3B2A02FE}"/>
              </a:ext>
            </a:extLst>
          </p:cNvPr>
          <p:cNvSpPr/>
          <p:nvPr/>
        </p:nvSpPr>
        <p:spPr>
          <a:xfrm>
            <a:off x="713238" y="1840203"/>
            <a:ext cx="2317271" cy="223674"/>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100" b="1" kern="0" spc="200" dirty="0">
                <a:solidFill>
                  <a:srgbClr val="FFFFFF"/>
                </a:solidFill>
                <a:latin typeface="+mn-ea"/>
                <a:ea typeface="+mn-ea"/>
              </a:rPr>
              <a:t>商品カテゴリーへの関与度</a:t>
            </a:r>
          </a:p>
        </p:txBody>
      </p:sp>
    </p:spTree>
    <p:extLst>
      <p:ext uri="{BB962C8B-B14F-4D97-AF65-F5344CB8AC3E}">
        <p14:creationId xmlns:p14="http://schemas.microsoft.com/office/powerpoint/2010/main" val="117680698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917A9242-AF5F-0972-E32E-42837C73BD50}"/>
              </a:ext>
            </a:extLst>
          </p:cNvPr>
          <p:cNvSpPr>
            <a:spLocks noGrp="1"/>
          </p:cNvSpPr>
          <p:nvPr>
            <p:ph type="body" sz="quarter" idx="12"/>
          </p:nvPr>
        </p:nvSpPr>
        <p:spPr>
          <a:xfrm>
            <a:off x="682513" y="70858"/>
            <a:ext cx="866756" cy="410840"/>
          </a:xfrm>
        </p:spPr>
        <p:txBody>
          <a:bodyPr/>
          <a:lstStyle/>
          <a:p>
            <a:pPr marL="0" indent="0">
              <a:buNone/>
            </a:pPr>
            <a:r>
              <a:rPr kumimoji="1" lang="ja-JP" altLang="en-US" dirty="0"/>
              <a:t>ご活用方法</a:t>
            </a:r>
          </a:p>
        </p:txBody>
      </p:sp>
      <p:grpSp>
        <p:nvGrpSpPr>
          <p:cNvPr id="16" name="Group 1">
            <a:extLst>
              <a:ext uri="{FF2B5EF4-FFF2-40B4-BE49-F238E27FC236}">
                <a16:creationId xmlns:a16="http://schemas.microsoft.com/office/drawing/2014/main" id="{98F9823C-220D-2D47-6301-597EFA29665B}"/>
              </a:ext>
            </a:extLst>
          </p:cNvPr>
          <p:cNvGrpSpPr>
            <a:grpSpLocks/>
          </p:cNvGrpSpPr>
          <p:nvPr/>
        </p:nvGrpSpPr>
        <p:grpSpPr bwMode="auto">
          <a:xfrm>
            <a:off x="104843" y="103529"/>
            <a:ext cx="307780" cy="327393"/>
            <a:chOff x="588" y="472"/>
            <a:chExt cx="408" cy="434"/>
          </a:xfrm>
          <a:solidFill>
            <a:schemeClr val="bg1"/>
          </a:solidFill>
        </p:grpSpPr>
        <p:sp>
          <p:nvSpPr>
            <p:cNvPr id="17" name="Freeform 2">
              <a:extLst>
                <a:ext uri="{FF2B5EF4-FFF2-40B4-BE49-F238E27FC236}">
                  <a16:creationId xmlns:a16="http://schemas.microsoft.com/office/drawing/2014/main" id="{ACD374FF-AEF3-363A-B5CC-B14447D8542E}"/>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8" name="Freeform 3">
              <a:extLst>
                <a:ext uri="{FF2B5EF4-FFF2-40B4-BE49-F238E27FC236}">
                  <a16:creationId xmlns:a16="http://schemas.microsoft.com/office/drawing/2014/main" id="{25A4F961-8FE3-C3EC-8DC1-47326CEA0518}"/>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9" name="Freeform 4">
              <a:extLst>
                <a:ext uri="{FF2B5EF4-FFF2-40B4-BE49-F238E27FC236}">
                  <a16:creationId xmlns:a16="http://schemas.microsoft.com/office/drawing/2014/main" id="{B38F6240-B15F-171B-342A-D16F3DC0B26B}"/>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0" name="Freeform 5">
              <a:extLst>
                <a:ext uri="{FF2B5EF4-FFF2-40B4-BE49-F238E27FC236}">
                  <a16:creationId xmlns:a16="http://schemas.microsoft.com/office/drawing/2014/main" id="{557D6EFF-80C0-C283-CC2B-B004DE7557CC}"/>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1" name="Freeform 6">
              <a:extLst>
                <a:ext uri="{FF2B5EF4-FFF2-40B4-BE49-F238E27FC236}">
                  <a16:creationId xmlns:a16="http://schemas.microsoft.com/office/drawing/2014/main" id="{775A0CCE-3575-2885-A70C-6AAB96B3BB90}"/>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2" name="Freeform 7">
              <a:extLst>
                <a:ext uri="{FF2B5EF4-FFF2-40B4-BE49-F238E27FC236}">
                  <a16:creationId xmlns:a16="http://schemas.microsoft.com/office/drawing/2014/main" id="{2EA83599-9564-A445-8C8F-31ED74CBBCEB}"/>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3" name="Freeform 8">
              <a:extLst>
                <a:ext uri="{FF2B5EF4-FFF2-40B4-BE49-F238E27FC236}">
                  <a16:creationId xmlns:a16="http://schemas.microsoft.com/office/drawing/2014/main" id="{846743FB-52DE-1A08-9A2B-3C8EF852539A}"/>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4" name="Freeform 9">
              <a:extLst>
                <a:ext uri="{FF2B5EF4-FFF2-40B4-BE49-F238E27FC236}">
                  <a16:creationId xmlns:a16="http://schemas.microsoft.com/office/drawing/2014/main" id="{A446859B-44D4-95DE-5B14-86BDDE02D357}"/>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49" name="テキスト プレースホルダー 3">
            <a:extLst>
              <a:ext uri="{FF2B5EF4-FFF2-40B4-BE49-F238E27FC236}">
                <a16:creationId xmlns:a16="http://schemas.microsoft.com/office/drawing/2014/main" id="{0C9EFE1F-C916-038A-B252-4BE5F160EAE7}"/>
              </a:ext>
            </a:extLst>
          </p:cNvPr>
          <p:cNvSpPr txBox="1">
            <a:spLocks/>
          </p:cNvSpPr>
          <p:nvPr/>
        </p:nvSpPr>
        <p:spPr>
          <a:xfrm>
            <a:off x="1963242" y="195846"/>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48"/>
                </a:solidFill>
                <a:effectLst/>
                <a:uLnTx/>
                <a:uFillTx/>
                <a:latin typeface="+mn-ea"/>
                <a:ea typeface="+mn-ea"/>
                <a:cs typeface="+mn-cs"/>
              </a:rPr>
              <a:t>Yahoo! JAPAN</a:t>
            </a:r>
            <a:r>
              <a:rPr kumimoji="1" lang="ja-JP" altLang="en-US" b="1" i="0" u="none" strike="noStrike" kern="1200" cap="none" spc="0" normalizeH="0" baseline="0" noProof="0" dirty="0">
                <a:ln>
                  <a:noFill/>
                </a:ln>
                <a:solidFill>
                  <a:srgbClr val="000048"/>
                </a:solidFill>
                <a:effectLst/>
                <a:uLnTx/>
                <a:uFillTx/>
                <a:latin typeface="+mn-ea"/>
                <a:ea typeface="+mn-ea"/>
                <a:cs typeface="+mn-cs"/>
              </a:rPr>
              <a:t>に存在する大量のターゲット</a:t>
            </a:r>
          </a:p>
        </p:txBody>
      </p:sp>
      <p:cxnSp>
        <p:nvCxnSpPr>
          <p:cNvPr id="50" name="直線コネクタ 49">
            <a:extLst>
              <a:ext uri="{FF2B5EF4-FFF2-40B4-BE49-F238E27FC236}">
                <a16:creationId xmlns:a16="http://schemas.microsoft.com/office/drawing/2014/main" id="{FE01DDC3-646D-D5A9-A10A-CFA67FF832FE}"/>
              </a:ext>
            </a:extLst>
          </p:cNvPr>
          <p:cNvCxnSpPr/>
          <p:nvPr/>
        </p:nvCxnSpPr>
        <p:spPr>
          <a:xfrm>
            <a:off x="3318215" y="2244726"/>
            <a:ext cx="7372350" cy="0"/>
          </a:xfrm>
          <a:prstGeom prst="line">
            <a:avLst/>
          </a:prstGeom>
          <a:noFill/>
          <a:ln w="19050" cap="flat" cmpd="sng" algn="ctr">
            <a:solidFill>
              <a:srgbClr val="545454"/>
            </a:solidFill>
            <a:prstDash val="solid"/>
          </a:ln>
          <a:effectLst/>
        </p:spPr>
      </p:cxnSp>
      <p:cxnSp>
        <p:nvCxnSpPr>
          <p:cNvPr id="51" name="直線コネクタ 50">
            <a:extLst>
              <a:ext uri="{FF2B5EF4-FFF2-40B4-BE49-F238E27FC236}">
                <a16:creationId xmlns:a16="http://schemas.microsoft.com/office/drawing/2014/main" id="{7F0BAD3C-9C67-ACBB-6FF6-DF38EE40D961}"/>
              </a:ext>
            </a:extLst>
          </p:cNvPr>
          <p:cNvCxnSpPr/>
          <p:nvPr/>
        </p:nvCxnSpPr>
        <p:spPr>
          <a:xfrm>
            <a:off x="3318215" y="4077865"/>
            <a:ext cx="7372350" cy="0"/>
          </a:xfrm>
          <a:prstGeom prst="line">
            <a:avLst/>
          </a:prstGeom>
          <a:noFill/>
          <a:ln w="19050" cap="flat" cmpd="sng" algn="ctr">
            <a:solidFill>
              <a:srgbClr val="545454"/>
            </a:solidFill>
            <a:prstDash val="solid"/>
          </a:ln>
          <a:effectLst/>
        </p:spPr>
      </p:cxnSp>
      <p:cxnSp>
        <p:nvCxnSpPr>
          <p:cNvPr id="52" name="直線コネクタ 51">
            <a:extLst>
              <a:ext uri="{FF2B5EF4-FFF2-40B4-BE49-F238E27FC236}">
                <a16:creationId xmlns:a16="http://schemas.microsoft.com/office/drawing/2014/main" id="{E7A29D60-8796-1882-3C82-A05810ED3345}"/>
              </a:ext>
            </a:extLst>
          </p:cNvPr>
          <p:cNvCxnSpPr/>
          <p:nvPr/>
        </p:nvCxnSpPr>
        <p:spPr>
          <a:xfrm>
            <a:off x="3318215" y="5161198"/>
            <a:ext cx="7372350" cy="0"/>
          </a:xfrm>
          <a:prstGeom prst="line">
            <a:avLst/>
          </a:prstGeom>
          <a:noFill/>
          <a:ln w="19050" cap="flat" cmpd="sng" algn="ctr">
            <a:solidFill>
              <a:srgbClr val="545454"/>
            </a:solidFill>
            <a:prstDash val="solid"/>
          </a:ln>
          <a:effectLst/>
        </p:spPr>
      </p:cxnSp>
      <p:sp>
        <p:nvSpPr>
          <p:cNvPr id="53" name="正方形/長方形 52">
            <a:extLst>
              <a:ext uri="{FF2B5EF4-FFF2-40B4-BE49-F238E27FC236}">
                <a16:creationId xmlns:a16="http://schemas.microsoft.com/office/drawing/2014/main" id="{6CBC115A-75D7-7104-7815-CA5CB079E6A8}"/>
              </a:ext>
            </a:extLst>
          </p:cNvPr>
          <p:cNvSpPr/>
          <p:nvPr/>
        </p:nvSpPr>
        <p:spPr>
          <a:xfrm>
            <a:off x="7925237" y="1987551"/>
            <a:ext cx="2267199" cy="4470399"/>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54" name="正方形/長方形 53">
            <a:extLst>
              <a:ext uri="{FF2B5EF4-FFF2-40B4-BE49-F238E27FC236}">
                <a16:creationId xmlns:a16="http://schemas.microsoft.com/office/drawing/2014/main" id="{69EB7D14-1E92-034C-3A89-C1B2D4F7EB42}"/>
              </a:ext>
            </a:extLst>
          </p:cNvPr>
          <p:cNvSpPr/>
          <p:nvPr/>
        </p:nvSpPr>
        <p:spPr>
          <a:xfrm>
            <a:off x="5299415" y="1987551"/>
            <a:ext cx="2267199" cy="4470399"/>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55" name="正方形/長方形 54">
            <a:extLst>
              <a:ext uri="{FF2B5EF4-FFF2-40B4-BE49-F238E27FC236}">
                <a16:creationId xmlns:a16="http://schemas.microsoft.com/office/drawing/2014/main" id="{CFFA14EA-F8B5-0A04-3A6D-CA9A7E00A37E}"/>
              </a:ext>
            </a:extLst>
          </p:cNvPr>
          <p:cNvSpPr/>
          <p:nvPr/>
        </p:nvSpPr>
        <p:spPr>
          <a:xfrm>
            <a:off x="5855926" y="2912473"/>
            <a:ext cx="1260000" cy="396000"/>
          </a:xfrm>
          <a:prstGeom prst="rect">
            <a:avLst/>
          </a:prstGeom>
        </p:spPr>
        <p:txBody>
          <a:bodyPr wrap="none" lIns="0" tIns="0" rIns="0" bIns="0" anchor="ctr">
            <a:noAutofit/>
          </a:bodyPr>
          <a:lstStyle/>
          <a:p>
            <a:pPr algn="ctr" defTabSz="914377" eaLnBrk="1" fontAlgn="auto" hangingPunct="1">
              <a:lnSpc>
                <a:spcPct val="120000"/>
              </a:lnSpc>
              <a:spcBef>
                <a:spcPts val="0"/>
              </a:spcBef>
              <a:spcAft>
                <a:spcPts val="0"/>
              </a:spcAft>
              <a:defRPr/>
            </a:pPr>
            <a:r>
              <a:rPr kumimoji="0" lang="en-US" altLang="ja-JP" sz="2800" b="1" kern="0" dirty="0">
                <a:solidFill>
                  <a:srgbClr val="00569B"/>
                </a:solidFill>
                <a:latin typeface="+mn-ea"/>
                <a:ea typeface="+mn-ea"/>
                <a:cs typeface="Arial"/>
                <a:sym typeface="Arial"/>
              </a:rPr>
              <a:t>2,900</a:t>
            </a:r>
            <a:r>
              <a:rPr kumimoji="0" lang="ja-JP" altLang="en-US" sz="2800" b="1" kern="0" dirty="0">
                <a:solidFill>
                  <a:srgbClr val="00569B"/>
                </a:solidFill>
                <a:latin typeface="+mn-ea"/>
                <a:ea typeface="+mn-ea"/>
                <a:cs typeface="Arial"/>
                <a:sym typeface="Arial"/>
              </a:rPr>
              <a:t>万</a:t>
            </a:r>
            <a:r>
              <a:rPr kumimoji="0" lang="en-US" altLang="ja-JP" sz="1100" b="1" kern="0" dirty="0">
                <a:solidFill>
                  <a:srgbClr val="00569B"/>
                </a:solidFill>
                <a:latin typeface="+mn-ea"/>
                <a:ea typeface="+mn-ea"/>
                <a:cs typeface="Arial"/>
                <a:sym typeface="Arial"/>
              </a:rPr>
              <a:t>UB</a:t>
            </a:r>
            <a:r>
              <a:rPr kumimoji="0" lang="en-US" altLang="ja-JP" sz="800" b="1" kern="0" dirty="0">
                <a:solidFill>
                  <a:srgbClr val="00569B"/>
                </a:solidFill>
                <a:latin typeface="+mn-ea"/>
                <a:ea typeface="+mn-ea"/>
                <a:cs typeface="Arial"/>
                <a:sym typeface="Arial"/>
              </a:rPr>
              <a:t>*</a:t>
            </a:r>
            <a:endParaRPr kumimoji="0" lang="ja-JP" altLang="en-US" sz="800" b="1" kern="0" dirty="0">
              <a:solidFill>
                <a:srgbClr val="00569B"/>
              </a:solidFill>
              <a:latin typeface="+mn-ea"/>
              <a:ea typeface="+mn-ea"/>
              <a:cs typeface="Arial"/>
              <a:sym typeface="Arial"/>
            </a:endParaRPr>
          </a:p>
        </p:txBody>
      </p:sp>
      <p:sp>
        <p:nvSpPr>
          <p:cNvPr id="56" name="正方形/長方形 55">
            <a:extLst>
              <a:ext uri="{FF2B5EF4-FFF2-40B4-BE49-F238E27FC236}">
                <a16:creationId xmlns:a16="http://schemas.microsoft.com/office/drawing/2014/main" id="{4C253C41-D6B2-DC4A-CBDE-0F960977C312}"/>
              </a:ext>
            </a:extLst>
          </p:cNvPr>
          <p:cNvSpPr/>
          <p:nvPr/>
        </p:nvSpPr>
        <p:spPr>
          <a:xfrm>
            <a:off x="5866576" y="4457983"/>
            <a:ext cx="1260000" cy="396000"/>
          </a:xfrm>
          <a:prstGeom prst="rect">
            <a:avLst/>
          </a:prstGeom>
        </p:spPr>
        <p:txBody>
          <a:bodyPr wrap="none" lIns="0" tIns="0" rIns="0" bIns="0" anchor="ctr">
            <a:noAutofit/>
          </a:bodyPr>
          <a:lstStyle/>
          <a:p>
            <a:pPr algn="ctr" defTabSz="914377" eaLnBrk="1" fontAlgn="auto" hangingPunct="1">
              <a:lnSpc>
                <a:spcPct val="120000"/>
              </a:lnSpc>
              <a:spcBef>
                <a:spcPts val="0"/>
              </a:spcBef>
              <a:spcAft>
                <a:spcPts val="0"/>
              </a:spcAft>
              <a:defRPr/>
            </a:pPr>
            <a:r>
              <a:rPr kumimoji="0" lang="en-US" altLang="ja-JP" sz="2800" b="1" kern="0" dirty="0">
                <a:solidFill>
                  <a:srgbClr val="C9002C"/>
                </a:solidFill>
                <a:latin typeface="+mn-ea"/>
                <a:ea typeface="+mn-ea"/>
                <a:cs typeface="Arial"/>
                <a:sym typeface="Arial"/>
              </a:rPr>
              <a:t>2,100</a:t>
            </a:r>
            <a:r>
              <a:rPr kumimoji="0" lang="ja-JP" altLang="en-US" sz="2800" b="1" kern="0" dirty="0">
                <a:solidFill>
                  <a:srgbClr val="C9002C"/>
                </a:solidFill>
                <a:latin typeface="+mn-ea"/>
                <a:ea typeface="+mn-ea"/>
                <a:cs typeface="Arial"/>
                <a:sym typeface="Arial"/>
              </a:rPr>
              <a:t>万</a:t>
            </a:r>
            <a:r>
              <a:rPr kumimoji="0" lang="en-US" altLang="ja-JP" sz="1100" b="1" kern="0" dirty="0">
                <a:solidFill>
                  <a:srgbClr val="C9002C"/>
                </a:solidFill>
                <a:latin typeface="+mn-ea"/>
                <a:ea typeface="+mn-ea"/>
                <a:cs typeface="Arial"/>
                <a:sym typeface="Arial"/>
              </a:rPr>
              <a:t>UB</a:t>
            </a:r>
            <a:endParaRPr kumimoji="0" lang="ja-JP" altLang="en-US" sz="1100" b="1" kern="0" dirty="0">
              <a:solidFill>
                <a:srgbClr val="C9002C"/>
              </a:solidFill>
              <a:latin typeface="+mn-ea"/>
              <a:ea typeface="+mn-ea"/>
              <a:cs typeface="Arial"/>
              <a:sym typeface="Arial"/>
            </a:endParaRPr>
          </a:p>
        </p:txBody>
      </p:sp>
      <p:sp>
        <p:nvSpPr>
          <p:cNvPr id="57" name="正方形/長方形 56">
            <a:extLst>
              <a:ext uri="{FF2B5EF4-FFF2-40B4-BE49-F238E27FC236}">
                <a16:creationId xmlns:a16="http://schemas.microsoft.com/office/drawing/2014/main" id="{D0AF8A22-C279-0194-7D06-4B555DADD203}"/>
              </a:ext>
            </a:extLst>
          </p:cNvPr>
          <p:cNvSpPr/>
          <p:nvPr/>
        </p:nvSpPr>
        <p:spPr>
          <a:xfrm>
            <a:off x="8413860" y="2912473"/>
            <a:ext cx="1260000" cy="396000"/>
          </a:xfrm>
          <a:prstGeom prst="rect">
            <a:avLst/>
          </a:prstGeom>
        </p:spPr>
        <p:txBody>
          <a:bodyPr wrap="none" lIns="0" tIns="0" rIns="0" bIns="0" anchor="ctr">
            <a:noAutofit/>
          </a:bodyPr>
          <a:lstStyle/>
          <a:p>
            <a:pPr algn="ctr" defTabSz="914377" eaLnBrk="1" fontAlgn="auto" hangingPunct="1">
              <a:lnSpc>
                <a:spcPct val="120000"/>
              </a:lnSpc>
              <a:spcBef>
                <a:spcPts val="0"/>
              </a:spcBef>
              <a:spcAft>
                <a:spcPts val="0"/>
              </a:spcAft>
              <a:defRPr/>
            </a:pPr>
            <a:r>
              <a:rPr kumimoji="0" lang="en-US" altLang="ja-JP" sz="2800" b="1" kern="0" dirty="0">
                <a:solidFill>
                  <a:srgbClr val="00569B"/>
                </a:solidFill>
                <a:latin typeface="+mn-ea"/>
                <a:ea typeface="+mn-ea"/>
                <a:cs typeface="Arial"/>
                <a:sym typeface="Arial"/>
              </a:rPr>
              <a:t>320</a:t>
            </a:r>
            <a:r>
              <a:rPr kumimoji="0" lang="ja-JP" altLang="en-US" sz="2800" b="1" kern="0" dirty="0">
                <a:solidFill>
                  <a:srgbClr val="00569B"/>
                </a:solidFill>
                <a:latin typeface="+mn-ea"/>
                <a:ea typeface="+mn-ea"/>
                <a:cs typeface="Arial"/>
                <a:sym typeface="Arial"/>
              </a:rPr>
              <a:t>万</a:t>
            </a:r>
            <a:r>
              <a:rPr kumimoji="0" lang="en-US" altLang="ja-JP" sz="1100" b="1" kern="0" dirty="0">
                <a:solidFill>
                  <a:srgbClr val="00569B"/>
                </a:solidFill>
                <a:latin typeface="+mn-ea"/>
                <a:ea typeface="+mn-ea"/>
                <a:cs typeface="Arial"/>
                <a:sym typeface="Arial"/>
              </a:rPr>
              <a:t>UB</a:t>
            </a:r>
            <a:endParaRPr kumimoji="0" lang="ja-JP" altLang="en-US" sz="1100" b="1" kern="0" dirty="0">
              <a:solidFill>
                <a:srgbClr val="00569B"/>
              </a:solidFill>
              <a:latin typeface="+mn-ea"/>
              <a:ea typeface="+mn-ea"/>
              <a:cs typeface="Arial"/>
              <a:sym typeface="Arial"/>
            </a:endParaRPr>
          </a:p>
        </p:txBody>
      </p:sp>
      <p:sp>
        <p:nvSpPr>
          <p:cNvPr id="58" name="正方形/長方形 57">
            <a:extLst>
              <a:ext uri="{FF2B5EF4-FFF2-40B4-BE49-F238E27FC236}">
                <a16:creationId xmlns:a16="http://schemas.microsoft.com/office/drawing/2014/main" id="{5FF79611-78BA-6341-A85B-67897234B639}"/>
              </a:ext>
            </a:extLst>
          </p:cNvPr>
          <p:cNvSpPr/>
          <p:nvPr/>
        </p:nvSpPr>
        <p:spPr>
          <a:xfrm>
            <a:off x="8413860" y="4457983"/>
            <a:ext cx="1260000" cy="396000"/>
          </a:xfrm>
          <a:prstGeom prst="rect">
            <a:avLst/>
          </a:prstGeom>
        </p:spPr>
        <p:txBody>
          <a:bodyPr wrap="none" lIns="0" tIns="0" rIns="0" bIns="0" anchor="ctr">
            <a:noAutofit/>
          </a:bodyPr>
          <a:lstStyle/>
          <a:p>
            <a:pPr algn="ctr" defTabSz="914377" eaLnBrk="1" fontAlgn="auto" hangingPunct="1">
              <a:lnSpc>
                <a:spcPct val="120000"/>
              </a:lnSpc>
              <a:spcBef>
                <a:spcPts val="0"/>
              </a:spcBef>
              <a:spcAft>
                <a:spcPts val="0"/>
              </a:spcAft>
              <a:defRPr/>
            </a:pPr>
            <a:r>
              <a:rPr kumimoji="0" lang="en-US" altLang="ja-JP" sz="2800" b="1" kern="0" dirty="0">
                <a:solidFill>
                  <a:srgbClr val="C9002C"/>
                </a:solidFill>
                <a:latin typeface="+mn-ea"/>
                <a:ea typeface="+mn-ea"/>
                <a:cs typeface="Arial"/>
                <a:sym typeface="Arial"/>
              </a:rPr>
              <a:t>397</a:t>
            </a:r>
            <a:r>
              <a:rPr kumimoji="0" lang="ja-JP" altLang="en-US" sz="2800" b="1" kern="0" dirty="0">
                <a:solidFill>
                  <a:srgbClr val="C9002C"/>
                </a:solidFill>
                <a:latin typeface="+mn-ea"/>
                <a:ea typeface="+mn-ea"/>
                <a:cs typeface="Arial"/>
                <a:sym typeface="Arial"/>
              </a:rPr>
              <a:t>万</a:t>
            </a:r>
            <a:r>
              <a:rPr kumimoji="0" lang="en-US" altLang="ja-JP" sz="1100" b="1" kern="0" dirty="0">
                <a:solidFill>
                  <a:srgbClr val="C9002C"/>
                </a:solidFill>
                <a:latin typeface="+mn-ea"/>
                <a:ea typeface="+mn-ea"/>
                <a:cs typeface="Arial"/>
                <a:sym typeface="Arial"/>
              </a:rPr>
              <a:t>UB</a:t>
            </a:r>
            <a:endParaRPr kumimoji="0" lang="ja-JP" altLang="en-US" sz="1100" b="1" kern="0" dirty="0">
              <a:solidFill>
                <a:srgbClr val="C9002C"/>
              </a:solidFill>
              <a:latin typeface="+mn-ea"/>
              <a:ea typeface="+mn-ea"/>
              <a:cs typeface="Arial"/>
              <a:sym typeface="Arial"/>
            </a:endParaRPr>
          </a:p>
        </p:txBody>
      </p:sp>
      <p:sp>
        <p:nvSpPr>
          <p:cNvPr id="59" name="四角形: 角を丸くする 58">
            <a:extLst>
              <a:ext uri="{FF2B5EF4-FFF2-40B4-BE49-F238E27FC236}">
                <a16:creationId xmlns:a16="http://schemas.microsoft.com/office/drawing/2014/main" id="{E0FD17F9-47C0-2487-8713-8BBE0F4B440E}"/>
              </a:ext>
            </a:extLst>
          </p:cNvPr>
          <p:cNvSpPr/>
          <p:nvPr/>
        </p:nvSpPr>
        <p:spPr>
          <a:xfrm>
            <a:off x="5486452" y="5349878"/>
            <a:ext cx="1872105" cy="996437"/>
          </a:xfrm>
          <a:prstGeom prst="round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mn-ea"/>
              <a:ea typeface="+mn-ea"/>
              <a:cs typeface="+mn-cs"/>
            </a:endParaRPr>
          </a:p>
        </p:txBody>
      </p:sp>
      <p:sp>
        <p:nvSpPr>
          <p:cNvPr id="60" name="正方形/長方形 59">
            <a:extLst>
              <a:ext uri="{FF2B5EF4-FFF2-40B4-BE49-F238E27FC236}">
                <a16:creationId xmlns:a16="http://schemas.microsoft.com/office/drawing/2014/main" id="{21C1D5E2-319D-9465-3425-FAB88965341F}"/>
              </a:ext>
            </a:extLst>
          </p:cNvPr>
          <p:cNvSpPr/>
          <p:nvPr/>
        </p:nvSpPr>
        <p:spPr>
          <a:xfrm>
            <a:off x="5248687" y="5479810"/>
            <a:ext cx="1440000" cy="288000"/>
          </a:xfrm>
          <a:prstGeom prst="rect">
            <a:avLst/>
          </a:prstGeom>
        </p:spPr>
        <p:txBody>
          <a:bodyPr wrap="none">
            <a:noAutofit/>
          </a:bodyPr>
          <a:lstStyle/>
          <a:p>
            <a:pPr algn="ctr" defTabSz="914377" eaLnBrk="1" fontAlgn="auto" hangingPunct="1">
              <a:spcBef>
                <a:spcPts val="0"/>
              </a:spcBef>
              <a:spcAft>
                <a:spcPts val="0"/>
              </a:spcAft>
            </a:pPr>
            <a:r>
              <a:rPr lang="ja-JP" altLang="en-US" sz="1600" b="1" dirty="0">
                <a:solidFill>
                  <a:srgbClr val="545454"/>
                </a:solidFill>
                <a:latin typeface="+mn-ea"/>
                <a:ea typeface="+mn-ea"/>
                <a:cs typeface="Arial"/>
                <a:sym typeface="Arial"/>
              </a:rPr>
              <a:t>自動車</a:t>
            </a:r>
          </a:p>
        </p:txBody>
      </p:sp>
      <p:pic>
        <p:nvPicPr>
          <p:cNvPr id="61" name="グラフィックス 60">
            <a:extLst>
              <a:ext uri="{FF2B5EF4-FFF2-40B4-BE49-F238E27FC236}">
                <a16:creationId xmlns:a16="http://schemas.microsoft.com/office/drawing/2014/main" id="{7B44C8F0-4928-EB83-1187-A3DB7CC18E63}"/>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026993" y="5776239"/>
            <a:ext cx="1100255" cy="460259"/>
          </a:xfrm>
          <a:prstGeom prst="rect">
            <a:avLst/>
          </a:prstGeom>
        </p:spPr>
      </p:pic>
      <p:sp>
        <p:nvSpPr>
          <p:cNvPr id="62" name="四角形: 角を丸くする 61">
            <a:extLst>
              <a:ext uri="{FF2B5EF4-FFF2-40B4-BE49-F238E27FC236}">
                <a16:creationId xmlns:a16="http://schemas.microsoft.com/office/drawing/2014/main" id="{252BB047-02A2-89E2-9ADF-419C1ED2AA87}"/>
              </a:ext>
            </a:extLst>
          </p:cNvPr>
          <p:cNvSpPr/>
          <p:nvPr/>
        </p:nvSpPr>
        <p:spPr>
          <a:xfrm>
            <a:off x="8107155" y="5349878"/>
            <a:ext cx="1872105" cy="996437"/>
          </a:xfrm>
          <a:prstGeom prst="round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mn-ea"/>
              <a:ea typeface="+mn-ea"/>
              <a:cs typeface="+mn-cs"/>
            </a:endParaRPr>
          </a:p>
        </p:txBody>
      </p:sp>
      <p:sp>
        <p:nvSpPr>
          <p:cNvPr id="63" name="正方形/長方形 62">
            <a:extLst>
              <a:ext uri="{FF2B5EF4-FFF2-40B4-BE49-F238E27FC236}">
                <a16:creationId xmlns:a16="http://schemas.microsoft.com/office/drawing/2014/main" id="{72288087-ABE1-9676-5D89-FEC2B7049839}"/>
              </a:ext>
            </a:extLst>
          </p:cNvPr>
          <p:cNvSpPr/>
          <p:nvPr/>
        </p:nvSpPr>
        <p:spPr>
          <a:xfrm>
            <a:off x="8114385" y="5468414"/>
            <a:ext cx="1440000" cy="288000"/>
          </a:xfrm>
          <a:prstGeom prst="rect">
            <a:avLst/>
          </a:prstGeom>
        </p:spPr>
        <p:txBody>
          <a:bodyPr wrap="none">
            <a:noAutofit/>
          </a:bodyPr>
          <a:lstStyle/>
          <a:p>
            <a:pPr algn="ctr" defTabSz="914377" eaLnBrk="1" fontAlgn="auto" hangingPunct="1">
              <a:spcBef>
                <a:spcPts val="0"/>
              </a:spcBef>
              <a:spcAft>
                <a:spcPts val="0"/>
              </a:spcAft>
              <a:defRPr/>
            </a:pPr>
            <a:r>
              <a:rPr lang="ja-JP" altLang="en-US" sz="1600" b="1" dirty="0">
                <a:solidFill>
                  <a:srgbClr val="545454"/>
                </a:solidFill>
                <a:latin typeface="+mn-ea"/>
                <a:ea typeface="+mn-ea"/>
                <a:cs typeface="Arial"/>
                <a:sym typeface="Arial"/>
              </a:rPr>
              <a:t>アルコール</a:t>
            </a:r>
          </a:p>
        </p:txBody>
      </p:sp>
      <p:pic>
        <p:nvPicPr>
          <p:cNvPr id="64" name="図 63">
            <a:extLst>
              <a:ext uri="{FF2B5EF4-FFF2-40B4-BE49-F238E27FC236}">
                <a16:creationId xmlns:a16="http://schemas.microsoft.com/office/drawing/2014/main" id="{26F6AEF1-F179-50C2-1A95-1F65C5EFA24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872734" y="5776502"/>
            <a:ext cx="831323" cy="460260"/>
          </a:xfrm>
          <a:prstGeom prst="rect">
            <a:avLst/>
          </a:prstGeom>
        </p:spPr>
      </p:pic>
      <p:sp>
        <p:nvSpPr>
          <p:cNvPr id="65" name="フリーフォーム: 図形 64">
            <a:extLst>
              <a:ext uri="{FF2B5EF4-FFF2-40B4-BE49-F238E27FC236}">
                <a16:creationId xmlns:a16="http://schemas.microsoft.com/office/drawing/2014/main" id="{86883A22-89D1-56D2-502D-0061D8217029}"/>
              </a:ext>
            </a:extLst>
          </p:cNvPr>
          <p:cNvSpPr/>
          <p:nvPr/>
        </p:nvSpPr>
        <p:spPr>
          <a:xfrm rot="10800000" flipH="1">
            <a:off x="870536" y="3154512"/>
            <a:ext cx="1986117" cy="942402"/>
          </a:xfrm>
          <a:custGeom>
            <a:avLst/>
            <a:gdLst>
              <a:gd name="connsiteX0" fmla="*/ 56873 w 3646771"/>
              <a:gd name="connsiteY0" fmla="*/ 687179 h 687179"/>
              <a:gd name="connsiteX1" fmla="*/ 1822935 w 3646771"/>
              <a:gd name="connsiteY1" fmla="*/ 687179 h 687179"/>
              <a:gd name="connsiteX2" fmla="*/ 1823836 w 3646771"/>
              <a:gd name="connsiteY2" fmla="*/ 687179 h 687179"/>
              <a:gd name="connsiteX3" fmla="*/ 3589898 w 3646771"/>
              <a:gd name="connsiteY3" fmla="*/ 687179 h 687179"/>
              <a:gd name="connsiteX4" fmla="*/ 3637508 w 3646771"/>
              <a:gd name="connsiteY4" fmla="*/ 595119 h 687179"/>
              <a:gd name="connsiteX5" fmla="*/ 3286308 w 3646771"/>
              <a:gd name="connsiteY5" fmla="*/ 27193 h 687179"/>
              <a:gd name="connsiteX6" fmla="*/ 3238702 w 3646771"/>
              <a:gd name="connsiteY6" fmla="*/ 0 h 687179"/>
              <a:gd name="connsiteX7" fmla="*/ 1823836 w 3646771"/>
              <a:gd name="connsiteY7" fmla="*/ 0 h 687179"/>
              <a:gd name="connsiteX8" fmla="*/ 1822935 w 3646771"/>
              <a:gd name="connsiteY8" fmla="*/ 0 h 687179"/>
              <a:gd name="connsiteX9" fmla="*/ 408070 w 3646771"/>
              <a:gd name="connsiteY9" fmla="*/ 0 h 687179"/>
              <a:gd name="connsiteX10" fmla="*/ 360463 w 3646771"/>
              <a:gd name="connsiteY10" fmla="*/ 27193 h 687179"/>
              <a:gd name="connsiteX11" fmla="*/ 9264 w 3646771"/>
              <a:gd name="connsiteY11" fmla="*/ 595119 h 687179"/>
              <a:gd name="connsiteX12" fmla="*/ 56873 w 3646771"/>
              <a:gd name="connsiteY12" fmla="*/ 687179 h 68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46771" h="687179">
                <a:moveTo>
                  <a:pt x="56873" y="687179"/>
                </a:moveTo>
                <a:lnTo>
                  <a:pt x="1822935" y="687179"/>
                </a:lnTo>
                <a:lnTo>
                  <a:pt x="1823836" y="687179"/>
                </a:lnTo>
                <a:lnTo>
                  <a:pt x="3589898" y="687179"/>
                </a:lnTo>
                <a:cubicBezTo>
                  <a:pt x="3634946" y="687179"/>
                  <a:pt x="3662055" y="634775"/>
                  <a:pt x="3637508" y="595119"/>
                </a:cubicBezTo>
                <a:lnTo>
                  <a:pt x="3286308" y="27193"/>
                </a:lnTo>
                <a:cubicBezTo>
                  <a:pt x="3275790" y="10198"/>
                  <a:pt x="3257987" y="0"/>
                  <a:pt x="3238702" y="0"/>
                </a:cubicBezTo>
                <a:lnTo>
                  <a:pt x="1823836" y="0"/>
                </a:lnTo>
                <a:lnTo>
                  <a:pt x="1822935" y="0"/>
                </a:lnTo>
                <a:lnTo>
                  <a:pt x="408070" y="0"/>
                </a:lnTo>
                <a:cubicBezTo>
                  <a:pt x="388784" y="0"/>
                  <a:pt x="370981" y="10198"/>
                  <a:pt x="360463" y="27193"/>
                </a:cubicBezTo>
                <a:lnTo>
                  <a:pt x="9264" y="595119"/>
                </a:lnTo>
                <a:cubicBezTo>
                  <a:pt x="-15284" y="634775"/>
                  <a:pt x="11826" y="687179"/>
                  <a:pt x="56873" y="687179"/>
                </a:cubicBezTo>
                <a:close/>
              </a:path>
            </a:pathLst>
          </a:custGeom>
          <a:gradFill>
            <a:gsLst>
              <a:gs pos="36000">
                <a:srgbClr val="00569B"/>
              </a:gs>
              <a:gs pos="86000">
                <a:srgbClr val="00569B">
                  <a:lumMod val="60000"/>
                  <a:lumOff val="40000"/>
                </a:srgbClr>
              </a:gs>
            </a:gsLst>
            <a:lin ang="16800000" scaled="0"/>
          </a:gradFill>
          <a:ln w="9525" cap="flat">
            <a:noFill/>
            <a:prstDash val="solid"/>
            <a:miter/>
          </a:ln>
        </p:spPr>
        <p:txBody>
          <a:bodyPr wrap="square" rtlCol="0" anchor="ctr">
            <a:noAutofit/>
          </a:bodyPr>
          <a:lstStyle/>
          <a:p>
            <a:pPr eaLnBrk="1" fontAlgn="auto" hangingPunct="1">
              <a:spcBef>
                <a:spcPts val="0"/>
              </a:spcBef>
              <a:spcAft>
                <a:spcPts val="0"/>
              </a:spcAft>
              <a:defRPr/>
            </a:pPr>
            <a:endParaRPr kumimoji="0" lang="ja-JP" altLang="en-US" kern="0">
              <a:solidFill>
                <a:sysClr val="windowText" lastClr="000000"/>
              </a:solidFill>
              <a:latin typeface="+mn-ea"/>
              <a:ea typeface="+mn-ea"/>
            </a:endParaRPr>
          </a:p>
        </p:txBody>
      </p:sp>
      <p:sp>
        <p:nvSpPr>
          <p:cNvPr id="66" name="フリーフォーム: 図形 65">
            <a:extLst>
              <a:ext uri="{FF2B5EF4-FFF2-40B4-BE49-F238E27FC236}">
                <a16:creationId xmlns:a16="http://schemas.microsoft.com/office/drawing/2014/main" id="{42C072BC-E1C3-E2F0-52D7-F96F71B318E6}"/>
              </a:ext>
            </a:extLst>
          </p:cNvPr>
          <p:cNvSpPr/>
          <p:nvPr/>
        </p:nvSpPr>
        <p:spPr>
          <a:xfrm rot="10800000" flipH="1">
            <a:off x="1107125" y="4156498"/>
            <a:ext cx="1513671" cy="942207"/>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gradFill>
            <a:gsLst>
              <a:gs pos="0">
                <a:srgbClr val="C9002C">
                  <a:lumMod val="67000"/>
                </a:srgbClr>
              </a:gs>
              <a:gs pos="48000">
                <a:srgbClr val="C9002C">
                  <a:lumMod val="97000"/>
                  <a:lumOff val="3000"/>
                </a:srgbClr>
              </a:gs>
              <a:gs pos="100000">
                <a:srgbClr val="C9002C">
                  <a:lumMod val="60000"/>
                  <a:lumOff val="40000"/>
                </a:srgbClr>
              </a:gs>
            </a:gsLst>
            <a:lin ang="5400000" scaled="1"/>
          </a:gra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67" name="フリーフォーム: 図形 66">
            <a:extLst>
              <a:ext uri="{FF2B5EF4-FFF2-40B4-BE49-F238E27FC236}">
                <a16:creationId xmlns:a16="http://schemas.microsoft.com/office/drawing/2014/main" id="{1024D49E-1B21-C80F-E063-5102C935ADC2}"/>
              </a:ext>
            </a:extLst>
          </p:cNvPr>
          <p:cNvSpPr/>
          <p:nvPr/>
        </p:nvSpPr>
        <p:spPr>
          <a:xfrm rot="10800000" flipH="1">
            <a:off x="635815" y="2141929"/>
            <a:ext cx="2466644" cy="942399"/>
          </a:xfrm>
          <a:custGeom>
            <a:avLst/>
            <a:gdLst>
              <a:gd name="connsiteX0" fmla="*/ 56927 w 4568302"/>
              <a:gd name="connsiteY0" fmla="*/ 687177 h 687177"/>
              <a:gd name="connsiteX1" fmla="*/ 2283697 w 4568302"/>
              <a:gd name="connsiteY1" fmla="*/ 687177 h 687177"/>
              <a:gd name="connsiteX2" fmla="*/ 2284604 w 4568302"/>
              <a:gd name="connsiteY2" fmla="*/ 687177 h 687177"/>
              <a:gd name="connsiteX3" fmla="*/ 4511374 w 4568302"/>
              <a:gd name="connsiteY3" fmla="*/ 687177 h 687177"/>
              <a:gd name="connsiteX4" fmla="*/ 4559119 w 4568302"/>
              <a:gd name="connsiteY4" fmla="*/ 595262 h 687177"/>
              <a:gd name="connsiteX5" fmla="*/ 4210482 w 4568302"/>
              <a:gd name="connsiteY5" fmla="*/ 27333 h 687177"/>
              <a:gd name="connsiteX6" fmla="*/ 4162740 w 4568302"/>
              <a:gd name="connsiteY6" fmla="*/ 0 h 687177"/>
              <a:gd name="connsiteX7" fmla="*/ 2284604 w 4568302"/>
              <a:gd name="connsiteY7" fmla="*/ 0 h 687177"/>
              <a:gd name="connsiteX8" fmla="*/ 2283697 w 4568302"/>
              <a:gd name="connsiteY8" fmla="*/ 0 h 687177"/>
              <a:gd name="connsiteX9" fmla="*/ 405561 w 4568302"/>
              <a:gd name="connsiteY9" fmla="*/ 0 h 687177"/>
              <a:gd name="connsiteX10" fmla="*/ 357820 w 4568302"/>
              <a:gd name="connsiteY10" fmla="*/ 27333 h 687177"/>
              <a:gd name="connsiteX11" fmla="*/ 9183 w 4568302"/>
              <a:gd name="connsiteY11" fmla="*/ 595262 h 687177"/>
              <a:gd name="connsiteX12" fmla="*/ 56927 w 4568302"/>
              <a:gd name="connsiteY12" fmla="*/ 687177 h 68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8302" h="687177">
                <a:moveTo>
                  <a:pt x="56927" y="687177"/>
                </a:moveTo>
                <a:lnTo>
                  <a:pt x="2283697" y="687177"/>
                </a:lnTo>
                <a:lnTo>
                  <a:pt x="2284604" y="687177"/>
                </a:lnTo>
                <a:lnTo>
                  <a:pt x="4511374" y="687177"/>
                </a:lnTo>
                <a:cubicBezTo>
                  <a:pt x="4556422" y="687177"/>
                  <a:pt x="4583531" y="634918"/>
                  <a:pt x="4559119" y="595262"/>
                </a:cubicBezTo>
                <a:lnTo>
                  <a:pt x="4210482" y="27333"/>
                </a:lnTo>
                <a:cubicBezTo>
                  <a:pt x="4199963" y="10338"/>
                  <a:pt x="4182025" y="0"/>
                  <a:pt x="4162740" y="0"/>
                </a:cubicBezTo>
                <a:lnTo>
                  <a:pt x="2284604" y="0"/>
                </a:lnTo>
                <a:lnTo>
                  <a:pt x="2283697" y="0"/>
                </a:lnTo>
                <a:lnTo>
                  <a:pt x="405561" y="0"/>
                </a:lnTo>
                <a:cubicBezTo>
                  <a:pt x="386276" y="0"/>
                  <a:pt x="368338" y="10338"/>
                  <a:pt x="357820" y="27333"/>
                </a:cubicBezTo>
                <a:lnTo>
                  <a:pt x="9183" y="595262"/>
                </a:lnTo>
                <a:cubicBezTo>
                  <a:pt x="-15230" y="634918"/>
                  <a:pt x="11880" y="687177"/>
                  <a:pt x="56927" y="687177"/>
                </a:cubicBezTo>
                <a:close/>
              </a:path>
            </a:pathLst>
          </a:custGeom>
          <a:solidFill>
            <a:srgbClr val="00569B">
              <a:lumMod val="60000"/>
              <a:lumOff val="40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68" name="テキスト ボックス 67">
            <a:extLst>
              <a:ext uri="{FF2B5EF4-FFF2-40B4-BE49-F238E27FC236}">
                <a16:creationId xmlns:a16="http://schemas.microsoft.com/office/drawing/2014/main" id="{89FFA919-EC45-9F18-67A3-5737CFD1839D}"/>
              </a:ext>
            </a:extLst>
          </p:cNvPr>
          <p:cNvSpPr txBox="1"/>
          <p:nvPr/>
        </p:nvSpPr>
        <p:spPr>
          <a:xfrm>
            <a:off x="1153585" y="2327336"/>
            <a:ext cx="1458850" cy="630423"/>
          </a:xfrm>
          <a:prstGeom prst="rect">
            <a:avLst/>
          </a:prstGeom>
          <a:noFill/>
        </p:spPr>
        <p:txBody>
          <a:bodyPr wrap="square" lIns="0" tIns="0" rIns="0" bIns="0" anchor="ctr">
            <a:noAutofit/>
          </a:bodyPr>
          <a:lstStyle/>
          <a:p>
            <a:pPr eaLnBrk="1" fontAlgn="auto" hangingPunct="1">
              <a:spcBef>
                <a:spcPts val="0"/>
              </a:spcBef>
              <a:spcAft>
                <a:spcPts val="0"/>
              </a:spcAft>
              <a:defRPr/>
            </a:pPr>
            <a:r>
              <a:rPr kumimoji="0" lang="ja-JP" altLang="en-US" sz="1600" b="1" kern="0" spc="200" dirty="0">
                <a:solidFill>
                  <a:srgbClr val="FFFFFF"/>
                </a:solidFill>
                <a:latin typeface="+mn-ea"/>
                <a:ea typeface="+mn-ea"/>
              </a:rPr>
              <a:t>①受動関心層</a:t>
            </a:r>
          </a:p>
        </p:txBody>
      </p:sp>
      <p:sp>
        <p:nvSpPr>
          <p:cNvPr id="69" name="テキスト ボックス 68">
            <a:extLst>
              <a:ext uri="{FF2B5EF4-FFF2-40B4-BE49-F238E27FC236}">
                <a16:creationId xmlns:a16="http://schemas.microsoft.com/office/drawing/2014/main" id="{15EF1307-90E6-9226-F0AF-FECFF6FBDAE6}"/>
              </a:ext>
            </a:extLst>
          </p:cNvPr>
          <p:cNvSpPr txBox="1"/>
          <p:nvPr/>
        </p:nvSpPr>
        <p:spPr>
          <a:xfrm>
            <a:off x="1200000" y="3308165"/>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②潜在層</a:t>
            </a:r>
          </a:p>
        </p:txBody>
      </p:sp>
      <p:sp>
        <p:nvSpPr>
          <p:cNvPr id="70" name="テキスト ボックス 69">
            <a:extLst>
              <a:ext uri="{FF2B5EF4-FFF2-40B4-BE49-F238E27FC236}">
                <a16:creationId xmlns:a16="http://schemas.microsoft.com/office/drawing/2014/main" id="{05FE5205-22C2-BD14-5FF7-BA012EFA2D82}"/>
              </a:ext>
            </a:extLst>
          </p:cNvPr>
          <p:cNvSpPr txBox="1"/>
          <p:nvPr/>
        </p:nvSpPr>
        <p:spPr>
          <a:xfrm>
            <a:off x="1226481" y="4312389"/>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③顕在層</a:t>
            </a:r>
          </a:p>
        </p:txBody>
      </p:sp>
      <p:sp>
        <p:nvSpPr>
          <p:cNvPr id="71" name="フリーフォーム: 図形 70">
            <a:extLst>
              <a:ext uri="{FF2B5EF4-FFF2-40B4-BE49-F238E27FC236}">
                <a16:creationId xmlns:a16="http://schemas.microsoft.com/office/drawing/2014/main" id="{04E22D48-E4F4-2DCB-717B-FC7D12DC5138}"/>
              </a:ext>
            </a:extLst>
          </p:cNvPr>
          <p:cNvSpPr/>
          <p:nvPr/>
        </p:nvSpPr>
        <p:spPr>
          <a:xfrm rot="10800000" flipH="1">
            <a:off x="1328101" y="5175349"/>
            <a:ext cx="1071716" cy="503401"/>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solidFill>
            <a:srgbClr val="FFFFFF">
              <a:lumMod val="85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72" name="フリーフォーム: 図形 71">
            <a:extLst>
              <a:ext uri="{FF2B5EF4-FFF2-40B4-BE49-F238E27FC236}">
                <a16:creationId xmlns:a16="http://schemas.microsoft.com/office/drawing/2014/main" id="{25F0FE1A-BBE8-0985-E5E1-08658ADCCEDE}"/>
              </a:ext>
            </a:extLst>
          </p:cNvPr>
          <p:cNvSpPr/>
          <p:nvPr/>
        </p:nvSpPr>
        <p:spPr>
          <a:xfrm rot="10800000" flipH="1">
            <a:off x="1484440" y="5756432"/>
            <a:ext cx="763226" cy="616780"/>
          </a:xfrm>
          <a:custGeom>
            <a:avLst/>
            <a:gdLst>
              <a:gd name="connsiteX0" fmla="*/ 56841 w 1069635"/>
              <a:gd name="connsiteY0" fmla="*/ 951277 h 951277"/>
              <a:gd name="connsiteX1" fmla="*/ 534364 w 1069635"/>
              <a:gd name="connsiteY1" fmla="*/ 951277 h 951277"/>
              <a:gd name="connsiteX2" fmla="*/ 535271 w 1069635"/>
              <a:gd name="connsiteY2" fmla="*/ 951277 h 951277"/>
              <a:gd name="connsiteX3" fmla="*/ 1012795 w 1069635"/>
              <a:gd name="connsiteY3" fmla="*/ 951277 h 951277"/>
              <a:gd name="connsiteX4" fmla="*/ 1061482 w 1069635"/>
              <a:gd name="connsiteY4" fmla="*/ 861061 h 951277"/>
              <a:gd name="connsiteX5" fmla="*/ 587822 w 1069635"/>
              <a:gd name="connsiteY5" fmla="*/ 28998 h 951277"/>
              <a:gd name="connsiteX6" fmla="*/ 539135 w 1069635"/>
              <a:gd name="connsiteY6" fmla="*/ 0 h 951277"/>
              <a:gd name="connsiteX7" fmla="*/ 534818 w 1069635"/>
              <a:gd name="connsiteY7" fmla="*/ 2571 h 951277"/>
              <a:gd name="connsiteX8" fmla="*/ 530501 w 1069635"/>
              <a:gd name="connsiteY8" fmla="*/ 0 h 951277"/>
              <a:gd name="connsiteX9" fmla="*/ 481814 w 1069635"/>
              <a:gd name="connsiteY9" fmla="*/ 28998 h 951277"/>
              <a:gd name="connsiteX10" fmla="*/ 8154 w 1069635"/>
              <a:gd name="connsiteY10" fmla="*/ 861061 h 951277"/>
              <a:gd name="connsiteX11" fmla="*/ 56841 w 1069635"/>
              <a:gd name="connsiteY11" fmla="*/ 951277 h 95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9635" h="951277">
                <a:moveTo>
                  <a:pt x="56841" y="951277"/>
                </a:moveTo>
                <a:lnTo>
                  <a:pt x="534364" y="951277"/>
                </a:lnTo>
                <a:lnTo>
                  <a:pt x="535271" y="951277"/>
                </a:lnTo>
                <a:lnTo>
                  <a:pt x="1012795" y="951277"/>
                </a:lnTo>
                <a:cubicBezTo>
                  <a:pt x="1056897" y="951277"/>
                  <a:pt x="1084139" y="900859"/>
                  <a:pt x="1061482" y="861061"/>
                </a:cubicBezTo>
                <a:lnTo>
                  <a:pt x="587822" y="28998"/>
                </a:lnTo>
                <a:cubicBezTo>
                  <a:pt x="576831" y="9666"/>
                  <a:pt x="557983" y="-2"/>
                  <a:pt x="539135" y="0"/>
                </a:cubicBezTo>
                <a:lnTo>
                  <a:pt x="534818" y="2571"/>
                </a:lnTo>
                <a:lnTo>
                  <a:pt x="530501" y="0"/>
                </a:lnTo>
                <a:cubicBezTo>
                  <a:pt x="511653" y="-2"/>
                  <a:pt x="492805" y="9666"/>
                  <a:pt x="481814" y="28998"/>
                </a:cubicBezTo>
                <a:lnTo>
                  <a:pt x="8154" y="861061"/>
                </a:lnTo>
                <a:cubicBezTo>
                  <a:pt x="-14504" y="900859"/>
                  <a:pt x="12738" y="951277"/>
                  <a:pt x="56841" y="951277"/>
                </a:cubicBezTo>
                <a:close/>
              </a:path>
            </a:pathLst>
          </a:custGeom>
          <a:solidFill>
            <a:srgbClr val="FFFFFF">
              <a:lumMod val="85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73" name="テキスト ボックス 72">
            <a:extLst>
              <a:ext uri="{FF2B5EF4-FFF2-40B4-BE49-F238E27FC236}">
                <a16:creationId xmlns:a16="http://schemas.microsoft.com/office/drawing/2014/main" id="{0324846F-9722-F14F-2A24-17E46CEF2AEC}"/>
              </a:ext>
            </a:extLst>
          </p:cNvPr>
          <p:cNvSpPr txBox="1"/>
          <p:nvPr/>
        </p:nvSpPr>
        <p:spPr>
          <a:xfrm>
            <a:off x="1226481" y="5150392"/>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lumMod val="65000"/>
                  </a:srgbClr>
                </a:solidFill>
                <a:latin typeface="+mn-ea"/>
                <a:ea typeface="+mn-ea"/>
              </a:rPr>
              <a:t>購買</a:t>
            </a:r>
          </a:p>
        </p:txBody>
      </p:sp>
      <p:sp>
        <p:nvSpPr>
          <p:cNvPr id="74" name="テキスト ボックス 73">
            <a:extLst>
              <a:ext uri="{FF2B5EF4-FFF2-40B4-BE49-F238E27FC236}">
                <a16:creationId xmlns:a16="http://schemas.microsoft.com/office/drawing/2014/main" id="{6F9C2E8B-30B5-1124-C824-C9BB8EE14A5B}"/>
              </a:ext>
            </a:extLst>
          </p:cNvPr>
          <p:cNvSpPr txBox="1"/>
          <p:nvPr/>
        </p:nvSpPr>
        <p:spPr>
          <a:xfrm>
            <a:off x="1226481" y="5678750"/>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lumMod val="65000"/>
                  </a:srgbClr>
                </a:solidFill>
                <a:latin typeface="+mn-ea"/>
                <a:ea typeface="+mn-ea"/>
              </a:rPr>
              <a:t>ファン</a:t>
            </a:r>
          </a:p>
        </p:txBody>
      </p:sp>
      <p:sp>
        <p:nvSpPr>
          <p:cNvPr id="75" name="テキスト プレースホルダー 12">
            <a:extLst>
              <a:ext uri="{FF2B5EF4-FFF2-40B4-BE49-F238E27FC236}">
                <a16:creationId xmlns:a16="http://schemas.microsoft.com/office/drawing/2014/main" id="{DDB9B1FC-0C81-CBDC-BBC4-B83F9F7F1B42}"/>
              </a:ext>
            </a:extLst>
          </p:cNvPr>
          <p:cNvSpPr txBox="1">
            <a:spLocks/>
          </p:cNvSpPr>
          <p:nvPr/>
        </p:nvSpPr>
        <p:spPr>
          <a:xfrm>
            <a:off x="489682" y="1071271"/>
            <a:ext cx="11222893" cy="613183"/>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800" b="1" i="0" u="none" strike="noStrike" kern="1200" cap="none" spc="100" normalizeH="0" baseline="0" noProof="0" dirty="0">
                <a:ln>
                  <a:noFill/>
                </a:ln>
                <a:solidFill>
                  <a:srgbClr val="0D0D0D"/>
                </a:solidFill>
                <a:effectLst/>
                <a:uLnTx/>
                <a:uFillTx/>
                <a:cs typeface="+mn-cs"/>
              </a:rPr>
              <a:t>自動車とアルコール飲料を例に取ると、</a:t>
            </a:r>
            <a:endParaRPr kumimoji="1" lang="en-US" altLang="ja-JP" sz="1800" b="1" i="0" u="none" strike="noStrike" kern="1200" cap="none" spc="100" normalizeH="0" baseline="0" noProof="0" dirty="0">
              <a:ln>
                <a:noFill/>
              </a:ln>
              <a:solidFill>
                <a:srgbClr val="0D0D0D"/>
              </a:solidFill>
              <a:effectLst/>
              <a:uLnTx/>
              <a:uFillTx/>
              <a:cs typeface="+mn-cs"/>
            </a:endParaRPr>
          </a:p>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800" b="1" i="0" u="none" strike="noStrike" kern="1200" cap="none" spc="100" normalizeH="0" baseline="0" noProof="0" dirty="0">
                <a:ln>
                  <a:noFill/>
                </a:ln>
                <a:solidFill>
                  <a:srgbClr val="0D0D0D"/>
                </a:solidFill>
                <a:effectLst/>
                <a:uLnTx/>
                <a:uFillTx/>
                <a:cs typeface="+mn-cs"/>
              </a:rPr>
              <a:t>関連ニュースの閲覧ユーザー（受動関心層・潜在層）、興味・関心ユーザー（顕在層）とも大量に存在</a:t>
            </a:r>
          </a:p>
        </p:txBody>
      </p:sp>
      <p:sp>
        <p:nvSpPr>
          <p:cNvPr id="76" name="テキスト ボックス 13">
            <a:extLst>
              <a:ext uri="{FF2B5EF4-FFF2-40B4-BE49-F238E27FC236}">
                <a16:creationId xmlns:a16="http://schemas.microsoft.com/office/drawing/2014/main" id="{80DAEB47-8DF9-5449-FE13-8BFADBE71219}"/>
              </a:ext>
            </a:extLst>
          </p:cNvPr>
          <p:cNvSpPr txBox="1"/>
          <p:nvPr/>
        </p:nvSpPr>
        <p:spPr>
          <a:xfrm>
            <a:off x="10408192" y="6182149"/>
            <a:ext cx="1588024" cy="215444"/>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r>
              <a:rPr lang="en-US" altLang="ja-JP" sz="800" dirty="0">
                <a:solidFill>
                  <a:srgbClr val="0D0D0D"/>
                </a:solidFill>
                <a:latin typeface="+mn-ea"/>
              </a:rPr>
              <a:t>※Yahoo!</a:t>
            </a:r>
            <a:r>
              <a:rPr lang="ja-JP" altLang="en-US" sz="800" dirty="0">
                <a:solidFill>
                  <a:srgbClr val="0D0D0D"/>
                </a:solidFill>
                <a:latin typeface="+mn-ea"/>
              </a:rPr>
              <a:t> </a:t>
            </a:r>
            <a:r>
              <a:rPr lang="en-US" altLang="ja-JP" sz="800" dirty="0">
                <a:solidFill>
                  <a:srgbClr val="0D0D0D"/>
                </a:solidFill>
                <a:latin typeface="+mn-ea"/>
              </a:rPr>
              <a:t>JAPAN</a:t>
            </a:r>
            <a:r>
              <a:rPr lang="ja-JP" altLang="en-US" sz="800" dirty="0">
                <a:solidFill>
                  <a:srgbClr val="0D0D0D"/>
                </a:solidFill>
                <a:latin typeface="+mn-ea"/>
              </a:rPr>
              <a:t>自社調査</a:t>
            </a:r>
          </a:p>
        </p:txBody>
      </p:sp>
      <p:sp>
        <p:nvSpPr>
          <p:cNvPr id="77" name="四角形: 角を丸くする 76">
            <a:extLst>
              <a:ext uri="{FF2B5EF4-FFF2-40B4-BE49-F238E27FC236}">
                <a16:creationId xmlns:a16="http://schemas.microsoft.com/office/drawing/2014/main" id="{57425690-DF3C-203B-7E47-036B1E32FDF2}"/>
              </a:ext>
            </a:extLst>
          </p:cNvPr>
          <p:cNvSpPr/>
          <p:nvPr/>
        </p:nvSpPr>
        <p:spPr>
          <a:xfrm>
            <a:off x="3453221" y="2700066"/>
            <a:ext cx="1700355" cy="854363"/>
          </a:xfrm>
          <a:prstGeom prst="roundRect">
            <a:avLst>
              <a:gd name="adj" fmla="val 41846"/>
            </a:avLst>
          </a:prstGeom>
          <a:solidFill>
            <a:srgbClr val="00569B"/>
          </a:solid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eaLnBrk="1" fontAlgn="auto" hangingPunct="1">
              <a:lnSpc>
                <a:spcPct val="120000"/>
              </a:lnSpc>
              <a:spcBef>
                <a:spcPts val="0"/>
              </a:spcBef>
              <a:spcAft>
                <a:spcPts val="0"/>
              </a:spcAft>
              <a:defRPr/>
            </a:pPr>
            <a:r>
              <a:rPr kumimoji="0" lang="ja-JP" altLang="en-US" sz="1200" b="1" kern="0" dirty="0">
                <a:solidFill>
                  <a:srgbClr val="FFFFFF"/>
                </a:solidFill>
                <a:latin typeface="+mn-ea"/>
                <a:ea typeface="+mn-ea"/>
              </a:rPr>
              <a:t>商品カテゴリーに</a:t>
            </a:r>
            <a:endParaRPr kumimoji="0" lang="en-US" altLang="ja-JP" sz="1200" b="1" kern="0" dirty="0">
              <a:solidFill>
                <a:srgbClr val="FFFFFF"/>
              </a:solidFill>
              <a:latin typeface="+mn-ea"/>
              <a:ea typeface="+mn-ea"/>
            </a:endParaRPr>
          </a:p>
          <a:p>
            <a:pPr algn="ctr" eaLnBrk="1" fontAlgn="auto" hangingPunct="1">
              <a:lnSpc>
                <a:spcPct val="120000"/>
              </a:lnSpc>
              <a:spcBef>
                <a:spcPts val="0"/>
              </a:spcBef>
              <a:spcAft>
                <a:spcPts val="0"/>
              </a:spcAft>
              <a:defRPr/>
            </a:pPr>
            <a:r>
              <a:rPr kumimoji="0" lang="ja-JP" altLang="en-US" sz="1200" b="1" kern="0" dirty="0">
                <a:solidFill>
                  <a:srgbClr val="FFFFFF"/>
                </a:solidFill>
                <a:latin typeface="+mn-ea"/>
                <a:ea typeface="+mn-ea"/>
              </a:rPr>
              <a:t>関連するニュースの</a:t>
            </a:r>
            <a:endParaRPr kumimoji="0" lang="en-US" altLang="ja-JP" sz="1200" b="1" kern="0" dirty="0">
              <a:solidFill>
                <a:srgbClr val="FFFFFF"/>
              </a:solidFill>
              <a:latin typeface="+mn-ea"/>
              <a:ea typeface="+mn-ea"/>
            </a:endParaRPr>
          </a:p>
          <a:p>
            <a:pPr algn="ctr" eaLnBrk="1" fontAlgn="auto" hangingPunct="1">
              <a:lnSpc>
                <a:spcPct val="120000"/>
              </a:lnSpc>
              <a:spcBef>
                <a:spcPts val="0"/>
              </a:spcBef>
              <a:spcAft>
                <a:spcPts val="0"/>
              </a:spcAft>
              <a:defRPr/>
            </a:pPr>
            <a:r>
              <a:rPr kumimoji="0" lang="ja-JP" altLang="en-US" sz="1200" b="1" kern="0" dirty="0">
                <a:solidFill>
                  <a:srgbClr val="FFFFFF"/>
                </a:solidFill>
                <a:latin typeface="+mn-ea"/>
                <a:ea typeface="+mn-ea"/>
              </a:rPr>
              <a:t>閲覧ユーザー</a:t>
            </a:r>
          </a:p>
        </p:txBody>
      </p:sp>
      <p:sp>
        <p:nvSpPr>
          <p:cNvPr id="78" name="四角形: 角を丸くする 77">
            <a:extLst>
              <a:ext uri="{FF2B5EF4-FFF2-40B4-BE49-F238E27FC236}">
                <a16:creationId xmlns:a16="http://schemas.microsoft.com/office/drawing/2014/main" id="{4AEACA85-874A-6D83-23B7-09C342A3B0B9}"/>
              </a:ext>
            </a:extLst>
          </p:cNvPr>
          <p:cNvSpPr/>
          <p:nvPr/>
        </p:nvSpPr>
        <p:spPr>
          <a:xfrm>
            <a:off x="3453221" y="4200374"/>
            <a:ext cx="1700355" cy="854363"/>
          </a:xfrm>
          <a:prstGeom prst="roundRect">
            <a:avLst>
              <a:gd name="adj" fmla="val 41846"/>
            </a:avLst>
          </a:prstGeom>
          <a:solidFill>
            <a:srgbClr val="C9002C"/>
          </a:solid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mn-ea"/>
                <a:ea typeface="+mn-ea"/>
              </a:rPr>
              <a:t>商品カテゴリーの</a:t>
            </a:r>
            <a:endParaRPr kumimoji="0" lang="en-US" altLang="ja-JP" sz="1200" b="1" i="0" u="none" strike="noStrike" kern="0" cap="none" spc="0" normalizeH="0" baseline="0" noProof="0" dirty="0">
              <a:ln>
                <a:noFill/>
              </a:ln>
              <a:solidFill>
                <a:srgbClr val="FFFFFF"/>
              </a:solidFill>
              <a:effectLst/>
              <a:uLnTx/>
              <a:uFillTx/>
              <a:latin typeface="+mn-ea"/>
              <a:ea typeface="+mn-ea"/>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mn-ea"/>
                <a:ea typeface="+mn-ea"/>
              </a:rPr>
              <a:t>興味・関心</a:t>
            </a:r>
            <a:endParaRPr kumimoji="0" lang="en-US" altLang="ja-JP" sz="1200" b="1" i="0" u="none" strike="noStrike" kern="0" cap="none" spc="0" normalizeH="0" baseline="0" noProof="0" dirty="0">
              <a:ln>
                <a:noFill/>
              </a:ln>
              <a:solidFill>
                <a:srgbClr val="FFFFFF"/>
              </a:solidFill>
              <a:effectLst/>
              <a:uLnTx/>
              <a:uFillTx/>
              <a:latin typeface="+mn-ea"/>
              <a:ea typeface="+mn-ea"/>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mn-ea"/>
                <a:ea typeface="+mn-ea"/>
              </a:rPr>
              <a:t>ユーザー</a:t>
            </a:r>
            <a:r>
              <a:rPr kumimoji="0" lang="en-US" altLang="ja-JP" sz="1200" b="1" i="0" u="none" strike="noStrike" kern="0" cap="none" spc="0" normalizeH="0" baseline="0" noProof="0" dirty="0">
                <a:ln>
                  <a:noFill/>
                </a:ln>
                <a:solidFill>
                  <a:srgbClr val="FFFFFF"/>
                </a:solidFill>
                <a:effectLst/>
                <a:uLnTx/>
                <a:uFillTx/>
                <a:latin typeface="+mn-ea"/>
                <a:ea typeface="+mn-ea"/>
              </a:rPr>
              <a:t>※</a:t>
            </a:r>
          </a:p>
        </p:txBody>
      </p:sp>
      <p:sp>
        <p:nvSpPr>
          <p:cNvPr id="79" name="テキスト ボックス 78">
            <a:extLst>
              <a:ext uri="{FF2B5EF4-FFF2-40B4-BE49-F238E27FC236}">
                <a16:creationId xmlns:a16="http://schemas.microsoft.com/office/drawing/2014/main" id="{3BB5629D-DF8E-EF08-C087-159D25E856D1}"/>
              </a:ext>
            </a:extLst>
          </p:cNvPr>
          <p:cNvSpPr txBox="1"/>
          <p:nvPr/>
        </p:nvSpPr>
        <p:spPr>
          <a:xfrm>
            <a:off x="6485178" y="6456689"/>
            <a:ext cx="1503294" cy="215444"/>
          </a:xfrm>
          <a:prstGeom prst="rect">
            <a:avLst/>
          </a:prstGeom>
          <a:noFill/>
        </p:spPr>
        <p:txBody>
          <a:bodyPr wrap="square">
            <a:spAutoFit/>
          </a:bodyPr>
          <a:lstStyle/>
          <a:p>
            <a:pPr eaLnBrk="1" fontAlgn="auto" hangingPunct="1">
              <a:spcBef>
                <a:spcPts val="0"/>
              </a:spcBef>
              <a:spcAft>
                <a:spcPts val="0"/>
              </a:spcAft>
              <a:defRPr/>
            </a:pPr>
            <a:r>
              <a:rPr lang="en-US" altLang="ja-JP" sz="800" dirty="0">
                <a:solidFill>
                  <a:srgbClr val="0D0D0D"/>
                </a:solidFill>
                <a:latin typeface="+mn-ea"/>
                <a:ea typeface="+mn-ea"/>
              </a:rPr>
              <a:t>*</a:t>
            </a:r>
            <a:r>
              <a:rPr lang="ja-JP" altLang="en-US" sz="800" dirty="0">
                <a:solidFill>
                  <a:srgbClr val="0D0D0D"/>
                </a:solidFill>
                <a:latin typeface="+mn-ea"/>
                <a:ea typeface="+mn-ea"/>
              </a:rPr>
              <a:t>ユニークブラウザー</a:t>
            </a:r>
          </a:p>
        </p:txBody>
      </p:sp>
    </p:spTree>
    <p:extLst>
      <p:ext uri="{BB962C8B-B14F-4D97-AF65-F5344CB8AC3E}">
        <p14:creationId xmlns:p14="http://schemas.microsoft.com/office/powerpoint/2010/main" val="189251939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917A9242-AF5F-0972-E32E-42837C73BD50}"/>
              </a:ext>
            </a:extLst>
          </p:cNvPr>
          <p:cNvSpPr>
            <a:spLocks noGrp="1"/>
          </p:cNvSpPr>
          <p:nvPr>
            <p:ph type="body" sz="quarter" idx="12"/>
          </p:nvPr>
        </p:nvSpPr>
        <p:spPr>
          <a:xfrm>
            <a:off x="682513" y="70858"/>
            <a:ext cx="866756" cy="410840"/>
          </a:xfrm>
        </p:spPr>
        <p:txBody>
          <a:bodyPr/>
          <a:lstStyle/>
          <a:p>
            <a:pPr marL="0" indent="0">
              <a:buNone/>
            </a:pPr>
            <a:r>
              <a:rPr kumimoji="1" lang="ja-JP" altLang="en-US" dirty="0"/>
              <a:t>ご活用方法</a:t>
            </a:r>
          </a:p>
        </p:txBody>
      </p:sp>
      <p:grpSp>
        <p:nvGrpSpPr>
          <p:cNvPr id="16" name="Group 1">
            <a:extLst>
              <a:ext uri="{FF2B5EF4-FFF2-40B4-BE49-F238E27FC236}">
                <a16:creationId xmlns:a16="http://schemas.microsoft.com/office/drawing/2014/main" id="{98F9823C-220D-2D47-6301-597EFA29665B}"/>
              </a:ext>
            </a:extLst>
          </p:cNvPr>
          <p:cNvGrpSpPr>
            <a:grpSpLocks/>
          </p:cNvGrpSpPr>
          <p:nvPr/>
        </p:nvGrpSpPr>
        <p:grpSpPr bwMode="auto">
          <a:xfrm>
            <a:off x="104843" y="103529"/>
            <a:ext cx="307780" cy="327393"/>
            <a:chOff x="588" y="472"/>
            <a:chExt cx="408" cy="434"/>
          </a:xfrm>
          <a:solidFill>
            <a:schemeClr val="bg1"/>
          </a:solidFill>
        </p:grpSpPr>
        <p:sp>
          <p:nvSpPr>
            <p:cNvPr id="17" name="Freeform 2">
              <a:extLst>
                <a:ext uri="{FF2B5EF4-FFF2-40B4-BE49-F238E27FC236}">
                  <a16:creationId xmlns:a16="http://schemas.microsoft.com/office/drawing/2014/main" id="{ACD374FF-AEF3-363A-B5CC-B14447D8542E}"/>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8" name="Freeform 3">
              <a:extLst>
                <a:ext uri="{FF2B5EF4-FFF2-40B4-BE49-F238E27FC236}">
                  <a16:creationId xmlns:a16="http://schemas.microsoft.com/office/drawing/2014/main" id="{25A4F961-8FE3-C3EC-8DC1-47326CEA0518}"/>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9" name="Freeform 4">
              <a:extLst>
                <a:ext uri="{FF2B5EF4-FFF2-40B4-BE49-F238E27FC236}">
                  <a16:creationId xmlns:a16="http://schemas.microsoft.com/office/drawing/2014/main" id="{B38F6240-B15F-171B-342A-D16F3DC0B26B}"/>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0" name="Freeform 5">
              <a:extLst>
                <a:ext uri="{FF2B5EF4-FFF2-40B4-BE49-F238E27FC236}">
                  <a16:creationId xmlns:a16="http://schemas.microsoft.com/office/drawing/2014/main" id="{557D6EFF-80C0-C283-CC2B-B004DE7557CC}"/>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1" name="Freeform 6">
              <a:extLst>
                <a:ext uri="{FF2B5EF4-FFF2-40B4-BE49-F238E27FC236}">
                  <a16:creationId xmlns:a16="http://schemas.microsoft.com/office/drawing/2014/main" id="{775A0CCE-3575-2885-A70C-6AAB96B3BB90}"/>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2" name="Freeform 7">
              <a:extLst>
                <a:ext uri="{FF2B5EF4-FFF2-40B4-BE49-F238E27FC236}">
                  <a16:creationId xmlns:a16="http://schemas.microsoft.com/office/drawing/2014/main" id="{2EA83599-9564-A445-8C8F-31ED74CBBCEB}"/>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3" name="Freeform 8">
              <a:extLst>
                <a:ext uri="{FF2B5EF4-FFF2-40B4-BE49-F238E27FC236}">
                  <a16:creationId xmlns:a16="http://schemas.microsoft.com/office/drawing/2014/main" id="{846743FB-52DE-1A08-9A2B-3C8EF852539A}"/>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4" name="Freeform 9">
              <a:extLst>
                <a:ext uri="{FF2B5EF4-FFF2-40B4-BE49-F238E27FC236}">
                  <a16:creationId xmlns:a16="http://schemas.microsoft.com/office/drawing/2014/main" id="{A446859B-44D4-95DE-5B14-86BDDE02D357}"/>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49" name="テキスト プレースホルダー 3">
            <a:extLst>
              <a:ext uri="{FF2B5EF4-FFF2-40B4-BE49-F238E27FC236}">
                <a16:creationId xmlns:a16="http://schemas.microsoft.com/office/drawing/2014/main" id="{0C9EFE1F-C916-038A-B252-4BE5F160EAE7}"/>
              </a:ext>
            </a:extLst>
          </p:cNvPr>
          <p:cNvSpPr txBox="1">
            <a:spLocks/>
          </p:cNvSpPr>
          <p:nvPr/>
        </p:nvSpPr>
        <p:spPr>
          <a:xfrm>
            <a:off x="2027547" y="205773"/>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48"/>
                </a:solidFill>
                <a:effectLst/>
                <a:uLnTx/>
                <a:uFillTx/>
                <a:latin typeface="+mn-ea"/>
                <a:ea typeface="+mn-ea"/>
                <a:cs typeface="+mn-cs"/>
              </a:rPr>
              <a:t>潜在層、顕在層ともコンテンツアプローチが効く</a:t>
            </a:r>
          </a:p>
        </p:txBody>
      </p:sp>
      <p:sp>
        <p:nvSpPr>
          <p:cNvPr id="13" name="四角形: 角を丸くする 12">
            <a:extLst>
              <a:ext uri="{FF2B5EF4-FFF2-40B4-BE49-F238E27FC236}">
                <a16:creationId xmlns:a16="http://schemas.microsoft.com/office/drawing/2014/main" id="{98203AE6-9D60-6F3D-941C-2F5C5D5BCF10}"/>
              </a:ext>
            </a:extLst>
          </p:cNvPr>
          <p:cNvSpPr/>
          <p:nvPr/>
        </p:nvSpPr>
        <p:spPr>
          <a:xfrm>
            <a:off x="7076160" y="4009341"/>
            <a:ext cx="3975018" cy="952855"/>
          </a:xfrm>
          <a:prstGeom prst="roundRect">
            <a:avLst>
              <a:gd name="adj" fmla="val 3709"/>
            </a:avLst>
          </a:prstGeom>
          <a:solidFill>
            <a:srgbClr val="C9002C"/>
          </a:solidFill>
          <a:ln w="12700" cap="flat" cmpd="sng" algn="ctr">
            <a:noFill/>
            <a:prstDash val="solid"/>
            <a:miter lim="800000"/>
          </a:ln>
          <a:effectLst/>
        </p:spPr>
        <p:txBody>
          <a:bodyPr lIns="180000" tIns="324000" rtlCol="0" anchor="t" anchorCtr="0"/>
          <a:lstStyle/>
          <a:p>
            <a:pPr marL="0" marR="0" lvl="0" indent="0" defTabSz="914400" eaLnBrk="1" fontAlgn="auto" latinLnBrk="0" hangingPunct="1">
              <a:lnSpc>
                <a:spcPct val="110000"/>
              </a:lnSpc>
              <a:spcBef>
                <a:spcPts val="0"/>
              </a:spcBef>
              <a:spcAft>
                <a:spcPts val="0"/>
              </a:spcAft>
              <a:buClrTx/>
              <a:buSzTx/>
              <a:buFontTx/>
              <a:buNone/>
              <a:tabLst/>
              <a:defRPr/>
            </a:pPr>
            <a:endParaRPr kumimoji="0" lang="ja-JP" altLang="en-US" sz="2000" b="1" i="0" u="none" strike="noStrike" kern="0" cap="none" spc="100" normalizeH="0" baseline="0" noProof="0" dirty="0">
              <a:ln>
                <a:noFill/>
              </a:ln>
              <a:solidFill>
                <a:srgbClr val="212121"/>
              </a:solidFill>
              <a:effectLst/>
              <a:uLnTx/>
              <a:uFillTx/>
              <a:latin typeface="+mn-ea"/>
              <a:ea typeface="+mn-ea"/>
            </a:endParaRPr>
          </a:p>
        </p:txBody>
      </p:sp>
      <p:sp>
        <p:nvSpPr>
          <p:cNvPr id="7" name="四角形: 角を丸くする 6">
            <a:extLst>
              <a:ext uri="{FF2B5EF4-FFF2-40B4-BE49-F238E27FC236}">
                <a16:creationId xmlns:a16="http://schemas.microsoft.com/office/drawing/2014/main" id="{E0540B47-7F6A-4C08-838E-02FFE801154E}"/>
              </a:ext>
            </a:extLst>
          </p:cNvPr>
          <p:cNvSpPr/>
          <p:nvPr/>
        </p:nvSpPr>
        <p:spPr>
          <a:xfrm>
            <a:off x="3167982" y="2979583"/>
            <a:ext cx="7883196" cy="952855"/>
          </a:xfrm>
          <a:prstGeom prst="roundRect">
            <a:avLst>
              <a:gd name="adj" fmla="val 3709"/>
            </a:avLst>
          </a:prstGeom>
          <a:solidFill>
            <a:srgbClr val="00569B">
              <a:lumMod val="60000"/>
              <a:lumOff val="40000"/>
            </a:srgbClr>
          </a:solidFill>
          <a:ln w="12700" cap="flat" cmpd="sng" algn="ctr">
            <a:noFill/>
            <a:prstDash val="solid"/>
            <a:miter lim="800000"/>
          </a:ln>
          <a:effectLst/>
        </p:spPr>
        <p:txBody>
          <a:bodyPr lIns="180000" tIns="324000" rtlCol="0" anchor="t" anchorCtr="0"/>
          <a:lstStyle/>
          <a:p>
            <a:pPr marL="0" marR="0" lvl="0" indent="0" defTabSz="914400" eaLnBrk="1" fontAlgn="auto" latinLnBrk="0" hangingPunct="1">
              <a:lnSpc>
                <a:spcPct val="110000"/>
              </a:lnSpc>
              <a:spcBef>
                <a:spcPts val="0"/>
              </a:spcBef>
              <a:spcAft>
                <a:spcPts val="0"/>
              </a:spcAft>
              <a:buClrTx/>
              <a:buSzTx/>
              <a:buFontTx/>
              <a:buNone/>
              <a:tabLst/>
              <a:defRPr/>
            </a:pPr>
            <a:endParaRPr kumimoji="0" lang="ja-JP" altLang="en-US" sz="2000" b="1" i="0" u="none" strike="noStrike" kern="0" cap="none" spc="100" normalizeH="0" baseline="0" noProof="0" dirty="0">
              <a:ln>
                <a:noFill/>
              </a:ln>
              <a:solidFill>
                <a:srgbClr val="212121"/>
              </a:solidFill>
              <a:effectLst/>
              <a:uLnTx/>
              <a:uFillTx/>
              <a:latin typeface="+mn-ea"/>
              <a:ea typeface="+mn-ea"/>
            </a:endParaRPr>
          </a:p>
        </p:txBody>
      </p:sp>
      <p:sp>
        <p:nvSpPr>
          <p:cNvPr id="8" name="四角形: 角を丸くする 7">
            <a:extLst>
              <a:ext uri="{FF2B5EF4-FFF2-40B4-BE49-F238E27FC236}">
                <a16:creationId xmlns:a16="http://schemas.microsoft.com/office/drawing/2014/main" id="{9FE69498-7757-1D22-1713-DB531D8993A1}"/>
              </a:ext>
            </a:extLst>
          </p:cNvPr>
          <p:cNvSpPr/>
          <p:nvPr/>
        </p:nvSpPr>
        <p:spPr>
          <a:xfrm>
            <a:off x="3167982" y="1956238"/>
            <a:ext cx="7883196" cy="952855"/>
          </a:xfrm>
          <a:prstGeom prst="roundRect">
            <a:avLst>
              <a:gd name="adj" fmla="val 3709"/>
            </a:avLst>
          </a:prstGeom>
          <a:solidFill>
            <a:srgbClr val="CDEBFF"/>
          </a:solidFill>
          <a:ln w="12700" cap="flat" cmpd="sng" algn="ctr">
            <a:noFill/>
            <a:prstDash val="solid"/>
            <a:miter lim="800000"/>
          </a:ln>
          <a:effectLst/>
        </p:spPr>
        <p:txBody>
          <a:bodyPr lIns="180000" tIns="324000" rtlCol="0" anchor="t" anchorCtr="0"/>
          <a:lstStyle/>
          <a:p>
            <a:pPr eaLnBrk="1" fontAlgn="auto" hangingPunct="1">
              <a:lnSpc>
                <a:spcPct val="110000"/>
              </a:lnSpc>
              <a:spcBef>
                <a:spcPts val="0"/>
              </a:spcBef>
              <a:spcAft>
                <a:spcPts val="0"/>
              </a:spcAft>
              <a:defRPr/>
            </a:pPr>
            <a:endParaRPr kumimoji="0" lang="ja-JP" altLang="en-US" sz="2000" b="1" kern="0" spc="100" dirty="0">
              <a:solidFill>
                <a:srgbClr val="212121"/>
              </a:solidFill>
              <a:latin typeface="+mn-ea"/>
              <a:ea typeface="+mn-ea"/>
            </a:endParaRPr>
          </a:p>
        </p:txBody>
      </p:sp>
      <p:sp>
        <p:nvSpPr>
          <p:cNvPr id="2" name="フリーフォーム: 図形 1">
            <a:extLst>
              <a:ext uri="{FF2B5EF4-FFF2-40B4-BE49-F238E27FC236}">
                <a16:creationId xmlns:a16="http://schemas.microsoft.com/office/drawing/2014/main" id="{3C393E80-6637-FFEB-EB5A-7EB7178E43ED}"/>
              </a:ext>
            </a:extLst>
          </p:cNvPr>
          <p:cNvSpPr/>
          <p:nvPr/>
        </p:nvSpPr>
        <p:spPr>
          <a:xfrm rot="10800000" flipH="1">
            <a:off x="877906" y="2985700"/>
            <a:ext cx="1986117" cy="942402"/>
          </a:xfrm>
          <a:custGeom>
            <a:avLst/>
            <a:gdLst>
              <a:gd name="connsiteX0" fmla="*/ 56873 w 3646771"/>
              <a:gd name="connsiteY0" fmla="*/ 687179 h 687179"/>
              <a:gd name="connsiteX1" fmla="*/ 1822935 w 3646771"/>
              <a:gd name="connsiteY1" fmla="*/ 687179 h 687179"/>
              <a:gd name="connsiteX2" fmla="*/ 1823836 w 3646771"/>
              <a:gd name="connsiteY2" fmla="*/ 687179 h 687179"/>
              <a:gd name="connsiteX3" fmla="*/ 3589898 w 3646771"/>
              <a:gd name="connsiteY3" fmla="*/ 687179 h 687179"/>
              <a:gd name="connsiteX4" fmla="*/ 3637508 w 3646771"/>
              <a:gd name="connsiteY4" fmla="*/ 595119 h 687179"/>
              <a:gd name="connsiteX5" fmla="*/ 3286308 w 3646771"/>
              <a:gd name="connsiteY5" fmla="*/ 27193 h 687179"/>
              <a:gd name="connsiteX6" fmla="*/ 3238702 w 3646771"/>
              <a:gd name="connsiteY6" fmla="*/ 0 h 687179"/>
              <a:gd name="connsiteX7" fmla="*/ 1823836 w 3646771"/>
              <a:gd name="connsiteY7" fmla="*/ 0 h 687179"/>
              <a:gd name="connsiteX8" fmla="*/ 1822935 w 3646771"/>
              <a:gd name="connsiteY8" fmla="*/ 0 h 687179"/>
              <a:gd name="connsiteX9" fmla="*/ 408070 w 3646771"/>
              <a:gd name="connsiteY9" fmla="*/ 0 h 687179"/>
              <a:gd name="connsiteX10" fmla="*/ 360463 w 3646771"/>
              <a:gd name="connsiteY10" fmla="*/ 27193 h 687179"/>
              <a:gd name="connsiteX11" fmla="*/ 9264 w 3646771"/>
              <a:gd name="connsiteY11" fmla="*/ 595119 h 687179"/>
              <a:gd name="connsiteX12" fmla="*/ 56873 w 3646771"/>
              <a:gd name="connsiteY12" fmla="*/ 687179 h 68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46771" h="687179">
                <a:moveTo>
                  <a:pt x="56873" y="687179"/>
                </a:moveTo>
                <a:lnTo>
                  <a:pt x="1822935" y="687179"/>
                </a:lnTo>
                <a:lnTo>
                  <a:pt x="1823836" y="687179"/>
                </a:lnTo>
                <a:lnTo>
                  <a:pt x="3589898" y="687179"/>
                </a:lnTo>
                <a:cubicBezTo>
                  <a:pt x="3634946" y="687179"/>
                  <a:pt x="3662055" y="634775"/>
                  <a:pt x="3637508" y="595119"/>
                </a:cubicBezTo>
                <a:lnTo>
                  <a:pt x="3286308" y="27193"/>
                </a:lnTo>
                <a:cubicBezTo>
                  <a:pt x="3275790" y="10198"/>
                  <a:pt x="3257987" y="0"/>
                  <a:pt x="3238702" y="0"/>
                </a:cubicBezTo>
                <a:lnTo>
                  <a:pt x="1823836" y="0"/>
                </a:lnTo>
                <a:lnTo>
                  <a:pt x="1822935" y="0"/>
                </a:lnTo>
                <a:lnTo>
                  <a:pt x="408070" y="0"/>
                </a:lnTo>
                <a:cubicBezTo>
                  <a:pt x="388784" y="0"/>
                  <a:pt x="370981" y="10198"/>
                  <a:pt x="360463" y="27193"/>
                </a:cubicBezTo>
                <a:lnTo>
                  <a:pt x="9264" y="595119"/>
                </a:lnTo>
                <a:cubicBezTo>
                  <a:pt x="-15284" y="634775"/>
                  <a:pt x="11826" y="687179"/>
                  <a:pt x="56873" y="687179"/>
                </a:cubicBezTo>
                <a:close/>
              </a:path>
            </a:pathLst>
          </a:custGeom>
          <a:gradFill>
            <a:gsLst>
              <a:gs pos="36000">
                <a:srgbClr val="00569B"/>
              </a:gs>
              <a:gs pos="86000">
                <a:srgbClr val="00569B">
                  <a:lumMod val="60000"/>
                  <a:lumOff val="40000"/>
                </a:srgbClr>
              </a:gs>
            </a:gsLst>
            <a:lin ang="16800000" scaled="0"/>
          </a:gradFill>
          <a:ln w="9525" cap="flat">
            <a:noFill/>
            <a:prstDash val="solid"/>
            <a:miter/>
          </a:ln>
        </p:spPr>
        <p:txBody>
          <a:bodyPr wrap="square" rtlCol="0" anchor="ctr">
            <a:noAutofit/>
          </a:bodyPr>
          <a:lstStyle/>
          <a:p>
            <a:pPr eaLnBrk="1" fontAlgn="auto" hangingPunct="1">
              <a:spcBef>
                <a:spcPts val="0"/>
              </a:spcBef>
              <a:spcAft>
                <a:spcPts val="0"/>
              </a:spcAft>
              <a:defRPr/>
            </a:pPr>
            <a:endParaRPr kumimoji="0" lang="ja-JP" altLang="en-US" kern="0">
              <a:solidFill>
                <a:sysClr val="windowText" lastClr="000000"/>
              </a:solidFill>
              <a:latin typeface="+mn-ea"/>
              <a:ea typeface="+mn-ea"/>
            </a:endParaRPr>
          </a:p>
        </p:txBody>
      </p:sp>
      <p:sp>
        <p:nvSpPr>
          <p:cNvPr id="4" name="フリーフォーム: 図形 3">
            <a:extLst>
              <a:ext uri="{FF2B5EF4-FFF2-40B4-BE49-F238E27FC236}">
                <a16:creationId xmlns:a16="http://schemas.microsoft.com/office/drawing/2014/main" id="{26F9B26D-FB02-AD47-61C2-39BF2E2E7DF8}"/>
              </a:ext>
            </a:extLst>
          </p:cNvPr>
          <p:cNvSpPr/>
          <p:nvPr/>
        </p:nvSpPr>
        <p:spPr>
          <a:xfrm rot="10800000" flipH="1">
            <a:off x="1114495" y="3987686"/>
            <a:ext cx="1513671" cy="942207"/>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gradFill>
            <a:gsLst>
              <a:gs pos="0">
                <a:srgbClr val="C9002C">
                  <a:lumMod val="67000"/>
                </a:srgbClr>
              </a:gs>
              <a:gs pos="48000">
                <a:srgbClr val="C9002C">
                  <a:lumMod val="97000"/>
                  <a:lumOff val="3000"/>
                </a:srgbClr>
              </a:gs>
              <a:gs pos="100000">
                <a:srgbClr val="C9002C">
                  <a:lumMod val="60000"/>
                  <a:lumOff val="40000"/>
                </a:srgbClr>
              </a:gs>
            </a:gsLst>
            <a:lin ang="5400000" scaled="1"/>
          </a:gra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5" name="フリーフォーム: 図形 4">
            <a:extLst>
              <a:ext uri="{FF2B5EF4-FFF2-40B4-BE49-F238E27FC236}">
                <a16:creationId xmlns:a16="http://schemas.microsoft.com/office/drawing/2014/main" id="{C9E98C6A-738F-D3EF-DE45-261273CC09EE}"/>
              </a:ext>
            </a:extLst>
          </p:cNvPr>
          <p:cNvSpPr/>
          <p:nvPr/>
        </p:nvSpPr>
        <p:spPr>
          <a:xfrm rot="10800000" flipH="1">
            <a:off x="643185" y="1973117"/>
            <a:ext cx="2466644" cy="942399"/>
          </a:xfrm>
          <a:custGeom>
            <a:avLst/>
            <a:gdLst>
              <a:gd name="connsiteX0" fmla="*/ 56927 w 4568302"/>
              <a:gd name="connsiteY0" fmla="*/ 687177 h 687177"/>
              <a:gd name="connsiteX1" fmla="*/ 2283697 w 4568302"/>
              <a:gd name="connsiteY1" fmla="*/ 687177 h 687177"/>
              <a:gd name="connsiteX2" fmla="*/ 2284604 w 4568302"/>
              <a:gd name="connsiteY2" fmla="*/ 687177 h 687177"/>
              <a:gd name="connsiteX3" fmla="*/ 4511374 w 4568302"/>
              <a:gd name="connsiteY3" fmla="*/ 687177 h 687177"/>
              <a:gd name="connsiteX4" fmla="*/ 4559119 w 4568302"/>
              <a:gd name="connsiteY4" fmla="*/ 595262 h 687177"/>
              <a:gd name="connsiteX5" fmla="*/ 4210482 w 4568302"/>
              <a:gd name="connsiteY5" fmla="*/ 27333 h 687177"/>
              <a:gd name="connsiteX6" fmla="*/ 4162740 w 4568302"/>
              <a:gd name="connsiteY6" fmla="*/ 0 h 687177"/>
              <a:gd name="connsiteX7" fmla="*/ 2284604 w 4568302"/>
              <a:gd name="connsiteY7" fmla="*/ 0 h 687177"/>
              <a:gd name="connsiteX8" fmla="*/ 2283697 w 4568302"/>
              <a:gd name="connsiteY8" fmla="*/ 0 h 687177"/>
              <a:gd name="connsiteX9" fmla="*/ 405561 w 4568302"/>
              <a:gd name="connsiteY9" fmla="*/ 0 h 687177"/>
              <a:gd name="connsiteX10" fmla="*/ 357820 w 4568302"/>
              <a:gd name="connsiteY10" fmla="*/ 27333 h 687177"/>
              <a:gd name="connsiteX11" fmla="*/ 9183 w 4568302"/>
              <a:gd name="connsiteY11" fmla="*/ 595262 h 687177"/>
              <a:gd name="connsiteX12" fmla="*/ 56927 w 4568302"/>
              <a:gd name="connsiteY12" fmla="*/ 687177 h 68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8302" h="687177">
                <a:moveTo>
                  <a:pt x="56927" y="687177"/>
                </a:moveTo>
                <a:lnTo>
                  <a:pt x="2283697" y="687177"/>
                </a:lnTo>
                <a:lnTo>
                  <a:pt x="2284604" y="687177"/>
                </a:lnTo>
                <a:lnTo>
                  <a:pt x="4511374" y="687177"/>
                </a:lnTo>
                <a:cubicBezTo>
                  <a:pt x="4556422" y="687177"/>
                  <a:pt x="4583531" y="634918"/>
                  <a:pt x="4559119" y="595262"/>
                </a:cubicBezTo>
                <a:lnTo>
                  <a:pt x="4210482" y="27333"/>
                </a:lnTo>
                <a:cubicBezTo>
                  <a:pt x="4199963" y="10338"/>
                  <a:pt x="4182025" y="0"/>
                  <a:pt x="4162740" y="0"/>
                </a:cubicBezTo>
                <a:lnTo>
                  <a:pt x="2284604" y="0"/>
                </a:lnTo>
                <a:lnTo>
                  <a:pt x="2283697" y="0"/>
                </a:lnTo>
                <a:lnTo>
                  <a:pt x="405561" y="0"/>
                </a:lnTo>
                <a:cubicBezTo>
                  <a:pt x="386276" y="0"/>
                  <a:pt x="368338" y="10338"/>
                  <a:pt x="357820" y="27333"/>
                </a:cubicBezTo>
                <a:lnTo>
                  <a:pt x="9183" y="595262"/>
                </a:lnTo>
                <a:cubicBezTo>
                  <a:pt x="-15230" y="634918"/>
                  <a:pt x="11880" y="687177"/>
                  <a:pt x="56927" y="687177"/>
                </a:cubicBezTo>
                <a:close/>
              </a:path>
            </a:pathLst>
          </a:custGeom>
          <a:solidFill>
            <a:srgbClr val="00569B">
              <a:lumMod val="60000"/>
              <a:lumOff val="40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6" name="テキスト ボックス 5">
            <a:extLst>
              <a:ext uri="{FF2B5EF4-FFF2-40B4-BE49-F238E27FC236}">
                <a16:creationId xmlns:a16="http://schemas.microsoft.com/office/drawing/2014/main" id="{9061B07C-80FB-AA06-20A4-BDC6953DB44F}"/>
              </a:ext>
            </a:extLst>
          </p:cNvPr>
          <p:cNvSpPr txBox="1"/>
          <p:nvPr/>
        </p:nvSpPr>
        <p:spPr>
          <a:xfrm>
            <a:off x="1160955" y="2158524"/>
            <a:ext cx="1458850" cy="630423"/>
          </a:xfrm>
          <a:prstGeom prst="rect">
            <a:avLst/>
          </a:prstGeom>
          <a:noFill/>
        </p:spPr>
        <p:txBody>
          <a:bodyPr wrap="square" lIns="0" tIns="0" rIns="0" bIns="0" anchor="ctr">
            <a:noAutofit/>
          </a:bodyPr>
          <a:lstStyle/>
          <a:p>
            <a:pPr eaLnBrk="1" fontAlgn="auto" hangingPunct="1">
              <a:spcBef>
                <a:spcPts val="0"/>
              </a:spcBef>
              <a:spcAft>
                <a:spcPts val="0"/>
              </a:spcAft>
              <a:defRPr/>
            </a:pPr>
            <a:r>
              <a:rPr kumimoji="0" lang="ja-JP" altLang="en-US" sz="1600" b="1" kern="0" spc="200" dirty="0">
                <a:solidFill>
                  <a:srgbClr val="FFFFFF"/>
                </a:solidFill>
                <a:latin typeface="+mn-ea"/>
                <a:ea typeface="+mn-ea"/>
              </a:rPr>
              <a:t>①受動関心層</a:t>
            </a:r>
          </a:p>
        </p:txBody>
      </p:sp>
      <p:sp>
        <p:nvSpPr>
          <p:cNvPr id="9" name="テキスト ボックス 8">
            <a:extLst>
              <a:ext uri="{FF2B5EF4-FFF2-40B4-BE49-F238E27FC236}">
                <a16:creationId xmlns:a16="http://schemas.microsoft.com/office/drawing/2014/main" id="{D0DBE313-6BA6-0826-57FE-7AA23EAE913C}"/>
              </a:ext>
            </a:extLst>
          </p:cNvPr>
          <p:cNvSpPr txBox="1"/>
          <p:nvPr/>
        </p:nvSpPr>
        <p:spPr>
          <a:xfrm>
            <a:off x="1207370" y="3139353"/>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②潜在層</a:t>
            </a:r>
          </a:p>
        </p:txBody>
      </p:sp>
      <p:sp>
        <p:nvSpPr>
          <p:cNvPr id="10" name="テキスト ボックス 9">
            <a:extLst>
              <a:ext uri="{FF2B5EF4-FFF2-40B4-BE49-F238E27FC236}">
                <a16:creationId xmlns:a16="http://schemas.microsoft.com/office/drawing/2014/main" id="{4AC8EFF2-2D93-1274-B5FD-6ADACA8F1AAB}"/>
              </a:ext>
            </a:extLst>
          </p:cNvPr>
          <p:cNvSpPr txBox="1"/>
          <p:nvPr/>
        </p:nvSpPr>
        <p:spPr>
          <a:xfrm>
            <a:off x="1233851" y="4143577"/>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③顕在層</a:t>
            </a:r>
          </a:p>
        </p:txBody>
      </p:sp>
      <p:sp>
        <p:nvSpPr>
          <p:cNvPr id="11" name="フリーフォーム: 図形 10">
            <a:extLst>
              <a:ext uri="{FF2B5EF4-FFF2-40B4-BE49-F238E27FC236}">
                <a16:creationId xmlns:a16="http://schemas.microsoft.com/office/drawing/2014/main" id="{F80608C6-7492-72D0-06A0-D4F56E7AEE85}"/>
              </a:ext>
            </a:extLst>
          </p:cNvPr>
          <p:cNvSpPr/>
          <p:nvPr/>
        </p:nvSpPr>
        <p:spPr>
          <a:xfrm rot="10800000" flipH="1">
            <a:off x="1335471" y="5006537"/>
            <a:ext cx="1071716" cy="503401"/>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solidFill>
            <a:srgbClr val="FFFFFF">
              <a:lumMod val="85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12" name="フリーフォーム: 図形 11">
            <a:extLst>
              <a:ext uri="{FF2B5EF4-FFF2-40B4-BE49-F238E27FC236}">
                <a16:creationId xmlns:a16="http://schemas.microsoft.com/office/drawing/2014/main" id="{AD0C3694-9E95-26BC-3079-F1FAFFA1D64D}"/>
              </a:ext>
            </a:extLst>
          </p:cNvPr>
          <p:cNvSpPr/>
          <p:nvPr/>
        </p:nvSpPr>
        <p:spPr>
          <a:xfrm rot="10800000" flipH="1">
            <a:off x="1491810" y="5587620"/>
            <a:ext cx="763226" cy="616780"/>
          </a:xfrm>
          <a:custGeom>
            <a:avLst/>
            <a:gdLst>
              <a:gd name="connsiteX0" fmla="*/ 56841 w 1069635"/>
              <a:gd name="connsiteY0" fmla="*/ 951277 h 951277"/>
              <a:gd name="connsiteX1" fmla="*/ 534364 w 1069635"/>
              <a:gd name="connsiteY1" fmla="*/ 951277 h 951277"/>
              <a:gd name="connsiteX2" fmla="*/ 535271 w 1069635"/>
              <a:gd name="connsiteY2" fmla="*/ 951277 h 951277"/>
              <a:gd name="connsiteX3" fmla="*/ 1012795 w 1069635"/>
              <a:gd name="connsiteY3" fmla="*/ 951277 h 951277"/>
              <a:gd name="connsiteX4" fmla="*/ 1061482 w 1069635"/>
              <a:gd name="connsiteY4" fmla="*/ 861061 h 951277"/>
              <a:gd name="connsiteX5" fmla="*/ 587822 w 1069635"/>
              <a:gd name="connsiteY5" fmla="*/ 28998 h 951277"/>
              <a:gd name="connsiteX6" fmla="*/ 539135 w 1069635"/>
              <a:gd name="connsiteY6" fmla="*/ 0 h 951277"/>
              <a:gd name="connsiteX7" fmla="*/ 534818 w 1069635"/>
              <a:gd name="connsiteY7" fmla="*/ 2571 h 951277"/>
              <a:gd name="connsiteX8" fmla="*/ 530501 w 1069635"/>
              <a:gd name="connsiteY8" fmla="*/ 0 h 951277"/>
              <a:gd name="connsiteX9" fmla="*/ 481814 w 1069635"/>
              <a:gd name="connsiteY9" fmla="*/ 28998 h 951277"/>
              <a:gd name="connsiteX10" fmla="*/ 8154 w 1069635"/>
              <a:gd name="connsiteY10" fmla="*/ 861061 h 951277"/>
              <a:gd name="connsiteX11" fmla="*/ 56841 w 1069635"/>
              <a:gd name="connsiteY11" fmla="*/ 951277 h 95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9635" h="951277">
                <a:moveTo>
                  <a:pt x="56841" y="951277"/>
                </a:moveTo>
                <a:lnTo>
                  <a:pt x="534364" y="951277"/>
                </a:lnTo>
                <a:lnTo>
                  <a:pt x="535271" y="951277"/>
                </a:lnTo>
                <a:lnTo>
                  <a:pt x="1012795" y="951277"/>
                </a:lnTo>
                <a:cubicBezTo>
                  <a:pt x="1056897" y="951277"/>
                  <a:pt x="1084139" y="900859"/>
                  <a:pt x="1061482" y="861061"/>
                </a:cubicBezTo>
                <a:lnTo>
                  <a:pt x="587822" y="28998"/>
                </a:lnTo>
                <a:cubicBezTo>
                  <a:pt x="576831" y="9666"/>
                  <a:pt x="557983" y="-2"/>
                  <a:pt x="539135" y="0"/>
                </a:cubicBezTo>
                <a:lnTo>
                  <a:pt x="534818" y="2571"/>
                </a:lnTo>
                <a:lnTo>
                  <a:pt x="530501" y="0"/>
                </a:lnTo>
                <a:cubicBezTo>
                  <a:pt x="511653" y="-2"/>
                  <a:pt x="492805" y="9666"/>
                  <a:pt x="481814" y="28998"/>
                </a:cubicBezTo>
                <a:lnTo>
                  <a:pt x="8154" y="861061"/>
                </a:lnTo>
                <a:cubicBezTo>
                  <a:pt x="-14504" y="900859"/>
                  <a:pt x="12738" y="951277"/>
                  <a:pt x="56841" y="951277"/>
                </a:cubicBezTo>
                <a:close/>
              </a:path>
            </a:pathLst>
          </a:custGeom>
          <a:solidFill>
            <a:srgbClr val="FFFFFF">
              <a:lumMod val="85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14" name="テキスト ボックス 13">
            <a:extLst>
              <a:ext uri="{FF2B5EF4-FFF2-40B4-BE49-F238E27FC236}">
                <a16:creationId xmlns:a16="http://schemas.microsoft.com/office/drawing/2014/main" id="{2EB5DC10-669E-5741-E538-73207CBFE7A6}"/>
              </a:ext>
            </a:extLst>
          </p:cNvPr>
          <p:cNvSpPr txBox="1"/>
          <p:nvPr/>
        </p:nvSpPr>
        <p:spPr>
          <a:xfrm>
            <a:off x="1233851" y="4981580"/>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lumMod val="65000"/>
                  </a:srgbClr>
                </a:solidFill>
                <a:latin typeface="+mn-ea"/>
                <a:ea typeface="+mn-ea"/>
              </a:rPr>
              <a:t>購買</a:t>
            </a:r>
          </a:p>
        </p:txBody>
      </p:sp>
      <p:sp>
        <p:nvSpPr>
          <p:cNvPr id="15" name="テキスト ボックス 14">
            <a:extLst>
              <a:ext uri="{FF2B5EF4-FFF2-40B4-BE49-F238E27FC236}">
                <a16:creationId xmlns:a16="http://schemas.microsoft.com/office/drawing/2014/main" id="{BC641028-880D-2482-F413-49449E7EE755}"/>
              </a:ext>
            </a:extLst>
          </p:cNvPr>
          <p:cNvSpPr txBox="1"/>
          <p:nvPr/>
        </p:nvSpPr>
        <p:spPr>
          <a:xfrm>
            <a:off x="1233851" y="5509938"/>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lumMod val="65000"/>
                  </a:srgbClr>
                </a:solidFill>
                <a:latin typeface="+mn-ea"/>
                <a:ea typeface="+mn-ea"/>
              </a:rPr>
              <a:t>ファン</a:t>
            </a:r>
          </a:p>
        </p:txBody>
      </p:sp>
      <p:sp>
        <p:nvSpPr>
          <p:cNvPr id="153" name="正方形/長方形 152">
            <a:extLst>
              <a:ext uri="{FF2B5EF4-FFF2-40B4-BE49-F238E27FC236}">
                <a16:creationId xmlns:a16="http://schemas.microsoft.com/office/drawing/2014/main" id="{482FA489-1B41-D654-AE01-FC6B9691D4F4}"/>
              </a:ext>
            </a:extLst>
          </p:cNvPr>
          <p:cNvSpPr/>
          <p:nvPr/>
        </p:nvSpPr>
        <p:spPr>
          <a:xfrm>
            <a:off x="7382215" y="1818739"/>
            <a:ext cx="3305869" cy="4470399"/>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52" name="正方形/長方形 151">
            <a:extLst>
              <a:ext uri="{FF2B5EF4-FFF2-40B4-BE49-F238E27FC236}">
                <a16:creationId xmlns:a16="http://schemas.microsoft.com/office/drawing/2014/main" id="{E012912B-3E43-70D7-9FDE-D28BAE57B60D}"/>
              </a:ext>
            </a:extLst>
          </p:cNvPr>
          <p:cNvSpPr/>
          <p:nvPr/>
        </p:nvSpPr>
        <p:spPr>
          <a:xfrm>
            <a:off x="3563088" y="1818739"/>
            <a:ext cx="3305869" cy="4470399"/>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25" name="正方形/長方形 24">
            <a:extLst>
              <a:ext uri="{FF2B5EF4-FFF2-40B4-BE49-F238E27FC236}">
                <a16:creationId xmlns:a16="http://schemas.microsoft.com/office/drawing/2014/main" id="{D1C36908-AA40-A45F-F393-97C07F92D970}"/>
              </a:ext>
            </a:extLst>
          </p:cNvPr>
          <p:cNvSpPr/>
          <p:nvPr/>
        </p:nvSpPr>
        <p:spPr>
          <a:xfrm>
            <a:off x="3664709" y="2489142"/>
            <a:ext cx="3091658" cy="2888748"/>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26" name="正方形/長方形 25">
            <a:extLst>
              <a:ext uri="{FF2B5EF4-FFF2-40B4-BE49-F238E27FC236}">
                <a16:creationId xmlns:a16="http://schemas.microsoft.com/office/drawing/2014/main" id="{7716B189-84CD-DE71-4F78-9A2CB40AD9D0}"/>
              </a:ext>
            </a:extLst>
          </p:cNvPr>
          <p:cNvSpPr/>
          <p:nvPr/>
        </p:nvSpPr>
        <p:spPr>
          <a:xfrm>
            <a:off x="7489320" y="2489142"/>
            <a:ext cx="3091658" cy="2888748"/>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54" name="四角形: 角を丸くする 153">
            <a:extLst>
              <a:ext uri="{FF2B5EF4-FFF2-40B4-BE49-F238E27FC236}">
                <a16:creationId xmlns:a16="http://schemas.microsoft.com/office/drawing/2014/main" id="{D4CE53E3-F25D-3EED-4B93-7A8504CBECEA}"/>
              </a:ext>
            </a:extLst>
          </p:cNvPr>
          <p:cNvSpPr/>
          <p:nvPr/>
        </p:nvSpPr>
        <p:spPr>
          <a:xfrm>
            <a:off x="3750125" y="5500973"/>
            <a:ext cx="2922333" cy="676530"/>
          </a:xfrm>
          <a:prstGeom prst="round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mn-ea"/>
              <a:ea typeface="+mn-ea"/>
              <a:cs typeface="+mn-cs"/>
            </a:endParaRPr>
          </a:p>
        </p:txBody>
      </p:sp>
      <p:sp>
        <p:nvSpPr>
          <p:cNvPr id="123" name="正方形/長方形 122">
            <a:extLst>
              <a:ext uri="{FF2B5EF4-FFF2-40B4-BE49-F238E27FC236}">
                <a16:creationId xmlns:a16="http://schemas.microsoft.com/office/drawing/2014/main" id="{A72ACBF4-9C36-C9BF-B0F3-E4D888F9F56E}"/>
              </a:ext>
            </a:extLst>
          </p:cNvPr>
          <p:cNvSpPr/>
          <p:nvPr/>
        </p:nvSpPr>
        <p:spPr>
          <a:xfrm>
            <a:off x="3931344" y="5757070"/>
            <a:ext cx="1440000" cy="288000"/>
          </a:xfrm>
          <a:prstGeom prst="rect">
            <a:avLst/>
          </a:prstGeom>
        </p:spPr>
        <p:txBody>
          <a:bodyPr wrap="none">
            <a:noAutofit/>
          </a:bodyPr>
          <a:lstStyle/>
          <a:p>
            <a:pPr algn="ctr" defTabSz="914377" eaLnBrk="1" fontAlgn="auto" hangingPunct="1">
              <a:spcBef>
                <a:spcPts val="0"/>
              </a:spcBef>
              <a:spcAft>
                <a:spcPts val="0"/>
              </a:spcAft>
            </a:pPr>
            <a:r>
              <a:rPr lang="ja-JP" altLang="en-US" sz="1600" b="1" dirty="0">
                <a:solidFill>
                  <a:srgbClr val="545454"/>
                </a:solidFill>
                <a:latin typeface="+mn-ea"/>
                <a:ea typeface="+mn-ea"/>
                <a:cs typeface="Arial"/>
                <a:sym typeface="Arial"/>
              </a:rPr>
              <a:t>自動車</a:t>
            </a:r>
          </a:p>
        </p:txBody>
      </p:sp>
      <p:pic>
        <p:nvPicPr>
          <p:cNvPr id="141" name="グラフィックス 140">
            <a:extLst>
              <a:ext uri="{FF2B5EF4-FFF2-40B4-BE49-F238E27FC236}">
                <a16:creationId xmlns:a16="http://schemas.microsoft.com/office/drawing/2014/main" id="{9471CA7B-3C4A-6689-383E-F7947C7C59FA}"/>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125983" y="5607427"/>
            <a:ext cx="1100255" cy="460259"/>
          </a:xfrm>
          <a:prstGeom prst="rect">
            <a:avLst/>
          </a:prstGeom>
        </p:spPr>
      </p:pic>
      <p:sp>
        <p:nvSpPr>
          <p:cNvPr id="159" name="テキスト プレースホルダー 8">
            <a:extLst>
              <a:ext uri="{FF2B5EF4-FFF2-40B4-BE49-F238E27FC236}">
                <a16:creationId xmlns:a16="http://schemas.microsoft.com/office/drawing/2014/main" id="{F73C543D-7FAB-BC19-0476-7BD7AB022BCF}"/>
              </a:ext>
            </a:extLst>
          </p:cNvPr>
          <p:cNvSpPr txBox="1">
            <a:spLocks/>
          </p:cNvSpPr>
          <p:nvPr/>
        </p:nvSpPr>
        <p:spPr>
          <a:xfrm>
            <a:off x="960100" y="916044"/>
            <a:ext cx="10271799" cy="613183"/>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800" b="1" i="0" u="none" strike="noStrike" kern="1200" cap="none" spc="100" normalizeH="0" baseline="0" noProof="0" dirty="0">
                <a:ln>
                  <a:noFill/>
                </a:ln>
                <a:solidFill>
                  <a:srgbClr val="0D0D0D"/>
                </a:solidFill>
                <a:effectLst/>
                <a:uLnTx/>
                <a:uFillTx/>
                <a:cs typeface="+mn-cs"/>
              </a:rPr>
              <a:t>いずれのファネル階層においても、</a:t>
            </a:r>
            <a:r>
              <a:rPr kumimoji="1" lang="ja-JP" altLang="en-US" sz="1800" b="1" i="0" u="none" strike="noStrike" kern="1200" cap="none" spc="100" normalizeH="0" baseline="0" noProof="0" dirty="0">
                <a:ln>
                  <a:noFill/>
                </a:ln>
                <a:solidFill>
                  <a:srgbClr val="002AFF"/>
                </a:solidFill>
                <a:effectLst/>
                <a:uLnTx/>
                <a:uFillTx/>
                <a:cs typeface="+mn-cs"/>
              </a:rPr>
              <a:t>業界関連ニュースの閲覧頻度が高くなるにつれ興味関心や購買行動に転換する傾向</a:t>
            </a:r>
            <a:r>
              <a:rPr kumimoji="1" lang="ja-JP" altLang="en-US" sz="1800" b="1" i="0" u="none" strike="noStrike" kern="1200" cap="none" spc="100" normalizeH="0" baseline="0" noProof="0" dirty="0">
                <a:ln>
                  <a:noFill/>
                </a:ln>
                <a:solidFill>
                  <a:srgbClr val="212121"/>
                </a:solidFill>
                <a:effectLst/>
                <a:uLnTx/>
                <a:uFillTx/>
                <a:cs typeface="+mn-cs"/>
              </a:rPr>
              <a:t>、</a:t>
            </a:r>
            <a:r>
              <a:rPr kumimoji="1" lang="ja-JP" altLang="en-US" sz="1800" b="1" i="0" u="none" strike="noStrike" kern="1200" cap="none" spc="100" normalizeH="0" baseline="0" noProof="0" dirty="0">
                <a:ln>
                  <a:noFill/>
                </a:ln>
                <a:solidFill>
                  <a:srgbClr val="0D0D0D"/>
                </a:solidFill>
                <a:effectLst/>
                <a:uLnTx/>
                <a:uFillTx/>
                <a:cs typeface="+mn-cs"/>
              </a:rPr>
              <a:t>タイアップによる</a:t>
            </a:r>
            <a:r>
              <a:rPr kumimoji="1" lang="ja-JP" altLang="en-US" sz="1800" b="1" i="0" u="none" strike="noStrike" kern="1200" cap="none" spc="100" normalizeH="0" baseline="0" noProof="0" dirty="0">
                <a:ln>
                  <a:noFill/>
                </a:ln>
                <a:solidFill>
                  <a:srgbClr val="002AFF"/>
                </a:solidFill>
                <a:effectLst/>
                <a:uLnTx/>
                <a:uFillTx/>
                <a:cs typeface="+mn-cs"/>
              </a:rPr>
              <a:t>商品の刷り込みが態度変更へとつながりやすい</a:t>
            </a:r>
          </a:p>
        </p:txBody>
      </p:sp>
      <p:pic>
        <p:nvPicPr>
          <p:cNvPr id="27" name="図 26">
            <a:extLst>
              <a:ext uri="{FF2B5EF4-FFF2-40B4-BE49-F238E27FC236}">
                <a16:creationId xmlns:a16="http://schemas.microsoft.com/office/drawing/2014/main" id="{A2F7085B-CF39-00B9-A00C-63BA9E4AC9F5}"/>
              </a:ext>
            </a:extLst>
          </p:cNvPr>
          <p:cNvPicPr>
            <a:picLocks noChangeAspect="1"/>
          </p:cNvPicPr>
          <p:nvPr/>
        </p:nvPicPr>
        <p:blipFill>
          <a:blip r:embed="rId4"/>
          <a:stretch>
            <a:fillRect/>
          </a:stretch>
        </p:blipFill>
        <p:spPr>
          <a:xfrm>
            <a:off x="3664709" y="2398912"/>
            <a:ext cx="3164299" cy="2978978"/>
          </a:xfrm>
          <a:prstGeom prst="rect">
            <a:avLst/>
          </a:prstGeom>
        </p:spPr>
      </p:pic>
      <p:pic>
        <p:nvPicPr>
          <p:cNvPr id="28" name="図 27">
            <a:extLst>
              <a:ext uri="{FF2B5EF4-FFF2-40B4-BE49-F238E27FC236}">
                <a16:creationId xmlns:a16="http://schemas.microsoft.com/office/drawing/2014/main" id="{9754BE66-C40B-8ED1-166D-DE4E201FE74A}"/>
              </a:ext>
            </a:extLst>
          </p:cNvPr>
          <p:cNvPicPr>
            <a:picLocks noChangeAspect="1"/>
          </p:cNvPicPr>
          <p:nvPr/>
        </p:nvPicPr>
        <p:blipFill>
          <a:blip r:embed="rId5"/>
          <a:stretch>
            <a:fillRect/>
          </a:stretch>
        </p:blipFill>
        <p:spPr>
          <a:xfrm>
            <a:off x="7464839" y="2410252"/>
            <a:ext cx="3224763" cy="3027372"/>
          </a:xfrm>
          <a:prstGeom prst="rect">
            <a:avLst/>
          </a:prstGeom>
        </p:spPr>
      </p:pic>
      <p:sp>
        <p:nvSpPr>
          <p:cNvPr id="29" name="正方形/長方形 28">
            <a:extLst>
              <a:ext uri="{FF2B5EF4-FFF2-40B4-BE49-F238E27FC236}">
                <a16:creationId xmlns:a16="http://schemas.microsoft.com/office/drawing/2014/main" id="{AEC2C630-47D6-BA3E-FAD4-90BBCF4A4868}"/>
              </a:ext>
            </a:extLst>
          </p:cNvPr>
          <p:cNvSpPr/>
          <p:nvPr/>
        </p:nvSpPr>
        <p:spPr>
          <a:xfrm>
            <a:off x="1012334" y="4989476"/>
            <a:ext cx="1735375" cy="1223462"/>
          </a:xfrm>
          <a:prstGeom prst="rect">
            <a:avLst/>
          </a:prstGeom>
          <a:solidFill>
            <a:srgbClr val="FFFFFF">
              <a:alpha val="85000"/>
            </a:srgbClr>
          </a:solidFill>
          <a:ln w="12700" cap="flat" cmpd="sng" algn="ctr">
            <a:noFill/>
            <a:prstDash val="solid"/>
            <a:miter lim="800000"/>
          </a:ln>
          <a:effectLst/>
        </p:spPr>
        <p:txBody>
          <a:bodyPr lIns="90000" tIns="108000" rtlCol="0" anchor="ctr"/>
          <a:lstStyle/>
          <a:p>
            <a:pPr algn="ctr" eaLnBrk="1" fontAlgn="auto" hangingPunct="1">
              <a:spcBef>
                <a:spcPts val="0"/>
              </a:spcBef>
              <a:spcAft>
                <a:spcPts val="0"/>
              </a:spcAft>
              <a:defRPr/>
            </a:pPr>
            <a:endParaRPr kumimoji="0" lang="ja-JP" altLang="en-US" sz="3200" b="1" kern="0" dirty="0">
              <a:solidFill>
                <a:srgbClr val="212121"/>
              </a:solidFill>
              <a:latin typeface="+mn-ea"/>
              <a:ea typeface="+mn-ea"/>
            </a:endParaRPr>
          </a:p>
        </p:txBody>
      </p:sp>
      <p:sp>
        <p:nvSpPr>
          <p:cNvPr id="30" name="四角形: 角を丸くする 29">
            <a:extLst>
              <a:ext uri="{FF2B5EF4-FFF2-40B4-BE49-F238E27FC236}">
                <a16:creationId xmlns:a16="http://schemas.microsoft.com/office/drawing/2014/main" id="{F43549B4-E03F-E527-1579-E96F834EE65C}"/>
              </a:ext>
            </a:extLst>
          </p:cNvPr>
          <p:cNvSpPr/>
          <p:nvPr/>
        </p:nvSpPr>
        <p:spPr>
          <a:xfrm>
            <a:off x="7583912" y="5500973"/>
            <a:ext cx="2922333" cy="676530"/>
          </a:xfrm>
          <a:prstGeom prst="round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mn-ea"/>
              <a:ea typeface="+mn-ea"/>
              <a:cs typeface="+mn-cs"/>
            </a:endParaRPr>
          </a:p>
        </p:txBody>
      </p:sp>
      <p:sp>
        <p:nvSpPr>
          <p:cNvPr id="124" name="正方形/長方形 123">
            <a:extLst>
              <a:ext uri="{FF2B5EF4-FFF2-40B4-BE49-F238E27FC236}">
                <a16:creationId xmlns:a16="http://schemas.microsoft.com/office/drawing/2014/main" id="{82D77B21-8349-E5BB-59E1-B442BD1540C7}"/>
              </a:ext>
            </a:extLst>
          </p:cNvPr>
          <p:cNvSpPr/>
          <p:nvPr/>
        </p:nvSpPr>
        <p:spPr>
          <a:xfrm>
            <a:off x="7820037" y="5754281"/>
            <a:ext cx="1440000" cy="288000"/>
          </a:xfrm>
          <a:prstGeom prst="rect">
            <a:avLst/>
          </a:prstGeom>
        </p:spPr>
        <p:txBody>
          <a:bodyPr wrap="none">
            <a:noAutofit/>
          </a:bodyPr>
          <a:lstStyle/>
          <a:p>
            <a:pPr algn="ctr" defTabSz="914377" eaLnBrk="1" fontAlgn="auto" hangingPunct="1">
              <a:spcBef>
                <a:spcPts val="0"/>
              </a:spcBef>
              <a:spcAft>
                <a:spcPts val="0"/>
              </a:spcAft>
              <a:defRPr/>
            </a:pPr>
            <a:r>
              <a:rPr lang="ja-JP" altLang="en-US" sz="1600" b="1" dirty="0">
                <a:solidFill>
                  <a:srgbClr val="545454"/>
                </a:solidFill>
                <a:latin typeface="+mn-ea"/>
                <a:ea typeface="+mn-ea"/>
                <a:cs typeface="Arial"/>
                <a:sym typeface="Arial"/>
              </a:rPr>
              <a:t>アルコール</a:t>
            </a:r>
          </a:p>
        </p:txBody>
      </p:sp>
      <p:pic>
        <p:nvPicPr>
          <p:cNvPr id="142" name="図 141">
            <a:extLst>
              <a:ext uri="{FF2B5EF4-FFF2-40B4-BE49-F238E27FC236}">
                <a16:creationId xmlns:a16="http://schemas.microsoft.com/office/drawing/2014/main" id="{72BFCFE6-A12C-4D54-E6A3-0D29349A6CB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167565" y="5586108"/>
            <a:ext cx="831323" cy="460260"/>
          </a:xfrm>
          <a:prstGeom prst="rect">
            <a:avLst/>
          </a:prstGeom>
        </p:spPr>
      </p:pic>
      <p:sp>
        <p:nvSpPr>
          <p:cNvPr id="31" name="四角形: 上の 2 つの角を丸める 30">
            <a:extLst>
              <a:ext uri="{FF2B5EF4-FFF2-40B4-BE49-F238E27FC236}">
                <a16:creationId xmlns:a16="http://schemas.microsoft.com/office/drawing/2014/main" id="{CD3ECD8B-1A32-0DC3-1294-1D2794AB6D57}"/>
              </a:ext>
            </a:extLst>
          </p:cNvPr>
          <p:cNvSpPr/>
          <p:nvPr/>
        </p:nvSpPr>
        <p:spPr>
          <a:xfrm>
            <a:off x="3355885" y="1935850"/>
            <a:ext cx="3615345" cy="395621"/>
          </a:xfrm>
          <a:prstGeom prst="round2SameRect">
            <a:avLst>
              <a:gd name="adj1" fmla="val 50000"/>
              <a:gd name="adj2" fmla="val 50000"/>
            </a:avLst>
          </a:prstGeom>
          <a:solidFill>
            <a:srgbClr val="FFFFFF"/>
          </a:solidFill>
          <a:ln w="12700" cap="flat" cmpd="sng" algn="ctr">
            <a:solidFill>
              <a:srgbClr val="212121"/>
            </a:solid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100" b="1" kern="0" spc="200" dirty="0">
                <a:solidFill>
                  <a:srgbClr val="212121"/>
                </a:solidFill>
                <a:latin typeface="+mn-ea"/>
                <a:ea typeface="+mn-ea"/>
              </a:rPr>
              <a:t>関連ニュース閲覧頻度別 興味関心転換率</a:t>
            </a:r>
          </a:p>
        </p:txBody>
      </p:sp>
      <p:sp>
        <p:nvSpPr>
          <p:cNvPr id="32" name="四角形: 上の 2 つの角を丸める 26">
            <a:extLst>
              <a:ext uri="{FF2B5EF4-FFF2-40B4-BE49-F238E27FC236}">
                <a16:creationId xmlns:a16="http://schemas.microsoft.com/office/drawing/2014/main" id="{2D0E4003-5625-A466-AE5E-3E10E683E032}"/>
              </a:ext>
            </a:extLst>
          </p:cNvPr>
          <p:cNvSpPr/>
          <p:nvPr/>
        </p:nvSpPr>
        <p:spPr>
          <a:xfrm>
            <a:off x="7211242" y="1940326"/>
            <a:ext cx="3615345" cy="395621"/>
          </a:xfrm>
          <a:prstGeom prst="round2SameRect">
            <a:avLst>
              <a:gd name="adj1" fmla="val 50000"/>
              <a:gd name="adj2" fmla="val 50000"/>
            </a:avLst>
          </a:prstGeom>
          <a:solidFill>
            <a:srgbClr val="FFFFFF"/>
          </a:solidFill>
          <a:ln w="12700" cap="flat" cmpd="sng" algn="ctr">
            <a:solidFill>
              <a:srgbClr val="212121"/>
            </a:solid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100" b="1" kern="0" spc="200" dirty="0">
                <a:solidFill>
                  <a:srgbClr val="212121"/>
                </a:solidFill>
                <a:latin typeface="+mn-ea"/>
                <a:ea typeface="+mn-ea"/>
              </a:rPr>
              <a:t>関連ニュース閲覧頻度別 店舗購買転換率</a:t>
            </a:r>
          </a:p>
        </p:txBody>
      </p:sp>
      <p:sp>
        <p:nvSpPr>
          <p:cNvPr id="33" name="四角形: 角を丸くする 36">
            <a:extLst>
              <a:ext uri="{FF2B5EF4-FFF2-40B4-BE49-F238E27FC236}">
                <a16:creationId xmlns:a16="http://schemas.microsoft.com/office/drawing/2014/main" id="{E9B1BF63-FC4A-9071-523C-A20DEFF56C0B}"/>
              </a:ext>
            </a:extLst>
          </p:cNvPr>
          <p:cNvSpPr/>
          <p:nvPr/>
        </p:nvSpPr>
        <p:spPr>
          <a:xfrm>
            <a:off x="2947061" y="4582487"/>
            <a:ext cx="803064" cy="497862"/>
          </a:xfrm>
          <a:prstGeom prst="roundRect">
            <a:avLst>
              <a:gd name="adj" fmla="val 0"/>
            </a:avLst>
          </a:prstGeom>
          <a:solidFill>
            <a:srgbClr val="212121">
              <a:lumMod val="10000"/>
              <a:lumOff val="90000"/>
            </a:srgbClr>
          </a:solidFill>
          <a:ln w="12700" cap="flat" cmpd="sng" algn="ctr">
            <a:noFill/>
            <a:prstDash val="solid"/>
            <a:miter lim="800000"/>
          </a:ln>
          <a:effectLst/>
        </p:spPr>
        <p:txBody>
          <a:bodyPr wrap="none" lIns="72000" tIns="72000" rtlCol="0" anchor="ctr"/>
          <a:lstStyle/>
          <a:p>
            <a:pPr algn="ctr" eaLnBrk="1" fontAlgn="auto" hangingPunct="1">
              <a:spcBef>
                <a:spcPts val="0"/>
              </a:spcBef>
              <a:spcAft>
                <a:spcPts val="0"/>
              </a:spcAft>
              <a:defRPr/>
            </a:pPr>
            <a:r>
              <a:rPr kumimoji="0" lang="ja-JP" altLang="en-US" sz="800" b="1" kern="0" dirty="0">
                <a:solidFill>
                  <a:srgbClr val="545454"/>
                </a:solidFill>
                <a:latin typeface="+mn-ea"/>
                <a:ea typeface="+mn-ea"/>
              </a:rPr>
              <a:t>ニュース全体</a:t>
            </a:r>
          </a:p>
        </p:txBody>
      </p:sp>
      <p:sp>
        <p:nvSpPr>
          <p:cNvPr id="34" name="四角形: 角を丸くする 36">
            <a:extLst>
              <a:ext uri="{FF2B5EF4-FFF2-40B4-BE49-F238E27FC236}">
                <a16:creationId xmlns:a16="http://schemas.microsoft.com/office/drawing/2014/main" id="{7054452A-11B1-3584-55C9-7CCCCE215C00}"/>
              </a:ext>
            </a:extLst>
          </p:cNvPr>
          <p:cNvSpPr/>
          <p:nvPr/>
        </p:nvSpPr>
        <p:spPr>
          <a:xfrm>
            <a:off x="2947061" y="5112568"/>
            <a:ext cx="803064" cy="265322"/>
          </a:xfrm>
          <a:prstGeom prst="roundRect">
            <a:avLst>
              <a:gd name="adj" fmla="val 0"/>
            </a:avLst>
          </a:prstGeom>
          <a:solidFill>
            <a:srgbClr val="212121">
              <a:lumMod val="10000"/>
              <a:lumOff val="90000"/>
            </a:srgbClr>
          </a:solidFill>
          <a:ln w="12700" cap="flat" cmpd="sng" algn="ctr">
            <a:noFill/>
            <a:prstDash val="solid"/>
            <a:miter lim="800000"/>
          </a:ln>
          <a:effectLst/>
        </p:spPr>
        <p:txBody>
          <a:bodyPr wrap="none" lIns="72000" tIns="72000" rtlCol="0" anchor="ctr"/>
          <a:lstStyle/>
          <a:p>
            <a:pPr algn="ctr" eaLnBrk="1" fontAlgn="auto" hangingPunct="1">
              <a:spcBef>
                <a:spcPts val="0"/>
              </a:spcBef>
              <a:spcAft>
                <a:spcPts val="0"/>
              </a:spcAft>
              <a:defRPr/>
            </a:pPr>
            <a:r>
              <a:rPr kumimoji="0" lang="ja-JP" altLang="en-US" sz="800" b="1" kern="0">
                <a:solidFill>
                  <a:srgbClr val="545454"/>
                </a:solidFill>
                <a:latin typeface="+mn-ea"/>
                <a:ea typeface="+mn-ea"/>
              </a:rPr>
              <a:t>業界関連記事</a:t>
            </a:r>
            <a:endParaRPr kumimoji="0" lang="ja-JP" altLang="en-US" sz="800" b="1" kern="0" dirty="0">
              <a:solidFill>
                <a:srgbClr val="545454"/>
              </a:solidFill>
              <a:latin typeface="+mn-ea"/>
              <a:ea typeface="+mn-ea"/>
            </a:endParaRPr>
          </a:p>
        </p:txBody>
      </p:sp>
      <p:sp>
        <p:nvSpPr>
          <p:cNvPr id="35" name="テキスト ボックス 34">
            <a:extLst>
              <a:ext uri="{FF2B5EF4-FFF2-40B4-BE49-F238E27FC236}">
                <a16:creationId xmlns:a16="http://schemas.microsoft.com/office/drawing/2014/main" id="{CBFC6E5F-C5D1-0A03-5995-5AD71C420BC0}"/>
              </a:ext>
            </a:extLst>
          </p:cNvPr>
          <p:cNvSpPr txBox="1"/>
          <p:nvPr/>
        </p:nvSpPr>
        <p:spPr>
          <a:xfrm>
            <a:off x="394518" y="6118750"/>
            <a:ext cx="4747321" cy="338554"/>
          </a:xfrm>
          <a:prstGeom prst="rect">
            <a:avLst/>
          </a:prstGeom>
          <a:noFill/>
        </p:spPr>
        <p:txBody>
          <a:bodyPr wrap="square" anchor="ctr" anchorCtr="0">
            <a:spAutoFit/>
          </a:bodyPr>
          <a:lstStyle/>
          <a:p>
            <a:pPr eaLnBrk="1" fontAlgn="auto" hangingPunct="1">
              <a:spcBef>
                <a:spcPts val="0"/>
              </a:spcBef>
              <a:spcAft>
                <a:spcPts val="0"/>
              </a:spcAft>
              <a:defRPr/>
            </a:pPr>
            <a:r>
              <a:rPr kumimoji="0" lang="en-US" altLang="ja-JP" sz="800" kern="0" dirty="0">
                <a:solidFill>
                  <a:srgbClr val="0D0D0D"/>
                </a:solidFill>
                <a:latin typeface="+mn-ea"/>
                <a:ea typeface="+mn-ea"/>
              </a:rPr>
              <a:t>※</a:t>
            </a:r>
            <a:r>
              <a:rPr kumimoji="0" lang="ja-JP" altLang="en-US" sz="800" kern="0" dirty="0">
                <a:solidFill>
                  <a:srgbClr val="0D0D0D"/>
                </a:solidFill>
                <a:latin typeface="+mn-ea"/>
                <a:ea typeface="+mn-ea"/>
              </a:rPr>
              <a:t>定義：</a:t>
            </a:r>
            <a:r>
              <a:rPr kumimoji="0" lang="en-US" altLang="ja-JP" sz="800" kern="0" dirty="0">
                <a:solidFill>
                  <a:srgbClr val="0D0D0D"/>
                </a:solidFill>
                <a:latin typeface="+mn-ea"/>
                <a:ea typeface="+mn-ea"/>
              </a:rPr>
              <a:t>Low</a:t>
            </a:r>
            <a:r>
              <a:rPr kumimoji="0" lang="ja-JP" altLang="en-US" sz="800" kern="0" dirty="0">
                <a:solidFill>
                  <a:srgbClr val="0D0D0D"/>
                </a:solidFill>
                <a:latin typeface="+mn-ea"/>
                <a:ea typeface="+mn-ea"/>
              </a:rPr>
              <a:t>＝</a:t>
            </a:r>
            <a:r>
              <a:rPr kumimoji="0" lang="en-US" altLang="ja-JP" sz="800" kern="0" dirty="0">
                <a:solidFill>
                  <a:srgbClr val="0D0D0D"/>
                </a:solidFill>
                <a:latin typeface="+mn-ea"/>
                <a:ea typeface="+mn-ea"/>
              </a:rPr>
              <a:t>1~2PV/</a:t>
            </a:r>
            <a:r>
              <a:rPr kumimoji="0" lang="ja-JP" altLang="en-US" sz="800" kern="0" dirty="0">
                <a:solidFill>
                  <a:srgbClr val="0D0D0D"/>
                </a:solidFill>
                <a:latin typeface="+mn-ea"/>
                <a:ea typeface="+mn-ea"/>
              </a:rPr>
              <a:t>月、</a:t>
            </a:r>
            <a:r>
              <a:rPr kumimoji="0" lang="en-US" altLang="ja-JP" sz="800" kern="0" dirty="0">
                <a:solidFill>
                  <a:srgbClr val="0D0D0D"/>
                </a:solidFill>
                <a:latin typeface="+mn-ea"/>
                <a:ea typeface="+mn-ea"/>
              </a:rPr>
              <a:t>Middle</a:t>
            </a:r>
            <a:r>
              <a:rPr kumimoji="0" lang="ja-JP" altLang="en-US" sz="800" kern="0" dirty="0">
                <a:solidFill>
                  <a:srgbClr val="0D0D0D"/>
                </a:solidFill>
                <a:latin typeface="+mn-ea"/>
                <a:ea typeface="+mn-ea"/>
              </a:rPr>
              <a:t>＝</a:t>
            </a:r>
            <a:r>
              <a:rPr kumimoji="0" lang="en-US" altLang="ja-JP" sz="800" kern="0" dirty="0">
                <a:solidFill>
                  <a:srgbClr val="0D0D0D"/>
                </a:solidFill>
                <a:latin typeface="+mn-ea"/>
                <a:ea typeface="+mn-ea"/>
              </a:rPr>
              <a:t>3~7PV/</a:t>
            </a:r>
            <a:r>
              <a:rPr kumimoji="0" lang="ja-JP" altLang="en-US" sz="800" kern="0" dirty="0">
                <a:solidFill>
                  <a:srgbClr val="0D0D0D"/>
                </a:solidFill>
                <a:latin typeface="+mn-ea"/>
                <a:ea typeface="+mn-ea"/>
              </a:rPr>
              <a:t>月、</a:t>
            </a:r>
            <a:r>
              <a:rPr kumimoji="0" lang="en-US" altLang="ja-JP" sz="800" kern="0" dirty="0">
                <a:solidFill>
                  <a:srgbClr val="0D0D0D"/>
                </a:solidFill>
                <a:latin typeface="+mn-ea"/>
                <a:ea typeface="+mn-ea"/>
              </a:rPr>
              <a:t>Heavy</a:t>
            </a:r>
            <a:r>
              <a:rPr kumimoji="0" lang="ja-JP" altLang="en-US" sz="800" kern="0" dirty="0">
                <a:solidFill>
                  <a:srgbClr val="0D0D0D"/>
                </a:solidFill>
                <a:latin typeface="+mn-ea"/>
                <a:ea typeface="+mn-ea"/>
              </a:rPr>
              <a:t>＝</a:t>
            </a:r>
            <a:r>
              <a:rPr kumimoji="0" lang="en-US" altLang="ja-JP" sz="800" kern="0" dirty="0">
                <a:solidFill>
                  <a:srgbClr val="0D0D0D"/>
                </a:solidFill>
                <a:latin typeface="+mn-ea"/>
                <a:ea typeface="+mn-ea"/>
              </a:rPr>
              <a:t>8PV</a:t>
            </a:r>
            <a:r>
              <a:rPr kumimoji="0" lang="ja-JP" altLang="en-US" sz="800" kern="0" dirty="0">
                <a:solidFill>
                  <a:srgbClr val="0D0D0D"/>
                </a:solidFill>
                <a:latin typeface="+mn-ea"/>
                <a:ea typeface="+mn-ea"/>
              </a:rPr>
              <a:t>～</a:t>
            </a:r>
            <a:r>
              <a:rPr kumimoji="0" lang="en-US" altLang="ja-JP" sz="800" kern="0" dirty="0">
                <a:solidFill>
                  <a:srgbClr val="0D0D0D"/>
                </a:solidFill>
                <a:latin typeface="+mn-ea"/>
                <a:ea typeface="+mn-ea"/>
              </a:rPr>
              <a:t>/</a:t>
            </a:r>
            <a:r>
              <a:rPr kumimoji="0" lang="ja-JP" altLang="en-US" sz="800" kern="0" dirty="0">
                <a:solidFill>
                  <a:srgbClr val="0D0D0D"/>
                </a:solidFill>
                <a:latin typeface="+mn-ea"/>
                <a:ea typeface="+mn-ea"/>
              </a:rPr>
              <a:t>月</a:t>
            </a:r>
            <a:endParaRPr kumimoji="0" lang="en-US" altLang="ja-JP" sz="800" kern="0" dirty="0">
              <a:solidFill>
                <a:srgbClr val="0D0D0D"/>
              </a:solidFill>
              <a:latin typeface="+mn-ea"/>
              <a:ea typeface="+mn-ea"/>
            </a:endParaRPr>
          </a:p>
          <a:p>
            <a:pPr eaLnBrk="1" fontAlgn="auto" hangingPunct="1">
              <a:spcBef>
                <a:spcPts val="0"/>
              </a:spcBef>
              <a:spcAft>
                <a:spcPts val="0"/>
              </a:spcAft>
              <a:defRPr/>
            </a:pPr>
            <a:r>
              <a:rPr kumimoji="0" lang="en-US" altLang="ja-JP" sz="800" kern="0" dirty="0">
                <a:solidFill>
                  <a:srgbClr val="0D0D0D"/>
                </a:solidFill>
                <a:latin typeface="+mn-ea"/>
                <a:ea typeface="+mn-ea"/>
              </a:rPr>
              <a:t>※Yahoo!</a:t>
            </a:r>
            <a:r>
              <a:rPr kumimoji="0" lang="ja-JP" altLang="en-US" sz="800" kern="0" dirty="0">
                <a:solidFill>
                  <a:srgbClr val="0D0D0D"/>
                </a:solidFill>
                <a:latin typeface="+mn-ea"/>
                <a:ea typeface="+mn-ea"/>
              </a:rPr>
              <a:t> </a:t>
            </a:r>
            <a:r>
              <a:rPr kumimoji="0" lang="en-US" altLang="ja-JP" sz="800" kern="0" dirty="0">
                <a:solidFill>
                  <a:srgbClr val="0D0D0D"/>
                </a:solidFill>
                <a:latin typeface="+mn-ea"/>
                <a:ea typeface="+mn-ea"/>
              </a:rPr>
              <a:t>JAPAN </a:t>
            </a:r>
            <a:r>
              <a:rPr kumimoji="0" lang="ja-JP" altLang="en-US" sz="800" kern="0" dirty="0">
                <a:solidFill>
                  <a:srgbClr val="0D0D0D"/>
                </a:solidFill>
                <a:latin typeface="+mn-ea"/>
                <a:ea typeface="+mn-ea"/>
              </a:rPr>
              <a:t>自社調査</a:t>
            </a:r>
            <a:endParaRPr kumimoji="0" lang="en-US" altLang="ja-JP" sz="800" kern="0" dirty="0">
              <a:solidFill>
                <a:srgbClr val="0D0D0D"/>
              </a:solidFill>
              <a:latin typeface="+mn-ea"/>
              <a:ea typeface="+mn-ea"/>
            </a:endParaRPr>
          </a:p>
        </p:txBody>
      </p:sp>
      <p:sp>
        <p:nvSpPr>
          <p:cNvPr id="36" name="四角形: 角を丸くする 36">
            <a:extLst>
              <a:ext uri="{FF2B5EF4-FFF2-40B4-BE49-F238E27FC236}">
                <a16:creationId xmlns:a16="http://schemas.microsoft.com/office/drawing/2014/main" id="{CFB10EC7-3980-4CE0-4028-8F2381E0A4B7}"/>
              </a:ext>
            </a:extLst>
          </p:cNvPr>
          <p:cNvSpPr/>
          <p:nvPr/>
        </p:nvSpPr>
        <p:spPr>
          <a:xfrm>
            <a:off x="10580978" y="4582487"/>
            <a:ext cx="803064" cy="497862"/>
          </a:xfrm>
          <a:prstGeom prst="roundRect">
            <a:avLst>
              <a:gd name="adj" fmla="val 0"/>
            </a:avLst>
          </a:prstGeom>
          <a:solidFill>
            <a:srgbClr val="212121">
              <a:lumMod val="10000"/>
              <a:lumOff val="90000"/>
            </a:srgbClr>
          </a:solidFill>
          <a:ln w="12700" cap="flat" cmpd="sng" algn="ctr">
            <a:noFill/>
            <a:prstDash val="solid"/>
            <a:miter lim="800000"/>
          </a:ln>
          <a:effectLst/>
        </p:spPr>
        <p:txBody>
          <a:bodyPr wrap="none" lIns="72000" tIns="72000" rtlCol="0" anchor="ctr"/>
          <a:lstStyle/>
          <a:p>
            <a:pPr algn="ctr" eaLnBrk="1" fontAlgn="auto" hangingPunct="1">
              <a:spcBef>
                <a:spcPts val="0"/>
              </a:spcBef>
              <a:spcAft>
                <a:spcPts val="0"/>
              </a:spcAft>
              <a:defRPr/>
            </a:pPr>
            <a:r>
              <a:rPr kumimoji="0" lang="ja-JP" altLang="en-US" sz="800" b="1" kern="0" dirty="0">
                <a:solidFill>
                  <a:srgbClr val="545454"/>
                </a:solidFill>
                <a:latin typeface="+mn-ea"/>
                <a:ea typeface="+mn-ea"/>
              </a:rPr>
              <a:t>業界関連記事</a:t>
            </a:r>
          </a:p>
        </p:txBody>
      </p:sp>
      <p:sp>
        <p:nvSpPr>
          <p:cNvPr id="37" name="四角形: 角を丸くする 36">
            <a:extLst>
              <a:ext uri="{FF2B5EF4-FFF2-40B4-BE49-F238E27FC236}">
                <a16:creationId xmlns:a16="http://schemas.microsoft.com/office/drawing/2014/main" id="{5B0F3D2D-77D1-77A7-8ED9-612254D61675}"/>
              </a:ext>
            </a:extLst>
          </p:cNvPr>
          <p:cNvSpPr/>
          <p:nvPr/>
        </p:nvSpPr>
        <p:spPr>
          <a:xfrm>
            <a:off x="10580978" y="5112568"/>
            <a:ext cx="803064" cy="265322"/>
          </a:xfrm>
          <a:prstGeom prst="roundRect">
            <a:avLst>
              <a:gd name="adj" fmla="val 0"/>
            </a:avLst>
          </a:prstGeom>
          <a:solidFill>
            <a:srgbClr val="212121">
              <a:lumMod val="10000"/>
              <a:lumOff val="90000"/>
            </a:srgbClr>
          </a:solidFill>
          <a:ln w="12700" cap="flat" cmpd="sng" algn="ctr">
            <a:noFill/>
            <a:prstDash val="solid"/>
            <a:miter lim="800000"/>
          </a:ln>
          <a:effectLst/>
        </p:spPr>
        <p:txBody>
          <a:bodyPr wrap="none" lIns="72000" tIns="72000" rtlCol="0" anchor="ctr"/>
          <a:lstStyle/>
          <a:p>
            <a:pPr algn="ctr" eaLnBrk="1" fontAlgn="auto" hangingPunct="1">
              <a:spcBef>
                <a:spcPts val="0"/>
              </a:spcBef>
              <a:spcAft>
                <a:spcPts val="0"/>
              </a:spcAft>
              <a:defRPr/>
            </a:pPr>
            <a:r>
              <a:rPr kumimoji="0" lang="ja-JP" altLang="en-US" sz="800" b="1" kern="0" dirty="0">
                <a:solidFill>
                  <a:srgbClr val="545454"/>
                </a:solidFill>
                <a:latin typeface="+mn-ea"/>
                <a:ea typeface="+mn-ea"/>
              </a:rPr>
              <a:t>ビール</a:t>
            </a:r>
            <a:r>
              <a:rPr kumimoji="0" lang="en-US" altLang="ja-JP" sz="800" b="1" kern="0" dirty="0">
                <a:solidFill>
                  <a:srgbClr val="545454"/>
                </a:solidFill>
                <a:latin typeface="+mn-ea"/>
                <a:ea typeface="+mn-ea"/>
              </a:rPr>
              <a:t>BT</a:t>
            </a:r>
            <a:r>
              <a:rPr kumimoji="0" lang="ja-JP" altLang="en-US" sz="800" b="1" kern="0" dirty="0">
                <a:solidFill>
                  <a:srgbClr val="545454"/>
                </a:solidFill>
                <a:latin typeface="+mn-ea"/>
                <a:ea typeface="+mn-ea"/>
              </a:rPr>
              <a:t>有無</a:t>
            </a:r>
          </a:p>
        </p:txBody>
      </p:sp>
    </p:spTree>
    <p:extLst>
      <p:ext uri="{BB962C8B-B14F-4D97-AF65-F5344CB8AC3E}">
        <p14:creationId xmlns:p14="http://schemas.microsoft.com/office/powerpoint/2010/main" val="94765529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917A9242-AF5F-0972-E32E-42837C73BD50}"/>
              </a:ext>
            </a:extLst>
          </p:cNvPr>
          <p:cNvSpPr>
            <a:spLocks noGrp="1"/>
          </p:cNvSpPr>
          <p:nvPr>
            <p:ph type="body" sz="quarter" idx="12"/>
          </p:nvPr>
        </p:nvSpPr>
        <p:spPr>
          <a:xfrm>
            <a:off x="682513" y="70858"/>
            <a:ext cx="866756" cy="410840"/>
          </a:xfrm>
        </p:spPr>
        <p:txBody>
          <a:bodyPr/>
          <a:lstStyle/>
          <a:p>
            <a:pPr marL="0" indent="0">
              <a:buNone/>
            </a:pPr>
            <a:r>
              <a:rPr kumimoji="1" lang="ja-JP" altLang="en-US" dirty="0"/>
              <a:t>ご活用方法</a:t>
            </a:r>
          </a:p>
        </p:txBody>
      </p:sp>
      <p:grpSp>
        <p:nvGrpSpPr>
          <p:cNvPr id="16" name="Group 1">
            <a:extLst>
              <a:ext uri="{FF2B5EF4-FFF2-40B4-BE49-F238E27FC236}">
                <a16:creationId xmlns:a16="http://schemas.microsoft.com/office/drawing/2014/main" id="{98F9823C-220D-2D47-6301-597EFA29665B}"/>
              </a:ext>
            </a:extLst>
          </p:cNvPr>
          <p:cNvGrpSpPr>
            <a:grpSpLocks/>
          </p:cNvGrpSpPr>
          <p:nvPr/>
        </p:nvGrpSpPr>
        <p:grpSpPr bwMode="auto">
          <a:xfrm>
            <a:off x="104843" y="103529"/>
            <a:ext cx="307780" cy="327393"/>
            <a:chOff x="588" y="472"/>
            <a:chExt cx="408" cy="434"/>
          </a:xfrm>
          <a:solidFill>
            <a:schemeClr val="bg1"/>
          </a:solidFill>
        </p:grpSpPr>
        <p:sp>
          <p:nvSpPr>
            <p:cNvPr id="17" name="Freeform 2">
              <a:extLst>
                <a:ext uri="{FF2B5EF4-FFF2-40B4-BE49-F238E27FC236}">
                  <a16:creationId xmlns:a16="http://schemas.microsoft.com/office/drawing/2014/main" id="{ACD374FF-AEF3-363A-B5CC-B14447D8542E}"/>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8" name="Freeform 3">
              <a:extLst>
                <a:ext uri="{FF2B5EF4-FFF2-40B4-BE49-F238E27FC236}">
                  <a16:creationId xmlns:a16="http://schemas.microsoft.com/office/drawing/2014/main" id="{25A4F961-8FE3-C3EC-8DC1-47326CEA0518}"/>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9" name="Freeform 4">
              <a:extLst>
                <a:ext uri="{FF2B5EF4-FFF2-40B4-BE49-F238E27FC236}">
                  <a16:creationId xmlns:a16="http://schemas.microsoft.com/office/drawing/2014/main" id="{B38F6240-B15F-171B-342A-D16F3DC0B26B}"/>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0" name="Freeform 5">
              <a:extLst>
                <a:ext uri="{FF2B5EF4-FFF2-40B4-BE49-F238E27FC236}">
                  <a16:creationId xmlns:a16="http://schemas.microsoft.com/office/drawing/2014/main" id="{557D6EFF-80C0-C283-CC2B-B004DE7557CC}"/>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1" name="Freeform 6">
              <a:extLst>
                <a:ext uri="{FF2B5EF4-FFF2-40B4-BE49-F238E27FC236}">
                  <a16:creationId xmlns:a16="http://schemas.microsoft.com/office/drawing/2014/main" id="{775A0CCE-3575-2885-A70C-6AAB96B3BB90}"/>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2" name="Freeform 7">
              <a:extLst>
                <a:ext uri="{FF2B5EF4-FFF2-40B4-BE49-F238E27FC236}">
                  <a16:creationId xmlns:a16="http://schemas.microsoft.com/office/drawing/2014/main" id="{2EA83599-9564-A445-8C8F-31ED74CBBCEB}"/>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3" name="Freeform 8">
              <a:extLst>
                <a:ext uri="{FF2B5EF4-FFF2-40B4-BE49-F238E27FC236}">
                  <a16:creationId xmlns:a16="http://schemas.microsoft.com/office/drawing/2014/main" id="{846743FB-52DE-1A08-9A2B-3C8EF852539A}"/>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4" name="Freeform 9">
              <a:extLst>
                <a:ext uri="{FF2B5EF4-FFF2-40B4-BE49-F238E27FC236}">
                  <a16:creationId xmlns:a16="http://schemas.microsoft.com/office/drawing/2014/main" id="{A446859B-44D4-95DE-5B14-86BDDE02D357}"/>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38" name="テキスト プレースホルダー 3">
            <a:extLst>
              <a:ext uri="{FF2B5EF4-FFF2-40B4-BE49-F238E27FC236}">
                <a16:creationId xmlns:a16="http://schemas.microsoft.com/office/drawing/2014/main" id="{5B5C657A-50A7-5D11-84F4-BA725FDD3C2F}"/>
              </a:ext>
            </a:extLst>
          </p:cNvPr>
          <p:cNvSpPr txBox="1">
            <a:spLocks/>
          </p:cNvSpPr>
          <p:nvPr/>
        </p:nvSpPr>
        <p:spPr>
          <a:xfrm>
            <a:off x="1963242" y="244549"/>
            <a:ext cx="4573952"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48"/>
                </a:solidFill>
                <a:effectLst/>
                <a:uLnTx/>
                <a:uFillTx/>
                <a:latin typeface="+mn-ea"/>
                <a:ea typeface="+mn-ea"/>
                <a:cs typeface="+mn-cs"/>
              </a:rPr>
              <a:t>各層へのアプローチ</a:t>
            </a:r>
            <a:r>
              <a:rPr kumimoji="1" lang="en-US" altLang="ja-JP" b="1" i="0" u="none" strike="noStrike" kern="1200" cap="none" spc="0" normalizeH="0" baseline="0" noProof="0" dirty="0">
                <a:ln>
                  <a:noFill/>
                </a:ln>
                <a:solidFill>
                  <a:srgbClr val="000048"/>
                </a:solidFill>
                <a:effectLst/>
                <a:uLnTx/>
                <a:uFillTx/>
                <a:latin typeface="+mn-ea"/>
                <a:ea typeface="+mn-ea"/>
                <a:cs typeface="+mn-cs"/>
              </a:rPr>
              <a:t>/</a:t>
            </a:r>
            <a:r>
              <a:rPr kumimoji="1" lang="ja-JP" altLang="en-US" b="1" i="0" u="none" strike="noStrike" kern="1200" cap="none" spc="0" normalizeH="0" baseline="0" noProof="0" dirty="0">
                <a:ln>
                  <a:noFill/>
                </a:ln>
                <a:solidFill>
                  <a:srgbClr val="000048"/>
                </a:solidFill>
                <a:effectLst/>
                <a:uLnTx/>
                <a:uFillTx/>
                <a:latin typeface="+mn-ea"/>
                <a:ea typeface="+mn-ea"/>
                <a:cs typeface="+mn-cs"/>
              </a:rPr>
              <a:t>推奨プラン①</a:t>
            </a:r>
          </a:p>
        </p:txBody>
      </p:sp>
      <p:sp>
        <p:nvSpPr>
          <p:cNvPr id="91" name="フリーフォーム: 図形 90">
            <a:extLst>
              <a:ext uri="{FF2B5EF4-FFF2-40B4-BE49-F238E27FC236}">
                <a16:creationId xmlns:a16="http://schemas.microsoft.com/office/drawing/2014/main" id="{0A8B659D-083B-DCBB-4DA8-D6F04B32D229}"/>
              </a:ext>
            </a:extLst>
          </p:cNvPr>
          <p:cNvSpPr/>
          <p:nvPr/>
        </p:nvSpPr>
        <p:spPr>
          <a:xfrm rot="10800000" flipH="1">
            <a:off x="795436" y="2971632"/>
            <a:ext cx="1986117" cy="942402"/>
          </a:xfrm>
          <a:custGeom>
            <a:avLst/>
            <a:gdLst>
              <a:gd name="connsiteX0" fmla="*/ 56873 w 3646771"/>
              <a:gd name="connsiteY0" fmla="*/ 687179 h 687179"/>
              <a:gd name="connsiteX1" fmla="*/ 1822935 w 3646771"/>
              <a:gd name="connsiteY1" fmla="*/ 687179 h 687179"/>
              <a:gd name="connsiteX2" fmla="*/ 1823836 w 3646771"/>
              <a:gd name="connsiteY2" fmla="*/ 687179 h 687179"/>
              <a:gd name="connsiteX3" fmla="*/ 3589898 w 3646771"/>
              <a:gd name="connsiteY3" fmla="*/ 687179 h 687179"/>
              <a:gd name="connsiteX4" fmla="*/ 3637508 w 3646771"/>
              <a:gd name="connsiteY4" fmla="*/ 595119 h 687179"/>
              <a:gd name="connsiteX5" fmla="*/ 3286308 w 3646771"/>
              <a:gd name="connsiteY5" fmla="*/ 27193 h 687179"/>
              <a:gd name="connsiteX6" fmla="*/ 3238702 w 3646771"/>
              <a:gd name="connsiteY6" fmla="*/ 0 h 687179"/>
              <a:gd name="connsiteX7" fmla="*/ 1823836 w 3646771"/>
              <a:gd name="connsiteY7" fmla="*/ 0 h 687179"/>
              <a:gd name="connsiteX8" fmla="*/ 1822935 w 3646771"/>
              <a:gd name="connsiteY8" fmla="*/ 0 h 687179"/>
              <a:gd name="connsiteX9" fmla="*/ 408070 w 3646771"/>
              <a:gd name="connsiteY9" fmla="*/ 0 h 687179"/>
              <a:gd name="connsiteX10" fmla="*/ 360463 w 3646771"/>
              <a:gd name="connsiteY10" fmla="*/ 27193 h 687179"/>
              <a:gd name="connsiteX11" fmla="*/ 9264 w 3646771"/>
              <a:gd name="connsiteY11" fmla="*/ 595119 h 687179"/>
              <a:gd name="connsiteX12" fmla="*/ 56873 w 3646771"/>
              <a:gd name="connsiteY12" fmla="*/ 687179 h 68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46771" h="687179">
                <a:moveTo>
                  <a:pt x="56873" y="687179"/>
                </a:moveTo>
                <a:lnTo>
                  <a:pt x="1822935" y="687179"/>
                </a:lnTo>
                <a:lnTo>
                  <a:pt x="1823836" y="687179"/>
                </a:lnTo>
                <a:lnTo>
                  <a:pt x="3589898" y="687179"/>
                </a:lnTo>
                <a:cubicBezTo>
                  <a:pt x="3634946" y="687179"/>
                  <a:pt x="3662055" y="634775"/>
                  <a:pt x="3637508" y="595119"/>
                </a:cubicBezTo>
                <a:lnTo>
                  <a:pt x="3286308" y="27193"/>
                </a:lnTo>
                <a:cubicBezTo>
                  <a:pt x="3275790" y="10198"/>
                  <a:pt x="3257987" y="0"/>
                  <a:pt x="3238702" y="0"/>
                </a:cubicBezTo>
                <a:lnTo>
                  <a:pt x="1823836" y="0"/>
                </a:lnTo>
                <a:lnTo>
                  <a:pt x="1822935" y="0"/>
                </a:lnTo>
                <a:lnTo>
                  <a:pt x="408070" y="0"/>
                </a:lnTo>
                <a:cubicBezTo>
                  <a:pt x="388784" y="0"/>
                  <a:pt x="370981" y="10198"/>
                  <a:pt x="360463" y="27193"/>
                </a:cubicBezTo>
                <a:lnTo>
                  <a:pt x="9264" y="595119"/>
                </a:lnTo>
                <a:cubicBezTo>
                  <a:pt x="-15284" y="634775"/>
                  <a:pt x="11826" y="687179"/>
                  <a:pt x="56873" y="687179"/>
                </a:cubicBezTo>
                <a:close/>
              </a:path>
            </a:pathLst>
          </a:custGeom>
          <a:gradFill>
            <a:gsLst>
              <a:gs pos="36000">
                <a:srgbClr val="00569B"/>
              </a:gs>
              <a:gs pos="86000">
                <a:srgbClr val="00569B">
                  <a:lumMod val="60000"/>
                  <a:lumOff val="40000"/>
                </a:srgbClr>
              </a:gs>
            </a:gsLst>
            <a:lin ang="16800000" scaled="0"/>
          </a:gradFill>
          <a:ln w="9525" cap="flat">
            <a:noFill/>
            <a:prstDash val="solid"/>
            <a:miter/>
          </a:ln>
        </p:spPr>
        <p:txBody>
          <a:bodyPr wrap="square" rtlCol="0" anchor="ctr">
            <a:noAutofit/>
          </a:bodyPr>
          <a:lstStyle/>
          <a:p>
            <a:pPr eaLnBrk="1" fontAlgn="auto" hangingPunct="1">
              <a:spcBef>
                <a:spcPts val="0"/>
              </a:spcBef>
              <a:spcAft>
                <a:spcPts val="0"/>
              </a:spcAft>
              <a:defRPr/>
            </a:pPr>
            <a:endParaRPr kumimoji="0" lang="ja-JP" altLang="en-US" kern="0">
              <a:solidFill>
                <a:sysClr val="windowText" lastClr="000000"/>
              </a:solidFill>
              <a:latin typeface="+mn-ea"/>
              <a:ea typeface="+mn-ea"/>
            </a:endParaRPr>
          </a:p>
        </p:txBody>
      </p:sp>
      <p:sp>
        <p:nvSpPr>
          <p:cNvPr id="92" name="フリーフォーム: 図形 91">
            <a:extLst>
              <a:ext uri="{FF2B5EF4-FFF2-40B4-BE49-F238E27FC236}">
                <a16:creationId xmlns:a16="http://schemas.microsoft.com/office/drawing/2014/main" id="{1F178775-0399-9F54-FD30-FF811BC427E7}"/>
              </a:ext>
            </a:extLst>
          </p:cNvPr>
          <p:cNvSpPr/>
          <p:nvPr/>
        </p:nvSpPr>
        <p:spPr>
          <a:xfrm rot="10800000" flipH="1">
            <a:off x="1032025" y="3973618"/>
            <a:ext cx="1513671" cy="942207"/>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gradFill>
            <a:gsLst>
              <a:gs pos="0">
                <a:srgbClr val="C9002C">
                  <a:lumMod val="67000"/>
                </a:srgbClr>
              </a:gs>
              <a:gs pos="48000">
                <a:srgbClr val="C9002C">
                  <a:lumMod val="97000"/>
                  <a:lumOff val="3000"/>
                </a:srgbClr>
              </a:gs>
              <a:gs pos="100000">
                <a:srgbClr val="C9002C">
                  <a:lumMod val="60000"/>
                  <a:lumOff val="40000"/>
                </a:srgbClr>
              </a:gs>
            </a:gsLst>
            <a:lin ang="5400000" scaled="1"/>
          </a:gra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93" name="フリーフォーム: 図形 92">
            <a:extLst>
              <a:ext uri="{FF2B5EF4-FFF2-40B4-BE49-F238E27FC236}">
                <a16:creationId xmlns:a16="http://schemas.microsoft.com/office/drawing/2014/main" id="{36FA02BE-CDFD-719C-8C22-4753E05E485E}"/>
              </a:ext>
            </a:extLst>
          </p:cNvPr>
          <p:cNvSpPr/>
          <p:nvPr/>
        </p:nvSpPr>
        <p:spPr>
          <a:xfrm rot="10800000" flipH="1">
            <a:off x="560715" y="1959049"/>
            <a:ext cx="2466644" cy="942399"/>
          </a:xfrm>
          <a:custGeom>
            <a:avLst/>
            <a:gdLst>
              <a:gd name="connsiteX0" fmla="*/ 56927 w 4568302"/>
              <a:gd name="connsiteY0" fmla="*/ 687177 h 687177"/>
              <a:gd name="connsiteX1" fmla="*/ 2283697 w 4568302"/>
              <a:gd name="connsiteY1" fmla="*/ 687177 h 687177"/>
              <a:gd name="connsiteX2" fmla="*/ 2284604 w 4568302"/>
              <a:gd name="connsiteY2" fmla="*/ 687177 h 687177"/>
              <a:gd name="connsiteX3" fmla="*/ 4511374 w 4568302"/>
              <a:gd name="connsiteY3" fmla="*/ 687177 h 687177"/>
              <a:gd name="connsiteX4" fmla="*/ 4559119 w 4568302"/>
              <a:gd name="connsiteY4" fmla="*/ 595262 h 687177"/>
              <a:gd name="connsiteX5" fmla="*/ 4210482 w 4568302"/>
              <a:gd name="connsiteY5" fmla="*/ 27333 h 687177"/>
              <a:gd name="connsiteX6" fmla="*/ 4162740 w 4568302"/>
              <a:gd name="connsiteY6" fmla="*/ 0 h 687177"/>
              <a:gd name="connsiteX7" fmla="*/ 2284604 w 4568302"/>
              <a:gd name="connsiteY7" fmla="*/ 0 h 687177"/>
              <a:gd name="connsiteX8" fmla="*/ 2283697 w 4568302"/>
              <a:gd name="connsiteY8" fmla="*/ 0 h 687177"/>
              <a:gd name="connsiteX9" fmla="*/ 405561 w 4568302"/>
              <a:gd name="connsiteY9" fmla="*/ 0 h 687177"/>
              <a:gd name="connsiteX10" fmla="*/ 357820 w 4568302"/>
              <a:gd name="connsiteY10" fmla="*/ 27333 h 687177"/>
              <a:gd name="connsiteX11" fmla="*/ 9183 w 4568302"/>
              <a:gd name="connsiteY11" fmla="*/ 595262 h 687177"/>
              <a:gd name="connsiteX12" fmla="*/ 56927 w 4568302"/>
              <a:gd name="connsiteY12" fmla="*/ 687177 h 68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8302" h="687177">
                <a:moveTo>
                  <a:pt x="56927" y="687177"/>
                </a:moveTo>
                <a:lnTo>
                  <a:pt x="2283697" y="687177"/>
                </a:lnTo>
                <a:lnTo>
                  <a:pt x="2284604" y="687177"/>
                </a:lnTo>
                <a:lnTo>
                  <a:pt x="4511374" y="687177"/>
                </a:lnTo>
                <a:cubicBezTo>
                  <a:pt x="4556422" y="687177"/>
                  <a:pt x="4583531" y="634918"/>
                  <a:pt x="4559119" y="595262"/>
                </a:cubicBezTo>
                <a:lnTo>
                  <a:pt x="4210482" y="27333"/>
                </a:lnTo>
                <a:cubicBezTo>
                  <a:pt x="4199963" y="10338"/>
                  <a:pt x="4182025" y="0"/>
                  <a:pt x="4162740" y="0"/>
                </a:cubicBezTo>
                <a:lnTo>
                  <a:pt x="2284604" y="0"/>
                </a:lnTo>
                <a:lnTo>
                  <a:pt x="2283697" y="0"/>
                </a:lnTo>
                <a:lnTo>
                  <a:pt x="405561" y="0"/>
                </a:lnTo>
                <a:cubicBezTo>
                  <a:pt x="386276" y="0"/>
                  <a:pt x="368338" y="10338"/>
                  <a:pt x="357820" y="27333"/>
                </a:cubicBezTo>
                <a:lnTo>
                  <a:pt x="9183" y="595262"/>
                </a:lnTo>
                <a:cubicBezTo>
                  <a:pt x="-15230" y="634918"/>
                  <a:pt x="11880" y="687177"/>
                  <a:pt x="56927" y="687177"/>
                </a:cubicBezTo>
                <a:close/>
              </a:path>
            </a:pathLst>
          </a:custGeom>
          <a:solidFill>
            <a:srgbClr val="00569B">
              <a:lumMod val="60000"/>
              <a:lumOff val="40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94" name="テキスト ボックス 93">
            <a:extLst>
              <a:ext uri="{FF2B5EF4-FFF2-40B4-BE49-F238E27FC236}">
                <a16:creationId xmlns:a16="http://schemas.microsoft.com/office/drawing/2014/main" id="{89629B03-A97E-8CFD-C1E2-1E3B7ECACC19}"/>
              </a:ext>
            </a:extLst>
          </p:cNvPr>
          <p:cNvSpPr txBox="1"/>
          <p:nvPr/>
        </p:nvSpPr>
        <p:spPr>
          <a:xfrm>
            <a:off x="1078485" y="2144456"/>
            <a:ext cx="1458850" cy="630423"/>
          </a:xfrm>
          <a:prstGeom prst="rect">
            <a:avLst/>
          </a:prstGeom>
          <a:noFill/>
        </p:spPr>
        <p:txBody>
          <a:bodyPr wrap="square" lIns="0" tIns="0" rIns="0" bIns="0" anchor="ctr">
            <a:noAutofit/>
          </a:bodyPr>
          <a:lstStyle/>
          <a:p>
            <a:pPr eaLnBrk="1" fontAlgn="auto" hangingPunct="1">
              <a:spcBef>
                <a:spcPts val="0"/>
              </a:spcBef>
              <a:spcAft>
                <a:spcPts val="0"/>
              </a:spcAft>
              <a:defRPr/>
            </a:pPr>
            <a:r>
              <a:rPr kumimoji="0" lang="ja-JP" altLang="en-US" sz="1600" b="1" kern="0" spc="200" dirty="0">
                <a:solidFill>
                  <a:srgbClr val="FFFFFF"/>
                </a:solidFill>
                <a:latin typeface="+mn-ea"/>
                <a:ea typeface="+mn-ea"/>
              </a:rPr>
              <a:t>①受動関心層</a:t>
            </a:r>
          </a:p>
        </p:txBody>
      </p:sp>
      <p:sp>
        <p:nvSpPr>
          <p:cNvPr id="95" name="テキスト ボックス 94">
            <a:extLst>
              <a:ext uri="{FF2B5EF4-FFF2-40B4-BE49-F238E27FC236}">
                <a16:creationId xmlns:a16="http://schemas.microsoft.com/office/drawing/2014/main" id="{3E2F865B-B64D-84EE-CE5B-899A9888B2EB}"/>
              </a:ext>
            </a:extLst>
          </p:cNvPr>
          <p:cNvSpPr txBox="1"/>
          <p:nvPr/>
        </p:nvSpPr>
        <p:spPr>
          <a:xfrm>
            <a:off x="1124900" y="3125285"/>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②潜在層</a:t>
            </a:r>
          </a:p>
        </p:txBody>
      </p:sp>
      <p:sp>
        <p:nvSpPr>
          <p:cNvPr id="96" name="テキスト ボックス 95">
            <a:extLst>
              <a:ext uri="{FF2B5EF4-FFF2-40B4-BE49-F238E27FC236}">
                <a16:creationId xmlns:a16="http://schemas.microsoft.com/office/drawing/2014/main" id="{AC6E3F3B-B105-6C46-E66E-F3ECBA96EA0B}"/>
              </a:ext>
            </a:extLst>
          </p:cNvPr>
          <p:cNvSpPr txBox="1"/>
          <p:nvPr/>
        </p:nvSpPr>
        <p:spPr>
          <a:xfrm>
            <a:off x="1151381" y="4129509"/>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③顕在層</a:t>
            </a:r>
          </a:p>
        </p:txBody>
      </p:sp>
      <p:sp>
        <p:nvSpPr>
          <p:cNvPr id="97" name="フリーフォーム: 図形 96">
            <a:extLst>
              <a:ext uri="{FF2B5EF4-FFF2-40B4-BE49-F238E27FC236}">
                <a16:creationId xmlns:a16="http://schemas.microsoft.com/office/drawing/2014/main" id="{91688104-F254-7186-7D1B-CA45CA0CDD2A}"/>
              </a:ext>
            </a:extLst>
          </p:cNvPr>
          <p:cNvSpPr/>
          <p:nvPr/>
        </p:nvSpPr>
        <p:spPr>
          <a:xfrm rot="10800000" flipH="1">
            <a:off x="1253001" y="4983758"/>
            <a:ext cx="1071716" cy="503401"/>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solidFill>
            <a:srgbClr val="FFFFFF">
              <a:lumMod val="85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98" name="フリーフォーム: 図形 97">
            <a:extLst>
              <a:ext uri="{FF2B5EF4-FFF2-40B4-BE49-F238E27FC236}">
                <a16:creationId xmlns:a16="http://schemas.microsoft.com/office/drawing/2014/main" id="{A4CCAD4F-0A41-7F31-8F36-C36C754D3F33}"/>
              </a:ext>
            </a:extLst>
          </p:cNvPr>
          <p:cNvSpPr/>
          <p:nvPr/>
        </p:nvSpPr>
        <p:spPr>
          <a:xfrm rot="10800000" flipH="1">
            <a:off x="1409340" y="5503880"/>
            <a:ext cx="763226" cy="616780"/>
          </a:xfrm>
          <a:custGeom>
            <a:avLst/>
            <a:gdLst>
              <a:gd name="connsiteX0" fmla="*/ 56841 w 1069635"/>
              <a:gd name="connsiteY0" fmla="*/ 951277 h 951277"/>
              <a:gd name="connsiteX1" fmla="*/ 534364 w 1069635"/>
              <a:gd name="connsiteY1" fmla="*/ 951277 h 951277"/>
              <a:gd name="connsiteX2" fmla="*/ 535271 w 1069635"/>
              <a:gd name="connsiteY2" fmla="*/ 951277 h 951277"/>
              <a:gd name="connsiteX3" fmla="*/ 1012795 w 1069635"/>
              <a:gd name="connsiteY3" fmla="*/ 951277 h 951277"/>
              <a:gd name="connsiteX4" fmla="*/ 1061482 w 1069635"/>
              <a:gd name="connsiteY4" fmla="*/ 861061 h 951277"/>
              <a:gd name="connsiteX5" fmla="*/ 587822 w 1069635"/>
              <a:gd name="connsiteY5" fmla="*/ 28998 h 951277"/>
              <a:gd name="connsiteX6" fmla="*/ 539135 w 1069635"/>
              <a:gd name="connsiteY6" fmla="*/ 0 h 951277"/>
              <a:gd name="connsiteX7" fmla="*/ 534818 w 1069635"/>
              <a:gd name="connsiteY7" fmla="*/ 2571 h 951277"/>
              <a:gd name="connsiteX8" fmla="*/ 530501 w 1069635"/>
              <a:gd name="connsiteY8" fmla="*/ 0 h 951277"/>
              <a:gd name="connsiteX9" fmla="*/ 481814 w 1069635"/>
              <a:gd name="connsiteY9" fmla="*/ 28998 h 951277"/>
              <a:gd name="connsiteX10" fmla="*/ 8154 w 1069635"/>
              <a:gd name="connsiteY10" fmla="*/ 861061 h 951277"/>
              <a:gd name="connsiteX11" fmla="*/ 56841 w 1069635"/>
              <a:gd name="connsiteY11" fmla="*/ 951277 h 95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9635" h="951277">
                <a:moveTo>
                  <a:pt x="56841" y="951277"/>
                </a:moveTo>
                <a:lnTo>
                  <a:pt x="534364" y="951277"/>
                </a:lnTo>
                <a:lnTo>
                  <a:pt x="535271" y="951277"/>
                </a:lnTo>
                <a:lnTo>
                  <a:pt x="1012795" y="951277"/>
                </a:lnTo>
                <a:cubicBezTo>
                  <a:pt x="1056897" y="951277"/>
                  <a:pt x="1084139" y="900859"/>
                  <a:pt x="1061482" y="861061"/>
                </a:cubicBezTo>
                <a:lnTo>
                  <a:pt x="587822" y="28998"/>
                </a:lnTo>
                <a:cubicBezTo>
                  <a:pt x="576831" y="9666"/>
                  <a:pt x="557983" y="-2"/>
                  <a:pt x="539135" y="0"/>
                </a:cubicBezTo>
                <a:lnTo>
                  <a:pt x="534818" y="2571"/>
                </a:lnTo>
                <a:lnTo>
                  <a:pt x="530501" y="0"/>
                </a:lnTo>
                <a:cubicBezTo>
                  <a:pt x="511653" y="-2"/>
                  <a:pt x="492805" y="9666"/>
                  <a:pt x="481814" y="28998"/>
                </a:cubicBezTo>
                <a:lnTo>
                  <a:pt x="8154" y="861061"/>
                </a:lnTo>
                <a:cubicBezTo>
                  <a:pt x="-14504" y="900859"/>
                  <a:pt x="12738" y="951277"/>
                  <a:pt x="56841" y="951277"/>
                </a:cubicBezTo>
                <a:close/>
              </a:path>
            </a:pathLst>
          </a:custGeom>
          <a:solidFill>
            <a:srgbClr val="FFFFFF">
              <a:lumMod val="85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99" name="テキスト ボックス 98">
            <a:extLst>
              <a:ext uri="{FF2B5EF4-FFF2-40B4-BE49-F238E27FC236}">
                <a16:creationId xmlns:a16="http://schemas.microsoft.com/office/drawing/2014/main" id="{7E101333-6A59-C410-4373-2D26D8D6961D}"/>
              </a:ext>
            </a:extLst>
          </p:cNvPr>
          <p:cNvSpPr txBox="1"/>
          <p:nvPr/>
        </p:nvSpPr>
        <p:spPr>
          <a:xfrm>
            <a:off x="1151381" y="4897840"/>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lumMod val="65000"/>
                  </a:srgbClr>
                </a:solidFill>
                <a:latin typeface="+mn-ea"/>
                <a:ea typeface="+mn-ea"/>
              </a:rPr>
              <a:t>購買</a:t>
            </a:r>
          </a:p>
        </p:txBody>
      </p:sp>
      <p:sp>
        <p:nvSpPr>
          <p:cNvPr id="100" name="テキスト ボックス 99">
            <a:extLst>
              <a:ext uri="{FF2B5EF4-FFF2-40B4-BE49-F238E27FC236}">
                <a16:creationId xmlns:a16="http://schemas.microsoft.com/office/drawing/2014/main" id="{56EE7A97-E222-860F-D3C0-63BE781F293B}"/>
              </a:ext>
            </a:extLst>
          </p:cNvPr>
          <p:cNvSpPr txBox="1"/>
          <p:nvPr/>
        </p:nvSpPr>
        <p:spPr>
          <a:xfrm>
            <a:off x="1081710" y="5443616"/>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lumMod val="65000"/>
                  </a:srgbClr>
                </a:solidFill>
                <a:latin typeface="+mn-ea"/>
                <a:ea typeface="+mn-ea"/>
              </a:rPr>
              <a:t>ファン</a:t>
            </a:r>
          </a:p>
        </p:txBody>
      </p:sp>
      <p:sp>
        <p:nvSpPr>
          <p:cNvPr id="39" name="四角形: 角を丸くする 38">
            <a:extLst>
              <a:ext uri="{FF2B5EF4-FFF2-40B4-BE49-F238E27FC236}">
                <a16:creationId xmlns:a16="http://schemas.microsoft.com/office/drawing/2014/main" id="{1F37F402-CD44-7065-A521-BA2B976703B3}"/>
              </a:ext>
            </a:extLst>
          </p:cNvPr>
          <p:cNvSpPr/>
          <p:nvPr/>
        </p:nvSpPr>
        <p:spPr>
          <a:xfrm>
            <a:off x="3112189" y="1577824"/>
            <a:ext cx="8616151" cy="1008000"/>
          </a:xfrm>
          <a:prstGeom prst="roundRect">
            <a:avLst>
              <a:gd name="adj" fmla="val 3709"/>
            </a:avLst>
          </a:prstGeom>
          <a:solidFill>
            <a:srgbClr val="CDEBFF"/>
          </a:solidFill>
          <a:ln w="12700" cap="flat" cmpd="sng" algn="ctr">
            <a:noFill/>
            <a:prstDash val="solid"/>
            <a:miter lim="800000"/>
          </a:ln>
          <a:effectLst/>
        </p:spPr>
        <p:txBody>
          <a:bodyPr lIns="180000" tIns="324000" rtlCol="0" anchor="t" anchorCtr="0"/>
          <a:lstStyle/>
          <a:p>
            <a:pPr eaLnBrk="1" fontAlgn="auto" hangingPunct="1">
              <a:lnSpc>
                <a:spcPct val="110000"/>
              </a:lnSpc>
              <a:spcBef>
                <a:spcPts val="0"/>
              </a:spcBef>
              <a:spcAft>
                <a:spcPts val="0"/>
              </a:spcAft>
              <a:defRPr/>
            </a:pPr>
            <a:endParaRPr kumimoji="0" lang="ja-JP" altLang="en-US" sz="2000" b="1" kern="0" spc="100" dirty="0">
              <a:solidFill>
                <a:srgbClr val="212121"/>
              </a:solidFill>
              <a:latin typeface="+mn-ea"/>
              <a:ea typeface="+mn-ea"/>
            </a:endParaRPr>
          </a:p>
        </p:txBody>
      </p:sp>
      <p:sp>
        <p:nvSpPr>
          <p:cNvPr id="40" name="正方形/長方形 39">
            <a:extLst>
              <a:ext uri="{FF2B5EF4-FFF2-40B4-BE49-F238E27FC236}">
                <a16:creationId xmlns:a16="http://schemas.microsoft.com/office/drawing/2014/main" id="{AEC2C630-47D6-BA3E-FAD4-90BBCF4A4868}"/>
              </a:ext>
            </a:extLst>
          </p:cNvPr>
          <p:cNvSpPr/>
          <p:nvPr/>
        </p:nvSpPr>
        <p:spPr>
          <a:xfrm>
            <a:off x="631954" y="2967049"/>
            <a:ext cx="2370426" cy="3231821"/>
          </a:xfrm>
          <a:prstGeom prst="rect">
            <a:avLst/>
          </a:prstGeom>
          <a:solidFill>
            <a:srgbClr val="FFFFFF">
              <a:alpha val="85000"/>
            </a:srgbClr>
          </a:solidFill>
          <a:ln w="12700" cap="flat" cmpd="sng" algn="ctr">
            <a:noFill/>
            <a:prstDash val="solid"/>
            <a:miter lim="800000"/>
          </a:ln>
          <a:effectLst/>
        </p:spPr>
        <p:txBody>
          <a:bodyPr lIns="90000" tIns="108000" rtlCol="0" anchor="ctr"/>
          <a:lstStyle/>
          <a:p>
            <a:pPr algn="ctr" eaLnBrk="1" fontAlgn="auto" hangingPunct="1">
              <a:spcBef>
                <a:spcPts val="0"/>
              </a:spcBef>
              <a:spcAft>
                <a:spcPts val="0"/>
              </a:spcAft>
              <a:defRPr/>
            </a:pPr>
            <a:endParaRPr kumimoji="0" lang="ja-JP" altLang="en-US" sz="3200" b="1" kern="0" dirty="0">
              <a:solidFill>
                <a:srgbClr val="212121"/>
              </a:solidFill>
              <a:latin typeface="+mn-ea"/>
              <a:ea typeface="+mn-ea"/>
            </a:endParaRPr>
          </a:p>
        </p:txBody>
      </p:sp>
      <p:sp>
        <p:nvSpPr>
          <p:cNvPr id="41" name="四角形: 角を丸くする 40">
            <a:extLst>
              <a:ext uri="{FF2B5EF4-FFF2-40B4-BE49-F238E27FC236}">
                <a16:creationId xmlns:a16="http://schemas.microsoft.com/office/drawing/2014/main" id="{1A773BA1-2E7F-4547-D36B-BEEF324491B5}"/>
              </a:ext>
            </a:extLst>
          </p:cNvPr>
          <p:cNvSpPr/>
          <p:nvPr/>
        </p:nvSpPr>
        <p:spPr>
          <a:xfrm>
            <a:off x="6378103" y="1110967"/>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400" b="1" kern="0" spc="200" dirty="0">
                <a:solidFill>
                  <a:srgbClr val="FFFFFF"/>
                </a:solidFill>
                <a:latin typeface="+mn-ea"/>
                <a:ea typeface="+mn-ea"/>
              </a:rPr>
              <a:t>アプローチ方法</a:t>
            </a:r>
          </a:p>
        </p:txBody>
      </p:sp>
      <p:sp>
        <p:nvSpPr>
          <p:cNvPr id="42" name="四角形: 角を丸くする 41">
            <a:extLst>
              <a:ext uri="{FF2B5EF4-FFF2-40B4-BE49-F238E27FC236}">
                <a16:creationId xmlns:a16="http://schemas.microsoft.com/office/drawing/2014/main" id="{3084D766-9BAB-B376-C45F-33826688912E}"/>
              </a:ext>
            </a:extLst>
          </p:cNvPr>
          <p:cNvSpPr/>
          <p:nvPr/>
        </p:nvSpPr>
        <p:spPr>
          <a:xfrm>
            <a:off x="6184042" y="1667554"/>
            <a:ext cx="2412000" cy="792000"/>
          </a:xfrm>
          <a:prstGeom prst="roundRect">
            <a:avLst>
              <a:gd name="adj" fmla="val 6500"/>
            </a:avLst>
          </a:prstGeom>
          <a:solidFill>
            <a:srgbClr val="FFFFFF"/>
          </a:solidFill>
          <a:ln w="12700" cap="flat" cmpd="sng" algn="ctr">
            <a:noFill/>
            <a:prstDash val="solid"/>
            <a:miter lim="800000"/>
          </a:ln>
          <a:effectLst/>
        </p:spPr>
        <p:txBody>
          <a:bodyPr lIns="90000" tIns="180000" bIns="0" rtlCol="0" anchor="t" anchorCtr="0"/>
          <a:lstStyle/>
          <a:p>
            <a:pPr algn="ctr" eaLnBrk="1" fontAlgn="auto" hangingPunct="1">
              <a:lnSpc>
                <a:spcPct val="110000"/>
              </a:lnSpc>
              <a:spcBef>
                <a:spcPts val="0"/>
              </a:spcBef>
              <a:spcAft>
                <a:spcPts val="0"/>
              </a:spcAft>
              <a:defRPr/>
            </a:pPr>
            <a:r>
              <a:rPr kumimoji="0" lang="ja-JP" altLang="en-US" sz="1400" b="1" kern="0" dirty="0">
                <a:solidFill>
                  <a:srgbClr val="0D0D0D"/>
                </a:solidFill>
                <a:latin typeface="+mn-ea"/>
                <a:ea typeface="+mn-ea"/>
              </a:rPr>
              <a:t>社会的・マス的情報と</a:t>
            </a:r>
            <a:endParaRPr kumimoji="0" lang="en-US" altLang="ja-JP" sz="1400" b="1" kern="0" dirty="0">
              <a:solidFill>
                <a:srgbClr val="0D0D0D"/>
              </a:solidFill>
              <a:latin typeface="+mn-ea"/>
              <a:ea typeface="+mn-ea"/>
            </a:endParaRPr>
          </a:p>
          <a:p>
            <a:pPr algn="ctr" eaLnBrk="1" fontAlgn="auto" hangingPunct="1">
              <a:lnSpc>
                <a:spcPct val="110000"/>
              </a:lnSpc>
              <a:spcBef>
                <a:spcPts val="0"/>
              </a:spcBef>
              <a:spcAft>
                <a:spcPts val="0"/>
              </a:spcAft>
              <a:defRPr/>
            </a:pPr>
            <a:r>
              <a:rPr kumimoji="0" lang="ja-JP" altLang="en-US" sz="1400" b="1" kern="0" dirty="0">
                <a:solidFill>
                  <a:srgbClr val="0D0D0D"/>
                </a:solidFill>
                <a:latin typeface="+mn-ea"/>
                <a:ea typeface="+mn-ea"/>
              </a:rPr>
              <a:t>商品の関連付け</a:t>
            </a:r>
          </a:p>
        </p:txBody>
      </p:sp>
      <p:sp>
        <p:nvSpPr>
          <p:cNvPr id="43" name="四角形: 角を丸くする 42">
            <a:extLst>
              <a:ext uri="{FF2B5EF4-FFF2-40B4-BE49-F238E27FC236}">
                <a16:creationId xmlns:a16="http://schemas.microsoft.com/office/drawing/2014/main" id="{49B3342F-2318-E578-8A90-ACA94E19BE91}"/>
              </a:ext>
            </a:extLst>
          </p:cNvPr>
          <p:cNvSpPr/>
          <p:nvPr/>
        </p:nvSpPr>
        <p:spPr>
          <a:xfrm>
            <a:off x="8767945" y="1667554"/>
            <a:ext cx="2760811" cy="792000"/>
          </a:xfrm>
          <a:prstGeom prst="roundRect">
            <a:avLst>
              <a:gd name="adj" fmla="val 6500"/>
            </a:avLst>
          </a:prstGeom>
          <a:solidFill>
            <a:srgbClr val="FFFFFF"/>
          </a:solidFill>
          <a:ln w="12700" cap="flat" cmpd="sng" algn="ctr">
            <a:noFill/>
            <a:prstDash val="solid"/>
            <a:miter lim="800000"/>
          </a:ln>
          <a:effectLst/>
        </p:spPr>
        <p:txBody>
          <a:bodyPr lIns="90000" tIns="162000" rIns="91440" bIns="45720" rtlCol="0" anchor="b" anchorCtr="0"/>
          <a:lstStyle/>
          <a:p>
            <a:pPr algn="ctr" eaLnBrk="1" fontAlgn="auto" hangingPunct="1">
              <a:lnSpc>
                <a:spcPct val="110000"/>
              </a:lnSpc>
              <a:spcBef>
                <a:spcPts val="0"/>
              </a:spcBef>
              <a:spcAft>
                <a:spcPts val="0"/>
              </a:spcAft>
              <a:defRPr/>
            </a:pPr>
            <a:r>
              <a:rPr kumimoji="0" lang="ja-JP" altLang="en-US" sz="1000" b="1" kern="0" spc="150" dirty="0">
                <a:solidFill>
                  <a:srgbClr val="0D0D0D"/>
                </a:solidFill>
                <a:latin typeface="+mn-ea"/>
                <a:ea typeface="+mn-ea"/>
              </a:rPr>
              <a:t>トピックス</a:t>
            </a:r>
            <a:r>
              <a:rPr kumimoji="0" lang="en-US" altLang="ja-JP" sz="1000" b="1" kern="0" spc="150" dirty="0">
                <a:solidFill>
                  <a:srgbClr val="0D0D0D"/>
                </a:solidFill>
                <a:latin typeface="+mn-ea"/>
                <a:ea typeface="+mn-ea"/>
              </a:rPr>
              <a:t>PR</a:t>
            </a:r>
          </a:p>
          <a:p>
            <a:pPr algn="ctr" eaLnBrk="1" fontAlgn="auto" hangingPunct="1">
              <a:lnSpc>
                <a:spcPct val="110000"/>
              </a:lnSpc>
              <a:spcBef>
                <a:spcPts val="0"/>
              </a:spcBef>
              <a:spcAft>
                <a:spcPts val="0"/>
              </a:spcAft>
              <a:defRPr/>
            </a:pPr>
            <a:r>
              <a:rPr kumimoji="0" lang="ja-JP" altLang="en-US" sz="1000" b="1" kern="0" spc="150">
                <a:solidFill>
                  <a:srgbClr val="0D0D0D"/>
                </a:solidFill>
                <a:latin typeface="メイリオ"/>
                <a:ea typeface="メイリオ"/>
              </a:rPr>
              <a:t> ＋</a:t>
            </a:r>
            <a:br>
              <a:rPr kumimoji="0" lang="en-US" altLang="ja-JP" sz="1200" b="1" kern="0" spc="150" dirty="0">
                <a:solidFill>
                  <a:srgbClr val="0D0D0D"/>
                </a:solidFill>
                <a:latin typeface="+mn-ea"/>
                <a:ea typeface="+mn-ea"/>
              </a:rPr>
            </a:br>
            <a:r>
              <a:rPr kumimoji="0" lang="ja-JP" altLang="en-US" sz="1000" b="1" kern="0" spc="150">
                <a:solidFill>
                  <a:srgbClr val="0D0D0D"/>
                </a:solidFill>
                <a:latin typeface="メイリオ"/>
                <a:ea typeface="メイリオ"/>
              </a:rPr>
              <a:t>ディスプレイ広告（運用型）</a:t>
            </a:r>
            <a:r>
              <a:rPr kumimoji="0" lang="en-US" altLang="ja-JP" sz="1000" b="1" kern="0" spc="150" dirty="0">
                <a:solidFill>
                  <a:srgbClr val="0D0D0D"/>
                </a:solidFill>
                <a:latin typeface="メイリオ"/>
                <a:ea typeface="メイリオ"/>
              </a:rPr>
              <a:t>/Yahoo!</a:t>
            </a:r>
            <a:r>
              <a:rPr kumimoji="0" lang="ja-JP" altLang="en-US" sz="1000" b="1" kern="0" spc="150">
                <a:solidFill>
                  <a:srgbClr val="0D0D0D"/>
                </a:solidFill>
                <a:latin typeface="メイリオ"/>
                <a:ea typeface="メイリオ"/>
              </a:rPr>
              <a:t>ニュース面指定</a:t>
            </a:r>
            <a:endParaRPr lang="ja-JP" altLang="en-US" sz="1000" b="1" kern="0" spc="150">
              <a:solidFill>
                <a:srgbClr val="0D0D0D"/>
              </a:solidFill>
              <a:latin typeface="メイリオ"/>
              <a:ea typeface="メイリオ"/>
            </a:endParaRPr>
          </a:p>
        </p:txBody>
      </p:sp>
      <p:sp>
        <p:nvSpPr>
          <p:cNvPr id="44" name="四角形: 角を丸くする 43">
            <a:extLst>
              <a:ext uri="{FF2B5EF4-FFF2-40B4-BE49-F238E27FC236}">
                <a16:creationId xmlns:a16="http://schemas.microsoft.com/office/drawing/2014/main" id="{3DAFCF1F-061E-A7D6-0497-41CBF4A42611}"/>
              </a:ext>
            </a:extLst>
          </p:cNvPr>
          <p:cNvSpPr/>
          <p:nvPr/>
        </p:nvSpPr>
        <p:spPr>
          <a:xfrm>
            <a:off x="3568827" y="1099199"/>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400" b="1" kern="0" spc="200" dirty="0">
                <a:solidFill>
                  <a:srgbClr val="FFFFFF"/>
                </a:solidFill>
                <a:latin typeface="+mn-ea"/>
                <a:ea typeface="+mn-ea"/>
              </a:rPr>
              <a:t>ユーザー</a:t>
            </a:r>
          </a:p>
        </p:txBody>
      </p:sp>
      <p:grpSp>
        <p:nvGrpSpPr>
          <p:cNvPr id="45" name="グループ化 44">
            <a:extLst>
              <a:ext uri="{FF2B5EF4-FFF2-40B4-BE49-F238E27FC236}">
                <a16:creationId xmlns:a16="http://schemas.microsoft.com/office/drawing/2014/main" id="{7072CE97-1038-FA66-325A-299F45582454}"/>
              </a:ext>
            </a:extLst>
          </p:cNvPr>
          <p:cNvGrpSpPr/>
          <p:nvPr/>
        </p:nvGrpSpPr>
        <p:grpSpPr>
          <a:xfrm>
            <a:off x="3176766" y="1667554"/>
            <a:ext cx="2808000" cy="792000"/>
            <a:chOff x="3571769" y="7211588"/>
            <a:chExt cx="3024000" cy="864000"/>
          </a:xfrm>
        </p:grpSpPr>
        <p:sp>
          <p:nvSpPr>
            <p:cNvPr id="46" name="四角形: 角を丸くする 45">
              <a:extLst>
                <a:ext uri="{FF2B5EF4-FFF2-40B4-BE49-F238E27FC236}">
                  <a16:creationId xmlns:a16="http://schemas.microsoft.com/office/drawing/2014/main" id="{9B4F80FC-3C7B-CAA6-BBD0-FD4C3AD283F0}"/>
                </a:ext>
              </a:extLst>
            </p:cNvPr>
            <p:cNvSpPr/>
            <p:nvPr/>
          </p:nvSpPr>
          <p:spPr>
            <a:xfrm>
              <a:off x="3571769" y="7211588"/>
              <a:ext cx="3024000" cy="864000"/>
            </a:xfrm>
            <a:prstGeom prst="roundRect">
              <a:avLst>
                <a:gd name="adj" fmla="val 6500"/>
              </a:avLst>
            </a:prstGeom>
            <a:solidFill>
              <a:srgbClr val="FFFFFF"/>
            </a:solidFill>
            <a:ln w="12700" cap="flat" cmpd="sng" algn="ctr">
              <a:noFill/>
              <a:prstDash val="solid"/>
              <a:miter lim="800000"/>
            </a:ln>
            <a:effectLst/>
          </p:spPr>
          <p:txBody>
            <a:bodyPr lIns="90000" tIns="504000" rtlCol="0" anchor="ctr"/>
            <a:lstStyle/>
            <a:p>
              <a:pPr algn="ctr" eaLnBrk="1" fontAlgn="auto" hangingPunct="1">
                <a:spcBef>
                  <a:spcPts val="0"/>
                </a:spcBef>
                <a:spcAft>
                  <a:spcPts val="0"/>
                </a:spcAft>
                <a:defRPr/>
              </a:pPr>
              <a:r>
                <a:rPr kumimoji="0" lang="ja-JP" altLang="en-US" sz="1200" kern="0" dirty="0">
                  <a:solidFill>
                    <a:srgbClr val="0D0D0D"/>
                  </a:solidFill>
                  <a:latin typeface="+mn-ea"/>
                  <a:ea typeface="+mn-ea"/>
                </a:rPr>
                <a:t>ニュースを見て世の中ゴトを知る</a:t>
              </a:r>
            </a:p>
          </p:txBody>
        </p:sp>
        <p:sp>
          <p:nvSpPr>
            <p:cNvPr id="47" name="四角形: 上の 2 つの角を丸める 46">
              <a:extLst>
                <a:ext uri="{FF2B5EF4-FFF2-40B4-BE49-F238E27FC236}">
                  <a16:creationId xmlns:a16="http://schemas.microsoft.com/office/drawing/2014/main" id="{AC240963-3FE0-E5F8-5A04-5DF734EA8A37}"/>
                </a:ext>
              </a:extLst>
            </p:cNvPr>
            <p:cNvSpPr/>
            <p:nvPr/>
          </p:nvSpPr>
          <p:spPr>
            <a:xfrm>
              <a:off x="3571769" y="7211588"/>
              <a:ext cx="3024000" cy="432000"/>
            </a:xfrm>
            <a:prstGeom prst="round2SameRect">
              <a:avLst>
                <a:gd name="adj1" fmla="val 12079"/>
                <a:gd name="adj2" fmla="val 0"/>
              </a:avLst>
            </a:prstGeom>
            <a:solidFill>
              <a:srgbClr val="00569B">
                <a:lumMod val="60000"/>
                <a:lumOff val="40000"/>
              </a:srgbClr>
            </a:solidFill>
            <a:ln w="12700" cap="flat" cmpd="sng" algn="ctr">
              <a:noFill/>
              <a:prstDash val="solid"/>
              <a:miter lim="800000"/>
            </a:ln>
            <a:effectLst/>
          </p:spPr>
          <p:txBody>
            <a:bodyPr lIns="90000" tIns="72000" rtlCol="0" anchor="ct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世の中ゴトで動く層</a:t>
              </a:r>
            </a:p>
          </p:txBody>
        </p:sp>
      </p:grpSp>
      <p:sp>
        <p:nvSpPr>
          <p:cNvPr id="48" name="四角形: 角を丸くする 47">
            <a:extLst>
              <a:ext uri="{FF2B5EF4-FFF2-40B4-BE49-F238E27FC236}">
                <a16:creationId xmlns:a16="http://schemas.microsoft.com/office/drawing/2014/main" id="{8B271FF5-3BEE-A489-28A9-DFEE6687399A}"/>
              </a:ext>
            </a:extLst>
          </p:cNvPr>
          <p:cNvSpPr/>
          <p:nvPr/>
        </p:nvSpPr>
        <p:spPr>
          <a:xfrm>
            <a:off x="9076479" y="1110967"/>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400" b="1" kern="0" spc="200" dirty="0">
                <a:solidFill>
                  <a:srgbClr val="FFFFFF"/>
                </a:solidFill>
                <a:latin typeface="+mn-ea"/>
                <a:ea typeface="+mn-ea"/>
              </a:rPr>
              <a:t>集客方法</a:t>
            </a:r>
          </a:p>
        </p:txBody>
      </p:sp>
      <p:grpSp>
        <p:nvGrpSpPr>
          <p:cNvPr id="50" name="グループ化 49">
            <a:extLst>
              <a:ext uri="{FF2B5EF4-FFF2-40B4-BE49-F238E27FC236}">
                <a16:creationId xmlns:a16="http://schemas.microsoft.com/office/drawing/2014/main" id="{860F5737-6865-8B36-5321-FCAF10013117}"/>
              </a:ext>
            </a:extLst>
          </p:cNvPr>
          <p:cNvGrpSpPr/>
          <p:nvPr/>
        </p:nvGrpSpPr>
        <p:grpSpPr>
          <a:xfrm>
            <a:off x="9059085" y="2825223"/>
            <a:ext cx="701183" cy="1418559"/>
            <a:chOff x="9688639" y="3078143"/>
            <a:chExt cx="1324650" cy="2679889"/>
          </a:xfrm>
        </p:grpSpPr>
        <p:grpSp>
          <p:nvGrpSpPr>
            <p:cNvPr id="51" name="グループ化 50">
              <a:extLst>
                <a:ext uri="{FF2B5EF4-FFF2-40B4-BE49-F238E27FC236}">
                  <a16:creationId xmlns:a16="http://schemas.microsoft.com/office/drawing/2014/main" id="{14B6C8D1-9CD1-902D-6804-F74468B129E1}"/>
                </a:ext>
              </a:extLst>
            </p:cNvPr>
            <p:cNvGrpSpPr/>
            <p:nvPr/>
          </p:nvGrpSpPr>
          <p:grpSpPr>
            <a:xfrm>
              <a:off x="9688639" y="3078143"/>
              <a:ext cx="1324650" cy="2679889"/>
              <a:chOff x="5320038" y="2456892"/>
              <a:chExt cx="1551924" cy="3139685"/>
            </a:xfrm>
          </p:grpSpPr>
          <p:grpSp>
            <p:nvGrpSpPr>
              <p:cNvPr id="54" name="グループ化 53">
                <a:extLst>
                  <a:ext uri="{FF2B5EF4-FFF2-40B4-BE49-F238E27FC236}">
                    <a16:creationId xmlns:a16="http://schemas.microsoft.com/office/drawing/2014/main" id="{25DAC922-8505-9FB7-5B26-49DAAD452CA6}"/>
                  </a:ext>
                </a:extLst>
              </p:cNvPr>
              <p:cNvGrpSpPr/>
              <p:nvPr/>
            </p:nvGrpSpPr>
            <p:grpSpPr>
              <a:xfrm>
                <a:off x="5320038" y="2456892"/>
                <a:ext cx="1551924" cy="3139685"/>
                <a:chOff x="5315275" y="2528900"/>
                <a:chExt cx="1556346" cy="3148632"/>
              </a:xfrm>
            </p:grpSpPr>
            <p:grpSp>
              <p:nvGrpSpPr>
                <p:cNvPr id="59" name="グループ化 58">
                  <a:extLst>
                    <a:ext uri="{FF2B5EF4-FFF2-40B4-BE49-F238E27FC236}">
                      <a16:creationId xmlns:a16="http://schemas.microsoft.com/office/drawing/2014/main" id="{D37DBD12-BB41-3CA3-0179-5D962FFFA7E5}"/>
                    </a:ext>
                  </a:extLst>
                </p:cNvPr>
                <p:cNvGrpSpPr/>
                <p:nvPr/>
              </p:nvGrpSpPr>
              <p:grpSpPr>
                <a:xfrm>
                  <a:off x="5315275" y="2528900"/>
                  <a:ext cx="1556346" cy="3148632"/>
                  <a:chOff x="5315275" y="2528900"/>
                  <a:chExt cx="1556346" cy="3148632"/>
                </a:xfrm>
              </p:grpSpPr>
              <p:sp>
                <p:nvSpPr>
                  <p:cNvPr id="78" name="正方形/長方形 77">
                    <a:extLst>
                      <a:ext uri="{FF2B5EF4-FFF2-40B4-BE49-F238E27FC236}">
                        <a16:creationId xmlns:a16="http://schemas.microsoft.com/office/drawing/2014/main" id="{71809DD0-C39F-32F2-14EB-0F5194E26503}"/>
                      </a:ext>
                    </a:extLst>
                  </p:cNvPr>
                  <p:cNvSpPr/>
                  <p:nvPr/>
                </p:nvSpPr>
                <p:spPr>
                  <a:xfrm>
                    <a:off x="5352290" y="2801140"/>
                    <a:ext cx="1476388" cy="2674544"/>
                  </a:xfrm>
                  <a:prstGeom prst="rect">
                    <a:avLst/>
                  </a:prstGeom>
                  <a:solidFill>
                    <a:srgbClr val="FFFFFF"/>
                  </a:solidFill>
                  <a:ln w="25400" cap="flat" cmpd="sng" algn="ctr">
                    <a:noFill/>
                    <a:prstDash val="solid"/>
                  </a:ln>
                  <a:effectLst/>
                </p:spPr>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200" b="1" i="0" u="none" strike="noStrike" kern="0" cap="none" spc="0" normalizeH="0" baseline="0" noProof="0" dirty="0">
                      <a:ln>
                        <a:noFill/>
                      </a:ln>
                      <a:solidFill>
                        <a:srgbClr val="212121"/>
                      </a:solidFill>
                      <a:effectLst/>
                      <a:uLnTx/>
                      <a:uFillTx/>
                      <a:latin typeface="+mn-ea"/>
                      <a:ea typeface="+mn-ea"/>
                      <a:cs typeface="+mn-cs"/>
                    </a:endParaRPr>
                  </a:p>
                </p:txBody>
              </p:sp>
              <p:grpSp>
                <p:nvGrpSpPr>
                  <p:cNvPr id="79" name="グループ化 78">
                    <a:extLst>
                      <a:ext uri="{FF2B5EF4-FFF2-40B4-BE49-F238E27FC236}">
                        <a16:creationId xmlns:a16="http://schemas.microsoft.com/office/drawing/2014/main" id="{7C2F26DF-A7BF-D239-1431-7B486E66FFAA}"/>
                      </a:ext>
                    </a:extLst>
                  </p:cNvPr>
                  <p:cNvGrpSpPr/>
                  <p:nvPr/>
                </p:nvGrpSpPr>
                <p:grpSpPr>
                  <a:xfrm>
                    <a:off x="5315275" y="2528900"/>
                    <a:ext cx="1556346" cy="3148632"/>
                    <a:chOff x="5315275" y="2528900"/>
                    <a:chExt cx="1556346" cy="3148632"/>
                  </a:xfrm>
                </p:grpSpPr>
                <p:sp>
                  <p:nvSpPr>
                    <p:cNvPr id="80" name="四角形: 上の 2 つの角を丸める 117">
                      <a:extLst>
                        <a:ext uri="{FF2B5EF4-FFF2-40B4-BE49-F238E27FC236}">
                          <a16:creationId xmlns:a16="http://schemas.microsoft.com/office/drawing/2014/main" id="{2FF3DD55-CE13-9FF1-9E1E-CBFA348F74E8}"/>
                        </a:ext>
                      </a:extLst>
                    </p:cNvPr>
                    <p:cNvSpPr/>
                    <p:nvPr/>
                  </p:nvSpPr>
                  <p:spPr>
                    <a:xfrm rot="10800000">
                      <a:off x="5352290" y="5348735"/>
                      <a:ext cx="1476388" cy="281905"/>
                    </a:xfrm>
                    <a:prstGeom prst="round2SameRect">
                      <a:avLst>
                        <a:gd name="adj1" fmla="val 50000"/>
                        <a:gd name="adj2" fmla="val 0"/>
                      </a:avLst>
                    </a:prstGeom>
                    <a:solidFill>
                      <a:srgbClr val="F0F2F6"/>
                    </a:solidFill>
                    <a:ln w="25400" cap="flat" cmpd="sng" algn="ctr">
                      <a:noFill/>
                      <a:prstDash val="solid"/>
                    </a:ln>
                    <a:effectLst/>
                  </p:spPr>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200" b="1" i="0" u="none" strike="noStrike" kern="0" cap="none" spc="0" normalizeH="0" baseline="0" noProof="0" dirty="0">
                        <a:ln>
                          <a:noFill/>
                        </a:ln>
                        <a:solidFill>
                          <a:srgbClr val="212121"/>
                        </a:solidFill>
                        <a:effectLst/>
                        <a:uLnTx/>
                        <a:uFillTx/>
                        <a:latin typeface="+mn-ea"/>
                        <a:ea typeface="+mn-ea"/>
                        <a:cs typeface="+mn-cs"/>
                      </a:endParaRPr>
                    </a:p>
                  </p:txBody>
                </p:sp>
                <p:grpSp>
                  <p:nvGrpSpPr>
                    <p:cNvPr id="81" name="グループ化 80">
                      <a:extLst>
                        <a:ext uri="{FF2B5EF4-FFF2-40B4-BE49-F238E27FC236}">
                          <a16:creationId xmlns:a16="http://schemas.microsoft.com/office/drawing/2014/main" id="{9B0FD5F5-0115-FBC6-05F3-8A30B828131E}"/>
                        </a:ext>
                      </a:extLst>
                    </p:cNvPr>
                    <p:cNvGrpSpPr/>
                    <p:nvPr/>
                  </p:nvGrpSpPr>
                  <p:grpSpPr>
                    <a:xfrm>
                      <a:off x="5315275" y="2528900"/>
                      <a:ext cx="1556346" cy="3148632"/>
                      <a:chOff x="4226881" y="4655599"/>
                      <a:chExt cx="958632" cy="1939403"/>
                    </a:xfrm>
                  </p:grpSpPr>
                  <p:sp>
                    <p:nvSpPr>
                      <p:cNvPr id="82" name="四角形: 上の 2 つの角を丸める 119">
                        <a:extLst>
                          <a:ext uri="{FF2B5EF4-FFF2-40B4-BE49-F238E27FC236}">
                            <a16:creationId xmlns:a16="http://schemas.microsoft.com/office/drawing/2014/main" id="{0348DD43-7AB8-CD3F-4C86-F1051C8306EF}"/>
                          </a:ext>
                        </a:extLst>
                      </p:cNvPr>
                      <p:cNvSpPr/>
                      <p:nvPr/>
                    </p:nvSpPr>
                    <p:spPr>
                      <a:xfrm>
                        <a:off x="4251505" y="4675292"/>
                        <a:ext cx="909382" cy="184078"/>
                      </a:xfrm>
                      <a:prstGeom prst="round2SameRect">
                        <a:avLst>
                          <a:gd name="adj1" fmla="val 50000"/>
                          <a:gd name="adj2" fmla="val 0"/>
                        </a:avLst>
                      </a:prstGeom>
                      <a:solidFill>
                        <a:srgbClr val="F0F2F6"/>
                      </a:solidFill>
                      <a:ln w="25400" cap="flat" cmpd="sng" algn="ctr">
                        <a:noFill/>
                        <a:prstDash val="solid"/>
                      </a:ln>
                      <a:effectLst/>
                    </p:spPr>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200" b="1" i="0" u="none" strike="noStrike" kern="0" cap="none" spc="0" normalizeH="0" baseline="0" noProof="0" dirty="0">
                          <a:ln>
                            <a:noFill/>
                          </a:ln>
                          <a:solidFill>
                            <a:srgbClr val="212121"/>
                          </a:solidFill>
                          <a:effectLst/>
                          <a:uLnTx/>
                          <a:uFillTx/>
                          <a:latin typeface="+mn-ea"/>
                          <a:ea typeface="+mn-ea"/>
                          <a:cs typeface="+mn-cs"/>
                        </a:endParaRPr>
                      </a:p>
                    </p:txBody>
                  </p:sp>
                  <p:pic>
                    <p:nvPicPr>
                      <p:cNvPr id="83" name="図 82">
                        <a:extLst>
                          <a:ext uri="{FF2B5EF4-FFF2-40B4-BE49-F238E27FC236}">
                            <a16:creationId xmlns:a16="http://schemas.microsoft.com/office/drawing/2014/main" id="{A7F0FBD2-FDAC-66B0-0813-8F1883B9E775}"/>
                          </a:ext>
                        </a:extLst>
                      </p:cNvPr>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a:xfrm>
                        <a:off x="4226881" y="4655599"/>
                        <a:ext cx="958632" cy="1939403"/>
                      </a:xfrm>
                      <a:custGeom>
                        <a:avLst/>
                        <a:gdLst>
                          <a:gd name="connsiteX0" fmla="*/ 517073 w 3389855"/>
                          <a:gd name="connsiteY0" fmla="*/ 175648 h 6858000"/>
                          <a:gd name="connsiteX1" fmla="*/ 228328 w 3389855"/>
                          <a:gd name="connsiteY1" fmla="*/ 467597 h 6858000"/>
                          <a:gd name="connsiteX2" fmla="*/ 228328 w 3389855"/>
                          <a:gd name="connsiteY2" fmla="*/ 6358571 h 6858000"/>
                          <a:gd name="connsiteX3" fmla="*/ 496750 w 3389855"/>
                          <a:gd name="connsiteY3" fmla="*/ 6628056 h 6858000"/>
                          <a:gd name="connsiteX4" fmla="*/ 2890095 w 3389855"/>
                          <a:gd name="connsiteY4" fmla="*/ 6628056 h 6858000"/>
                          <a:gd name="connsiteX5" fmla="*/ 3158517 w 3389855"/>
                          <a:gd name="connsiteY5" fmla="*/ 6358571 h 6858000"/>
                          <a:gd name="connsiteX6" fmla="*/ 3158517 w 3389855"/>
                          <a:gd name="connsiteY6" fmla="*/ 467597 h 6858000"/>
                          <a:gd name="connsiteX7" fmla="*/ 2869772 w 3389855"/>
                          <a:gd name="connsiteY7" fmla="*/ 175648 h 6858000"/>
                          <a:gd name="connsiteX8" fmla="*/ 2546941 w 3389855"/>
                          <a:gd name="connsiteY8" fmla="*/ 175648 h 6858000"/>
                          <a:gd name="connsiteX9" fmla="*/ 2513258 w 3389855"/>
                          <a:gd name="connsiteY9" fmla="*/ 209465 h 6858000"/>
                          <a:gd name="connsiteX10" fmla="*/ 2513258 w 3389855"/>
                          <a:gd name="connsiteY10" fmla="*/ 262231 h 6858000"/>
                          <a:gd name="connsiteX11" fmla="*/ 2363754 w 3389855"/>
                          <a:gd name="connsiteY11" fmla="*/ 412326 h 6858000"/>
                          <a:gd name="connsiteX12" fmla="*/ 1023092 w 3389855"/>
                          <a:gd name="connsiteY12" fmla="*/ 412326 h 6858000"/>
                          <a:gd name="connsiteX13" fmla="*/ 873587 w 3389855"/>
                          <a:gd name="connsiteY13" fmla="*/ 262231 h 6858000"/>
                          <a:gd name="connsiteX14" fmla="*/ 873587 w 3389855"/>
                          <a:gd name="connsiteY14" fmla="*/ 209465 h 6858000"/>
                          <a:gd name="connsiteX15" fmla="*/ 839904 w 3389855"/>
                          <a:gd name="connsiteY15" fmla="*/ 175648 h 6858000"/>
                          <a:gd name="connsiteX16" fmla="*/ 0 w 3389855"/>
                          <a:gd name="connsiteY16" fmla="*/ 0 h 6858000"/>
                          <a:gd name="connsiteX17" fmla="*/ 3389855 w 3389855"/>
                          <a:gd name="connsiteY17" fmla="*/ 0 h 6858000"/>
                          <a:gd name="connsiteX18" fmla="*/ 3389855 w 3389855"/>
                          <a:gd name="connsiteY18" fmla="*/ 6858000 h 6858000"/>
                          <a:gd name="connsiteX19" fmla="*/ 0 w 3389855"/>
                          <a:gd name="connsiteY1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89855" h="6858000">
                            <a:moveTo>
                              <a:pt x="517073" y="175648"/>
                            </a:moveTo>
                            <a:cubicBezTo>
                              <a:pt x="345395" y="175648"/>
                              <a:pt x="228328" y="302674"/>
                              <a:pt x="228328" y="467597"/>
                            </a:cubicBezTo>
                            <a:lnTo>
                              <a:pt x="228328" y="6358571"/>
                            </a:lnTo>
                            <a:cubicBezTo>
                              <a:pt x="228328" y="6489718"/>
                              <a:pt x="350305" y="6628056"/>
                              <a:pt x="496750" y="6628056"/>
                            </a:cubicBezTo>
                            <a:lnTo>
                              <a:pt x="2890095" y="6628056"/>
                            </a:lnTo>
                            <a:cubicBezTo>
                              <a:pt x="3036540" y="6628056"/>
                              <a:pt x="3158517" y="6489718"/>
                              <a:pt x="3158517" y="6358571"/>
                            </a:cubicBezTo>
                            <a:lnTo>
                              <a:pt x="3158517" y="467597"/>
                            </a:lnTo>
                            <a:cubicBezTo>
                              <a:pt x="3158517" y="302633"/>
                              <a:pt x="3041450" y="175648"/>
                              <a:pt x="2869772" y="175648"/>
                            </a:cubicBezTo>
                            <a:lnTo>
                              <a:pt x="2546941" y="175648"/>
                            </a:lnTo>
                            <a:cubicBezTo>
                              <a:pt x="2528872" y="175648"/>
                              <a:pt x="2513258" y="190072"/>
                              <a:pt x="2513258" y="209465"/>
                            </a:cubicBezTo>
                            <a:lnTo>
                              <a:pt x="2513258" y="262231"/>
                            </a:lnTo>
                            <a:cubicBezTo>
                              <a:pt x="2513258" y="332329"/>
                              <a:pt x="2442631" y="412326"/>
                              <a:pt x="2363754" y="412326"/>
                            </a:cubicBezTo>
                            <a:lnTo>
                              <a:pt x="1023092" y="412326"/>
                            </a:lnTo>
                            <a:cubicBezTo>
                              <a:pt x="944214" y="412326"/>
                              <a:pt x="873587" y="332329"/>
                              <a:pt x="873587" y="262231"/>
                            </a:cubicBezTo>
                            <a:lnTo>
                              <a:pt x="873587" y="209465"/>
                            </a:lnTo>
                            <a:cubicBezTo>
                              <a:pt x="873587" y="190072"/>
                              <a:pt x="857974" y="175648"/>
                              <a:pt x="839904" y="175648"/>
                            </a:cubicBezTo>
                            <a:close/>
                            <a:moveTo>
                              <a:pt x="0" y="0"/>
                            </a:moveTo>
                            <a:lnTo>
                              <a:pt x="3389855" y="0"/>
                            </a:lnTo>
                            <a:lnTo>
                              <a:pt x="3389855" y="6858000"/>
                            </a:lnTo>
                            <a:lnTo>
                              <a:pt x="0" y="6858000"/>
                            </a:lnTo>
                            <a:close/>
                          </a:path>
                        </a:pathLst>
                      </a:custGeom>
                    </p:spPr>
                  </p:pic>
                </p:grpSp>
              </p:grpSp>
            </p:grpSp>
            <p:grpSp>
              <p:nvGrpSpPr>
                <p:cNvPr id="60" name="グラフィックス 33">
                  <a:extLst>
                    <a:ext uri="{FF2B5EF4-FFF2-40B4-BE49-F238E27FC236}">
                      <a16:creationId xmlns:a16="http://schemas.microsoft.com/office/drawing/2014/main" id="{B0D11029-87FF-1D76-6530-874815393FF1}"/>
                    </a:ext>
                  </a:extLst>
                </p:cNvPr>
                <p:cNvGrpSpPr>
                  <a:grpSpLocks noChangeAspect="1"/>
                </p:cNvGrpSpPr>
                <p:nvPr/>
              </p:nvGrpSpPr>
              <p:grpSpPr>
                <a:xfrm>
                  <a:off x="5539490" y="2664003"/>
                  <a:ext cx="99658" cy="43200"/>
                  <a:chOff x="5555940" y="2700518"/>
                  <a:chExt cx="101953" cy="44195"/>
                </a:xfrm>
                <a:solidFill>
                  <a:srgbClr val="000000"/>
                </a:solidFill>
              </p:grpSpPr>
              <p:sp>
                <p:nvSpPr>
                  <p:cNvPr id="74" name="フリーフォーム: 図形 111">
                    <a:extLst>
                      <a:ext uri="{FF2B5EF4-FFF2-40B4-BE49-F238E27FC236}">
                        <a16:creationId xmlns:a16="http://schemas.microsoft.com/office/drawing/2014/main" id="{DFDA9EA4-FF51-D5D3-2F31-D7BAFD3B2A37}"/>
                      </a:ext>
                    </a:extLst>
                  </p:cNvPr>
                  <p:cNvSpPr/>
                  <p:nvPr/>
                </p:nvSpPr>
                <p:spPr>
                  <a:xfrm>
                    <a:off x="5555940" y="2700518"/>
                    <a:ext cx="27279" cy="43991"/>
                  </a:xfrm>
                  <a:custGeom>
                    <a:avLst/>
                    <a:gdLst>
                      <a:gd name="connsiteX0" fmla="*/ 21742 w 27279"/>
                      <a:gd name="connsiteY0" fmla="*/ 24841 h 43991"/>
                      <a:gd name="connsiteX1" fmla="*/ 17627 w 27279"/>
                      <a:gd name="connsiteY1" fmla="*/ 28143 h 43991"/>
                      <a:gd name="connsiteX2" fmla="*/ 12395 w 27279"/>
                      <a:gd name="connsiteY2" fmla="*/ 29413 h 43991"/>
                      <a:gd name="connsiteX3" fmla="*/ 5842 w 27279"/>
                      <a:gd name="connsiteY3" fmla="*/ 27584 h 43991"/>
                      <a:gd name="connsiteX4" fmla="*/ 1524 w 27279"/>
                      <a:gd name="connsiteY4" fmla="*/ 22402 h 43991"/>
                      <a:gd name="connsiteX5" fmla="*/ 0 w 27279"/>
                      <a:gd name="connsiteY5" fmla="*/ 14986 h 43991"/>
                      <a:gd name="connsiteX6" fmla="*/ 1676 w 27279"/>
                      <a:gd name="connsiteY6" fmla="*/ 7163 h 43991"/>
                      <a:gd name="connsiteX7" fmla="*/ 6350 w 27279"/>
                      <a:gd name="connsiteY7" fmla="*/ 1829 h 43991"/>
                      <a:gd name="connsiteX8" fmla="*/ 13411 w 27279"/>
                      <a:gd name="connsiteY8" fmla="*/ 0 h 43991"/>
                      <a:gd name="connsiteX9" fmla="*/ 23571 w 27279"/>
                      <a:gd name="connsiteY9" fmla="*/ 4826 h 43991"/>
                      <a:gd name="connsiteX10" fmla="*/ 27279 w 27279"/>
                      <a:gd name="connsiteY10" fmla="*/ 17932 h 43991"/>
                      <a:gd name="connsiteX11" fmla="*/ 27279 w 27279"/>
                      <a:gd name="connsiteY11" fmla="*/ 19558 h 43991"/>
                      <a:gd name="connsiteX12" fmla="*/ 22301 w 27279"/>
                      <a:gd name="connsiteY12" fmla="*/ 38048 h 43991"/>
                      <a:gd name="connsiteX13" fmla="*/ 7213 w 27279"/>
                      <a:gd name="connsiteY13" fmla="*/ 43992 h 43991"/>
                      <a:gd name="connsiteX14" fmla="*/ 6147 w 27279"/>
                      <a:gd name="connsiteY14" fmla="*/ 43992 h 43991"/>
                      <a:gd name="connsiteX15" fmla="*/ 6147 w 27279"/>
                      <a:gd name="connsiteY15" fmla="*/ 39318 h 43991"/>
                      <a:gd name="connsiteX16" fmla="*/ 7315 w 27279"/>
                      <a:gd name="connsiteY16" fmla="*/ 39318 h 43991"/>
                      <a:gd name="connsiteX17" fmla="*/ 17780 w 27279"/>
                      <a:gd name="connsiteY17" fmla="*/ 35762 h 43991"/>
                      <a:gd name="connsiteX18" fmla="*/ 21793 w 27279"/>
                      <a:gd name="connsiteY18" fmla="*/ 24891 h 43991"/>
                      <a:gd name="connsiteX19" fmla="*/ 13259 w 27279"/>
                      <a:gd name="connsiteY19" fmla="*/ 24841 h 43991"/>
                      <a:gd name="connsiteX20" fmla="*/ 18339 w 27279"/>
                      <a:gd name="connsiteY20" fmla="*/ 23164 h 43991"/>
                      <a:gd name="connsiteX21" fmla="*/ 21742 w 27279"/>
                      <a:gd name="connsiteY21" fmla="*/ 18948 h 43991"/>
                      <a:gd name="connsiteX22" fmla="*/ 21742 w 27279"/>
                      <a:gd name="connsiteY22" fmla="*/ 16764 h 43991"/>
                      <a:gd name="connsiteX23" fmla="*/ 19405 w 27279"/>
                      <a:gd name="connsiteY23" fmla="*/ 7975 h 43991"/>
                      <a:gd name="connsiteX24" fmla="*/ 13462 w 27279"/>
                      <a:gd name="connsiteY24" fmla="*/ 4572 h 43991"/>
                      <a:gd name="connsiteX25" fmla="*/ 7620 w 27279"/>
                      <a:gd name="connsiteY25" fmla="*/ 7366 h 43991"/>
                      <a:gd name="connsiteX26" fmla="*/ 5436 w 27279"/>
                      <a:gd name="connsiteY26" fmla="*/ 14681 h 43991"/>
                      <a:gd name="connsiteX27" fmla="*/ 7569 w 27279"/>
                      <a:gd name="connsiteY27" fmla="*/ 21996 h 43991"/>
                      <a:gd name="connsiteX28" fmla="*/ 13259 w 27279"/>
                      <a:gd name="connsiteY28" fmla="*/ 24891 h 43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7279" h="43991">
                        <a:moveTo>
                          <a:pt x="21742" y="24841"/>
                        </a:moveTo>
                        <a:cubicBezTo>
                          <a:pt x="20574" y="26212"/>
                          <a:pt x="19202" y="27330"/>
                          <a:pt x="17627" y="28143"/>
                        </a:cubicBezTo>
                        <a:cubicBezTo>
                          <a:pt x="16053" y="28955"/>
                          <a:pt x="14275" y="29413"/>
                          <a:pt x="12395" y="29413"/>
                        </a:cubicBezTo>
                        <a:cubicBezTo>
                          <a:pt x="9906" y="29413"/>
                          <a:pt x="7721" y="28803"/>
                          <a:pt x="5842" y="27584"/>
                        </a:cubicBezTo>
                        <a:cubicBezTo>
                          <a:pt x="3962" y="26365"/>
                          <a:pt x="2540" y="24637"/>
                          <a:pt x="1524" y="22402"/>
                        </a:cubicBezTo>
                        <a:cubicBezTo>
                          <a:pt x="508" y="20167"/>
                          <a:pt x="0" y="17729"/>
                          <a:pt x="0" y="14986"/>
                        </a:cubicBezTo>
                        <a:cubicBezTo>
                          <a:pt x="0" y="12090"/>
                          <a:pt x="559" y="9499"/>
                          <a:pt x="1676" y="7163"/>
                        </a:cubicBezTo>
                        <a:cubicBezTo>
                          <a:pt x="2794" y="4826"/>
                          <a:pt x="4318" y="3048"/>
                          <a:pt x="6350" y="1829"/>
                        </a:cubicBezTo>
                        <a:cubicBezTo>
                          <a:pt x="8382" y="610"/>
                          <a:pt x="10719" y="0"/>
                          <a:pt x="13411" y="0"/>
                        </a:cubicBezTo>
                        <a:cubicBezTo>
                          <a:pt x="17678" y="0"/>
                          <a:pt x="21082" y="1626"/>
                          <a:pt x="23571" y="4826"/>
                        </a:cubicBezTo>
                        <a:cubicBezTo>
                          <a:pt x="26060" y="8026"/>
                          <a:pt x="27279" y="12395"/>
                          <a:pt x="27279" y="17932"/>
                        </a:cubicBezTo>
                        <a:lnTo>
                          <a:pt x="27279" y="19558"/>
                        </a:lnTo>
                        <a:cubicBezTo>
                          <a:pt x="27279" y="27990"/>
                          <a:pt x="25603" y="34137"/>
                          <a:pt x="22301" y="38048"/>
                        </a:cubicBezTo>
                        <a:cubicBezTo>
                          <a:pt x="18948" y="41909"/>
                          <a:pt x="13919" y="43941"/>
                          <a:pt x="7213" y="43992"/>
                        </a:cubicBezTo>
                        <a:lnTo>
                          <a:pt x="6147" y="43992"/>
                        </a:lnTo>
                        <a:lnTo>
                          <a:pt x="6147" y="39318"/>
                        </a:lnTo>
                        <a:lnTo>
                          <a:pt x="7315" y="39318"/>
                        </a:lnTo>
                        <a:cubicBezTo>
                          <a:pt x="11836" y="39217"/>
                          <a:pt x="15341" y="38048"/>
                          <a:pt x="17780" y="35762"/>
                        </a:cubicBezTo>
                        <a:cubicBezTo>
                          <a:pt x="20218" y="33476"/>
                          <a:pt x="21539" y="29870"/>
                          <a:pt x="21793" y="24891"/>
                        </a:cubicBezTo>
                        <a:close/>
                        <a:moveTo>
                          <a:pt x="13259" y="24841"/>
                        </a:moveTo>
                        <a:cubicBezTo>
                          <a:pt x="15087" y="24841"/>
                          <a:pt x="16815" y="24282"/>
                          <a:pt x="18339" y="23164"/>
                        </a:cubicBezTo>
                        <a:cubicBezTo>
                          <a:pt x="19913" y="22047"/>
                          <a:pt x="21031" y="20624"/>
                          <a:pt x="21742" y="18948"/>
                        </a:cubicBezTo>
                        <a:lnTo>
                          <a:pt x="21742" y="16764"/>
                        </a:lnTo>
                        <a:cubicBezTo>
                          <a:pt x="21742" y="13157"/>
                          <a:pt x="20980" y="10211"/>
                          <a:pt x="19405" y="7975"/>
                        </a:cubicBezTo>
                        <a:cubicBezTo>
                          <a:pt x="17831" y="5689"/>
                          <a:pt x="15849" y="4572"/>
                          <a:pt x="13462" y="4572"/>
                        </a:cubicBezTo>
                        <a:cubicBezTo>
                          <a:pt x="11074" y="4572"/>
                          <a:pt x="9093" y="5486"/>
                          <a:pt x="7620" y="7366"/>
                        </a:cubicBezTo>
                        <a:cubicBezTo>
                          <a:pt x="6147" y="9245"/>
                          <a:pt x="5436" y="11684"/>
                          <a:pt x="5436" y="14681"/>
                        </a:cubicBezTo>
                        <a:cubicBezTo>
                          <a:pt x="5436" y="17678"/>
                          <a:pt x="6147" y="20066"/>
                          <a:pt x="7569" y="21996"/>
                        </a:cubicBezTo>
                        <a:cubicBezTo>
                          <a:pt x="8991" y="23926"/>
                          <a:pt x="10871" y="24891"/>
                          <a:pt x="13259" y="24891"/>
                        </a:cubicBezTo>
                        <a:close/>
                      </a:path>
                    </a:pathLst>
                  </a:custGeom>
                  <a:solidFill>
                    <a:srgbClr val="000000"/>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75" name="フリーフォーム: 図形 112">
                    <a:extLst>
                      <a:ext uri="{FF2B5EF4-FFF2-40B4-BE49-F238E27FC236}">
                        <a16:creationId xmlns:a16="http://schemas.microsoft.com/office/drawing/2014/main" id="{B5058545-3E8C-62A7-CD1D-3DEDB1FFD584}"/>
                      </a:ext>
                    </a:extLst>
                  </p:cNvPr>
                  <p:cNvSpPr/>
                  <p:nvPr/>
                </p:nvSpPr>
                <p:spPr>
                  <a:xfrm>
                    <a:off x="5591194" y="2711897"/>
                    <a:ext cx="6857" cy="32816"/>
                  </a:xfrm>
                  <a:custGeom>
                    <a:avLst/>
                    <a:gdLst>
                      <a:gd name="connsiteX0" fmla="*/ 0 w 6857"/>
                      <a:gd name="connsiteY0" fmla="*/ 29616 h 32816"/>
                      <a:gd name="connsiteX1" fmla="*/ 864 w 6857"/>
                      <a:gd name="connsiteY1" fmla="*/ 27228 h 32816"/>
                      <a:gd name="connsiteX2" fmla="*/ 3404 w 6857"/>
                      <a:gd name="connsiteY2" fmla="*/ 26263 h 32816"/>
                      <a:gd name="connsiteX3" fmla="*/ 5994 w 6857"/>
                      <a:gd name="connsiteY3" fmla="*/ 27228 h 32816"/>
                      <a:gd name="connsiteX4" fmla="*/ 6858 w 6857"/>
                      <a:gd name="connsiteY4" fmla="*/ 29616 h 32816"/>
                      <a:gd name="connsiteX5" fmla="*/ 5994 w 6857"/>
                      <a:gd name="connsiteY5" fmla="*/ 31902 h 32816"/>
                      <a:gd name="connsiteX6" fmla="*/ 3404 w 6857"/>
                      <a:gd name="connsiteY6" fmla="*/ 32816 h 32816"/>
                      <a:gd name="connsiteX7" fmla="*/ 864 w 6857"/>
                      <a:gd name="connsiteY7" fmla="*/ 31902 h 32816"/>
                      <a:gd name="connsiteX8" fmla="*/ 0 w 6857"/>
                      <a:gd name="connsiteY8" fmla="*/ 29616 h 32816"/>
                      <a:gd name="connsiteX9" fmla="*/ 0 w 6857"/>
                      <a:gd name="connsiteY9" fmla="*/ 3353 h 32816"/>
                      <a:gd name="connsiteX10" fmla="*/ 864 w 6857"/>
                      <a:gd name="connsiteY10" fmla="*/ 965 h 32816"/>
                      <a:gd name="connsiteX11" fmla="*/ 3404 w 6857"/>
                      <a:gd name="connsiteY11" fmla="*/ 0 h 32816"/>
                      <a:gd name="connsiteX12" fmla="*/ 5994 w 6857"/>
                      <a:gd name="connsiteY12" fmla="*/ 965 h 32816"/>
                      <a:gd name="connsiteX13" fmla="*/ 6858 w 6857"/>
                      <a:gd name="connsiteY13" fmla="*/ 3353 h 32816"/>
                      <a:gd name="connsiteX14" fmla="*/ 5994 w 6857"/>
                      <a:gd name="connsiteY14" fmla="*/ 5639 h 32816"/>
                      <a:gd name="connsiteX15" fmla="*/ 3404 w 6857"/>
                      <a:gd name="connsiteY15" fmla="*/ 6553 h 32816"/>
                      <a:gd name="connsiteX16" fmla="*/ 864 w 6857"/>
                      <a:gd name="connsiteY16" fmla="*/ 5639 h 32816"/>
                      <a:gd name="connsiteX17" fmla="*/ 0 w 6857"/>
                      <a:gd name="connsiteY17" fmla="*/ 3353 h 32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57" h="32816">
                        <a:moveTo>
                          <a:pt x="0" y="29616"/>
                        </a:moveTo>
                        <a:cubicBezTo>
                          <a:pt x="0" y="28651"/>
                          <a:pt x="305" y="27889"/>
                          <a:pt x="864" y="27228"/>
                        </a:cubicBezTo>
                        <a:cubicBezTo>
                          <a:pt x="1422" y="26619"/>
                          <a:pt x="2286" y="26263"/>
                          <a:pt x="3404" y="26263"/>
                        </a:cubicBezTo>
                        <a:cubicBezTo>
                          <a:pt x="4521" y="26263"/>
                          <a:pt x="5385" y="26568"/>
                          <a:pt x="5994" y="27228"/>
                        </a:cubicBezTo>
                        <a:cubicBezTo>
                          <a:pt x="6604" y="27889"/>
                          <a:pt x="6858" y="28651"/>
                          <a:pt x="6858" y="29616"/>
                        </a:cubicBezTo>
                        <a:cubicBezTo>
                          <a:pt x="6858" y="30581"/>
                          <a:pt x="6553" y="31292"/>
                          <a:pt x="5994" y="31902"/>
                        </a:cubicBezTo>
                        <a:cubicBezTo>
                          <a:pt x="5436" y="32511"/>
                          <a:pt x="4572" y="32816"/>
                          <a:pt x="3404" y="32816"/>
                        </a:cubicBezTo>
                        <a:cubicBezTo>
                          <a:pt x="2235" y="32816"/>
                          <a:pt x="1422" y="32511"/>
                          <a:pt x="864" y="31902"/>
                        </a:cubicBezTo>
                        <a:cubicBezTo>
                          <a:pt x="305" y="31292"/>
                          <a:pt x="0" y="30530"/>
                          <a:pt x="0" y="29616"/>
                        </a:cubicBezTo>
                        <a:close/>
                        <a:moveTo>
                          <a:pt x="0" y="3353"/>
                        </a:moveTo>
                        <a:cubicBezTo>
                          <a:pt x="0" y="2388"/>
                          <a:pt x="305" y="1626"/>
                          <a:pt x="864" y="965"/>
                        </a:cubicBezTo>
                        <a:cubicBezTo>
                          <a:pt x="1422" y="356"/>
                          <a:pt x="2286" y="0"/>
                          <a:pt x="3404" y="0"/>
                        </a:cubicBezTo>
                        <a:cubicBezTo>
                          <a:pt x="4521" y="0"/>
                          <a:pt x="5385" y="305"/>
                          <a:pt x="5994" y="965"/>
                        </a:cubicBezTo>
                        <a:cubicBezTo>
                          <a:pt x="6604" y="1575"/>
                          <a:pt x="6858" y="2388"/>
                          <a:pt x="6858" y="3353"/>
                        </a:cubicBezTo>
                        <a:cubicBezTo>
                          <a:pt x="6858" y="4318"/>
                          <a:pt x="6553" y="5029"/>
                          <a:pt x="5994" y="5639"/>
                        </a:cubicBezTo>
                        <a:cubicBezTo>
                          <a:pt x="5385" y="6248"/>
                          <a:pt x="4572" y="6553"/>
                          <a:pt x="3404" y="6553"/>
                        </a:cubicBezTo>
                        <a:cubicBezTo>
                          <a:pt x="2235" y="6553"/>
                          <a:pt x="1422" y="6248"/>
                          <a:pt x="864" y="5639"/>
                        </a:cubicBezTo>
                        <a:cubicBezTo>
                          <a:pt x="305" y="5029"/>
                          <a:pt x="0" y="4267"/>
                          <a:pt x="0" y="3353"/>
                        </a:cubicBezTo>
                        <a:close/>
                      </a:path>
                    </a:pathLst>
                  </a:custGeom>
                  <a:solidFill>
                    <a:srgbClr val="000000"/>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76" name="フリーフォーム: 図形 113">
                    <a:extLst>
                      <a:ext uri="{FF2B5EF4-FFF2-40B4-BE49-F238E27FC236}">
                        <a16:creationId xmlns:a16="http://schemas.microsoft.com/office/drawing/2014/main" id="{BE586573-4C52-FA53-C03A-1BFDB6817763}"/>
                      </a:ext>
                    </a:extLst>
                  </p:cNvPr>
                  <p:cNvSpPr/>
                  <p:nvPr/>
                </p:nvSpPr>
                <p:spPr>
                  <a:xfrm>
                    <a:off x="5603538" y="2701077"/>
                    <a:ext cx="31241" cy="43280"/>
                  </a:xfrm>
                  <a:custGeom>
                    <a:avLst/>
                    <a:gdLst>
                      <a:gd name="connsiteX0" fmla="*/ 25247 w 31241"/>
                      <a:gd name="connsiteY0" fmla="*/ 28752 h 43280"/>
                      <a:gd name="connsiteX1" fmla="*/ 31241 w 31241"/>
                      <a:gd name="connsiteY1" fmla="*/ 28752 h 43280"/>
                      <a:gd name="connsiteX2" fmla="*/ 31241 w 31241"/>
                      <a:gd name="connsiteY2" fmla="*/ 33222 h 43280"/>
                      <a:gd name="connsiteX3" fmla="*/ 25247 w 31241"/>
                      <a:gd name="connsiteY3" fmla="*/ 33222 h 43280"/>
                      <a:gd name="connsiteX4" fmla="*/ 25247 w 31241"/>
                      <a:gd name="connsiteY4" fmla="*/ 43281 h 43280"/>
                      <a:gd name="connsiteX5" fmla="*/ 19710 w 31241"/>
                      <a:gd name="connsiteY5" fmla="*/ 43281 h 43280"/>
                      <a:gd name="connsiteX6" fmla="*/ 19710 w 31241"/>
                      <a:gd name="connsiteY6" fmla="*/ 33222 h 43280"/>
                      <a:gd name="connsiteX7" fmla="*/ 0 w 31241"/>
                      <a:gd name="connsiteY7" fmla="*/ 33222 h 43280"/>
                      <a:gd name="connsiteX8" fmla="*/ 0 w 31241"/>
                      <a:gd name="connsiteY8" fmla="*/ 29971 h 43280"/>
                      <a:gd name="connsiteX9" fmla="*/ 19405 w 31241"/>
                      <a:gd name="connsiteY9" fmla="*/ 0 h 43280"/>
                      <a:gd name="connsiteX10" fmla="*/ 25247 w 31241"/>
                      <a:gd name="connsiteY10" fmla="*/ 0 h 43280"/>
                      <a:gd name="connsiteX11" fmla="*/ 25247 w 31241"/>
                      <a:gd name="connsiteY11" fmla="*/ 28803 h 43280"/>
                      <a:gd name="connsiteX12" fmla="*/ 6248 w 31241"/>
                      <a:gd name="connsiteY12" fmla="*/ 28752 h 43280"/>
                      <a:gd name="connsiteX13" fmla="*/ 19710 w 31241"/>
                      <a:gd name="connsiteY13" fmla="*/ 28752 h 43280"/>
                      <a:gd name="connsiteX14" fmla="*/ 19710 w 31241"/>
                      <a:gd name="connsiteY14" fmla="*/ 7518 h 43280"/>
                      <a:gd name="connsiteX15" fmla="*/ 19050 w 31241"/>
                      <a:gd name="connsiteY15" fmla="*/ 8687 h 43280"/>
                      <a:gd name="connsiteX16" fmla="*/ 6198 w 31241"/>
                      <a:gd name="connsiteY16" fmla="*/ 28752 h 4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1241" h="43280">
                        <a:moveTo>
                          <a:pt x="25247" y="28752"/>
                        </a:moveTo>
                        <a:lnTo>
                          <a:pt x="31241" y="28752"/>
                        </a:lnTo>
                        <a:lnTo>
                          <a:pt x="31241" y="33222"/>
                        </a:lnTo>
                        <a:lnTo>
                          <a:pt x="25247" y="33222"/>
                        </a:lnTo>
                        <a:lnTo>
                          <a:pt x="25247" y="43281"/>
                        </a:lnTo>
                        <a:lnTo>
                          <a:pt x="19710" y="43281"/>
                        </a:lnTo>
                        <a:lnTo>
                          <a:pt x="19710" y="33222"/>
                        </a:lnTo>
                        <a:lnTo>
                          <a:pt x="0" y="33222"/>
                        </a:lnTo>
                        <a:lnTo>
                          <a:pt x="0" y="29971"/>
                        </a:lnTo>
                        <a:lnTo>
                          <a:pt x="19405" y="0"/>
                        </a:lnTo>
                        <a:lnTo>
                          <a:pt x="25247" y="0"/>
                        </a:lnTo>
                        <a:lnTo>
                          <a:pt x="25247" y="28803"/>
                        </a:lnTo>
                        <a:close/>
                        <a:moveTo>
                          <a:pt x="6248" y="28752"/>
                        </a:moveTo>
                        <a:lnTo>
                          <a:pt x="19710" y="28752"/>
                        </a:lnTo>
                        <a:lnTo>
                          <a:pt x="19710" y="7518"/>
                        </a:lnTo>
                        <a:lnTo>
                          <a:pt x="19050" y="8687"/>
                        </a:lnTo>
                        <a:lnTo>
                          <a:pt x="6198" y="28752"/>
                        </a:lnTo>
                        <a:close/>
                      </a:path>
                    </a:pathLst>
                  </a:custGeom>
                  <a:solidFill>
                    <a:srgbClr val="000000"/>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77" name="フリーフォーム: 図形 114">
                    <a:extLst>
                      <a:ext uri="{FF2B5EF4-FFF2-40B4-BE49-F238E27FC236}">
                        <a16:creationId xmlns:a16="http://schemas.microsoft.com/office/drawing/2014/main" id="{B2314A37-C104-AC24-36F3-4E072EC796BD}"/>
                      </a:ext>
                    </a:extLst>
                  </p:cNvPr>
                  <p:cNvSpPr/>
                  <p:nvPr/>
                </p:nvSpPr>
                <p:spPr>
                  <a:xfrm>
                    <a:off x="5641231" y="2700874"/>
                    <a:ext cx="16662" cy="43534"/>
                  </a:xfrm>
                  <a:custGeom>
                    <a:avLst/>
                    <a:gdLst>
                      <a:gd name="connsiteX0" fmla="*/ 16662 w 16662"/>
                      <a:gd name="connsiteY0" fmla="*/ 43535 h 43534"/>
                      <a:gd name="connsiteX1" fmla="*/ 11125 w 16662"/>
                      <a:gd name="connsiteY1" fmla="*/ 43535 h 43534"/>
                      <a:gd name="connsiteX2" fmla="*/ 11125 w 16662"/>
                      <a:gd name="connsiteY2" fmla="*/ 6807 h 43534"/>
                      <a:gd name="connsiteX3" fmla="*/ 0 w 16662"/>
                      <a:gd name="connsiteY3" fmla="*/ 10871 h 43534"/>
                      <a:gd name="connsiteX4" fmla="*/ 0 w 16662"/>
                      <a:gd name="connsiteY4" fmla="*/ 5893 h 43534"/>
                      <a:gd name="connsiteX5" fmla="*/ 15799 w 16662"/>
                      <a:gd name="connsiteY5" fmla="*/ 0 h 43534"/>
                      <a:gd name="connsiteX6" fmla="*/ 16662 w 16662"/>
                      <a:gd name="connsiteY6" fmla="*/ 0 h 43534"/>
                      <a:gd name="connsiteX7" fmla="*/ 16662 w 16662"/>
                      <a:gd name="connsiteY7" fmla="*/ 43535 h 43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662" h="43534">
                        <a:moveTo>
                          <a:pt x="16662" y="43535"/>
                        </a:moveTo>
                        <a:lnTo>
                          <a:pt x="11125" y="43535"/>
                        </a:lnTo>
                        <a:lnTo>
                          <a:pt x="11125" y="6807"/>
                        </a:lnTo>
                        <a:lnTo>
                          <a:pt x="0" y="10871"/>
                        </a:lnTo>
                        <a:lnTo>
                          <a:pt x="0" y="5893"/>
                        </a:lnTo>
                        <a:lnTo>
                          <a:pt x="15799" y="0"/>
                        </a:lnTo>
                        <a:lnTo>
                          <a:pt x="16662" y="0"/>
                        </a:lnTo>
                        <a:lnTo>
                          <a:pt x="16662" y="43535"/>
                        </a:lnTo>
                        <a:close/>
                      </a:path>
                    </a:pathLst>
                  </a:custGeom>
                  <a:solidFill>
                    <a:srgbClr val="000000"/>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grpSp>
            <p:grpSp>
              <p:nvGrpSpPr>
                <p:cNvPr id="61" name="グループ化 60">
                  <a:extLst>
                    <a:ext uri="{FF2B5EF4-FFF2-40B4-BE49-F238E27FC236}">
                      <a16:creationId xmlns:a16="http://schemas.microsoft.com/office/drawing/2014/main" id="{7B3DB1B4-E913-4E82-0F80-783DB6D55FEC}"/>
                    </a:ext>
                  </a:extLst>
                </p:cNvPr>
                <p:cNvGrpSpPr>
                  <a:grpSpLocks noChangeAspect="1"/>
                </p:cNvGrpSpPr>
                <p:nvPr/>
              </p:nvGrpSpPr>
              <p:grpSpPr>
                <a:xfrm>
                  <a:off x="6490246" y="2679837"/>
                  <a:ext cx="216000" cy="36278"/>
                  <a:chOff x="6540021" y="2702398"/>
                  <a:chExt cx="249830" cy="41960"/>
                </a:xfrm>
              </p:grpSpPr>
              <p:grpSp>
                <p:nvGrpSpPr>
                  <p:cNvPr id="62" name="グラフィックス 33">
                    <a:extLst>
                      <a:ext uri="{FF2B5EF4-FFF2-40B4-BE49-F238E27FC236}">
                        <a16:creationId xmlns:a16="http://schemas.microsoft.com/office/drawing/2014/main" id="{71295A49-4CA0-AB11-8D69-D9496DEFE6AC}"/>
                      </a:ext>
                    </a:extLst>
                  </p:cNvPr>
                  <p:cNvGrpSpPr/>
                  <p:nvPr/>
                </p:nvGrpSpPr>
                <p:grpSpPr>
                  <a:xfrm>
                    <a:off x="6540021" y="2702499"/>
                    <a:ext cx="69848" cy="40639"/>
                    <a:chOff x="6540021" y="2702499"/>
                    <a:chExt cx="69848" cy="40639"/>
                  </a:xfrm>
                  <a:solidFill>
                    <a:srgbClr val="000000"/>
                  </a:solidFill>
                </p:grpSpPr>
                <p:sp>
                  <p:nvSpPr>
                    <p:cNvPr id="70" name="フリーフォーム: 図形 107">
                      <a:extLst>
                        <a:ext uri="{FF2B5EF4-FFF2-40B4-BE49-F238E27FC236}">
                          <a16:creationId xmlns:a16="http://schemas.microsoft.com/office/drawing/2014/main" id="{03F517B7-A97E-DD9F-99F3-E02E10DBE04C}"/>
                        </a:ext>
                      </a:extLst>
                    </p:cNvPr>
                    <p:cNvSpPr/>
                    <p:nvPr/>
                  </p:nvSpPr>
                  <p:spPr>
                    <a:xfrm>
                      <a:off x="6597170" y="2702499"/>
                      <a:ext cx="12699" cy="40639"/>
                    </a:xfrm>
                    <a:custGeom>
                      <a:avLst/>
                      <a:gdLst>
                        <a:gd name="connsiteX0" fmla="*/ 12700 w 12699"/>
                        <a:gd name="connsiteY0" fmla="*/ 40639 h 40639"/>
                        <a:gd name="connsiteX1" fmla="*/ 0 w 12699"/>
                        <a:gd name="connsiteY1" fmla="*/ 40639 h 40639"/>
                        <a:gd name="connsiteX2" fmla="*/ 0 w 12699"/>
                        <a:gd name="connsiteY2" fmla="*/ 6350 h 40639"/>
                        <a:gd name="connsiteX3" fmla="*/ 6350 w 12699"/>
                        <a:gd name="connsiteY3" fmla="*/ 0 h 40639"/>
                        <a:gd name="connsiteX4" fmla="*/ 6350 w 12699"/>
                        <a:gd name="connsiteY4" fmla="*/ 0 h 40639"/>
                        <a:gd name="connsiteX5" fmla="*/ 12700 w 12699"/>
                        <a:gd name="connsiteY5" fmla="*/ 6350 h 40639"/>
                        <a:gd name="connsiteX6" fmla="*/ 12700 w 12699"/>
                        <a:gd name="connsiteY6" fmla="*/ 40639 h 40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99" h="40639">
                          <a:moveTo>
                            <a:pt x="12700" y="40639"/>
                          </a:moveTo>
                          <a:lnTo>
                            <a:pt x="0" y="40639"/>
                          </a:lnTo>
                          <a:lnTo>
                            <a:pt x="0" y="6350"/>
                          </a:lnTo>
                          <a:cubicBezTo>
                            <a:pt x="0" y="2845"/>
                            <a:pt x="2845" y="0"/>
                            <a:pt x="6350" y="0"/>
                          </a:cubicBezTo>
                          <a:lnTo>
                            <a:pt x="6350" y="0"/>
                          </a:lnTo>
                          <a:cubicBezTo>
                            <a:pt x="9855" y="0"/>
                            <a:pt x="12700" y="2845"/>
                            <a:pt x="12700" y="6350"/>
                          </a:cubicBezTo>
                          <a:lnTo>
                            <a:pt x="12700" y="40639"/>
                          </a:lnTo>
                          <a:close/>
                        </a:path>
                      </a:pathLst>
                    </a:custGeom>
                    <a:solidFill>
                      <a:srgbClr val="000000"/>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71" name="フリーフォーム: 図形 108">
                      <a:extLst>
                        <a:ext uri="{FF2B5EF4-FFF2-40B4-BE49-F238E27FC236}">
                          <a16:creationId xmlns:a16="http://schemas.microsoft.com/office/drawing/2014/main" id="{EC5D68ED-E9D5-9B1F-18D9-E509AA890E46}"/>
                        </a:ext>
                      </a:extLst>
                    </p:cNvPr>
                    <p:cNvSpPr/>
                    <p:nvPr/>
                  </p:nvSpPr>
                  <p:spPr>
                    <a:xfrm>
                      <a:off x="6540021" y="2732979"/>
                      <a:ext cx="12699" cy="10159"/>
                    </a:xfrm>
                    <a:custGeom>
                      <a:avLst/>
                      <a:gdLst>
                        <a:gd name="connsiteX0" fmla="*/ 12700 w 12699"/>
                        <a:gd name="connsiteY0" fmla="*/ 10160 h 10159"/>
                        <a:gd name="connsiteX1" fmla="*/ 0 w 12699"/>
                        <a:gd name="connsiteY1" fmla="*/ 10160 h 10159"/>
                        <a:gd name="connsiteX2" fmla="*/ 0 w 12699"/>
                        <a:gd name="connsiteY2" fmla="*/ 6350 h 10159"/>
                        <a:gd name="connsiteX3" fmla="*/ 6350 w 12699"/>
                        <a:gd name="connsiteY3" fmla="*/ 0 h 10159"/>
                        <a:gd name="connsiteX4" fmla="*/ 6350 w 12699"/>
                        <a:gd name="connsiteY4" fmla="*/ 0 h 10159"/>
                        <a:gd name="connsiteX5" fmla="*/ 12700 w 12699"/>
                        <a:gd name="connsiteY5" fmla="*/ 6350 h 10159"/>
                        <a:gd name="connsiteX6" fmla="*/ 12700 w 12699"/>
                        <a:gd name="connsiteY6" fmla="*/ 10160 h 10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99" h="10159">
                          <a:moveTo>
                            <a:pt x="12700" y="10160"/>
                          </a:moveTo>
                          <a:lnTo>
                            <a:pt x="0" y="10160"/>
                          </a:lnTo>
                          <a:lnTo>
                            <a:pt x="0" y="6350"/>
                          </a:lnTo>
                          <a:cubicBezTo>
                            <a:pt x="0" y="2845"/>
                            <a:pt x="2845" y="0"/>
                            <a:pt x="6350" y="0"/>
                          </a:cubicBezTo>
                          <a:lnTo>
                            <a:pt x="6350" y="0"/>
                          </a:lnTo>
                          <a:cubicBezTo>
                            <a:pt x="9855" y="0"/>
                            <a:pt x="12700" y="2845"/>
                            <a:pt x="12700" y="6350"/>
                          </a:cubicBezTo>
                          <a:lnTo>
                            <a:pt x="12700" y="10160"/>
                          </a:lnTo>
                          <a:close/>
                        </a:path>
                      </a:pathLst>
                    </a:custGeom>
                    <a:solidFill>
                      <a:srgbClr val="000000"/>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72" name="フリーフォーム: 図形 109">
                      <a:extLst>
                        <a:ext uri="{FF2B5EF4-FFF2-40B4-BE49-F238E27FC236}">
                          <a16:creationId xmlns:a16="http://schemas.microsoft.com/office/drawing/2014/main" id="{8163F9C3-92D8-EBA5-6A1F-E4384F975151}"/>
                        </a:ext>
                      </a:extLst>
                    </p:cNvPr>
                    <p:cNvSpPr/>
                    <p:nvPr/>
                  </p:nvSpPr>
                  <p:spPr>
                    <a:xfrm>
                      <a:off x="6578121" y="2712659"/>
                      <a:ext cx="12699" cy="30479"/>
                    </a:xfrm>
                    <a:custGeom>
                      <a:avLst/>
                      <a:gdLst>
                        <a:gd name="connsiteX0" fmla="*/ 12700 w 12699"/>
                        <a:gd name="connsiteY0" fmla="*/ 30479 h 30479"/>
                        <a:gd name="connsiteX1" fmla="*/ 0 w 12699"/>
                        <a:gd name="connsiteY1" fmla="*/ 30479 h 30479"/>
                        <a:gd name="connsiteX2" fmla="*/ 0 w 12699"/>
                        <a:gd name="connsiteY2" fmla="*/ 6350 h 30479"/>
                        <a:gd name="connsiteX3" fmla="*/ 6350 w 12699"/>
                        <a:gd name="connsiteY3" fmla="*/ 0 h 30479"/>
                        <a:gd name="connsiteX4" fmla="*/ 6350 w 12699"/>
                        <a:gd name="connsiteY4" fmla="*/ 0 h 30479"/>
                        <a:gd name="connsiteX5" fmla="*/ 12700 w 12699"/>
                        <a:gd name="connsiteY5" fmla="*/ 6350 h 30479"/>
                        <a:gd name="connsiteX6" fmla="*/ 12700 w 12699"/>
                        <a:gd name="connsiteY6" fmla="*/ 30479 h 30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99" h="30479">
                          <a:moveTo>
                            <a:pt x="12700" y="30479"/>
                          </a:moveTo>
                          <a:lnTo>
                            <a:pt x="0" y="30479"/>
                          </a:lnTo>
                          <a:lnTo>
                            <a:pt x="0" y="6350"/>
                          </a:lnTo>
                          <a:cubicBezTo>
                            <a:pt x="0" y="2845"/>
                            <a:pt x="2845" y="0"/>
                            <a:pt x="6350" y="0"/>
                          </a:cubicBezTo>
                          <a:lnTo>
                            <a:pt x="6350" y="0"/>
                          </a:lnTo>
                          <a:cubicBezTo>
                            <a:pt x="9855" y="0"/>
                            <a:pt x="12700" y="2845"/>
                            <a:pt x="12700" y="6350"/>
                          </a:cubicBezTo>
                          <a:lnTo>
                            <a:pt x="12700" y="30479"/>
                          </a:lnTo>
                          <a:close/>
                        </a:path>
                      </a:pathLst>
                    </a:custGeom>
                    <a:solidFill>
                      <a:srgbClr val="000000"/>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73" name="フリーフォーム: 図形 110">
                      <a:extLst>
                        <a:ext uri="{FF2B5EF4-FFF2-40B4-BE49-F238E27FC236}">
                          <a16:creationId xmlns:a16="http://schemas.microsoft.com/office/drawing/2014/main" id="{6EC908CC-3397-CBDF-6CE0-1DC011638F48}"/>
                        </a:ext>
                      </a:extLst>
                    </p:cNvPr>
                    <p:cNvSpPr/>
                    <p:nvPr/>
                  </p:nvSpPr>
                  <p:spPr>
                    <a:xfrm>
                      <a:off x="6559071" y="2722819"/>
                      <a:ext cx="12699" cy="20319"/>
                    </a:xfrm>
                    <a:custGeom>
                      <a:avLst/>
                      <a:gdLst>
                        <a:gd name="connsiteX0" fmla="*/ 12700 w 12699"/>
                        <a:gd name="connsiteY0" fmla="*/ 20320 h 20319"/>
                        <a:gd name="connsiteX1" fmla="*/ 0 w 12699"/>
                        <a:gd name="connsiteY1" fmla="*/ 20320 h 20319"/>
                        <a:gd name="connsiteX2" fmla="*/ 0 w 12699"/>
                        <a:gd name="connsiteY2" fmla="*/ 6350 h 20319"/>
                        <a:gd name="connsiteX3" fmla="*/ 6350 w 12699"/>
                        <a:gd name="connsiteY3" fmla="*/ 0 h 20319"/>
                        <a:gd name="connsiteX4" fmla="*/ 6350 w 12699"/>
                        <a:gd name="connsiteY4" fmla="*/ 0 h 20319"/>
                        <a:gd name="connsiteX5" fmla="*/ 12700 w 12699"/>
                        <a:gd name="connsiteY5" fmla="*/ 6350 h 20319"/>
                        <a:gd name="connsiteX6" fmla="*/ 12700 w 12699"/>
                        <a:gd name="connsiteY6" fmla="*/ 20320 h 20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99" h="20319">
                          <a:moveTo>
                            <a:pt x="12700" y="20320"/>
                          </a:moveTo>
                          <a:lnTo>
                            <a:pt x="0" y="20320"/>
                          </a:lnTo>
                          <a:lnTo>
                            <a:pt x="0" y="6350"/>
                          </a:lnTo>
                          <a:cubicBezTo>
                            <a:pt x="0" y="2845"/>
                            <a:pt x="2845" y="0"/>
                            <a:pt x="6350" y="0"/>
                          </a:cubicBezTo>
                          <a:lnTo>
                            <a:pt x="6350" y="0"/>
                          </a:lnTo>
                          <a:cubicBezTo>
                            <a:pt x="9855" y="0"/>
                            <a:pt x="12700" y="2845"/>
                            <a:pt x="12700" y="6350"/>
                          </a:cubicBezTo>
                          <a:lnTo>
                            <a:pt x="12700" y="20320"/>
                          </a:lnTo>
                          <a:close/>
                        </a:path>
                      </a:pathLst>
                    </a:custGeom>
                    <a:solidFill>
                      <a:srgbClr val="000000"/>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grpSp>
              <p:grpSp>
                <p:nvGrpSpPr>
                  <p:cNvPr id="63" name="グラフィックス 33">
                    <a:extLst>
                      <a:ext uri="{FF2B5EF4-FFF2-40B4-BE49-F238E27FC236}">
                        <a16:creationId xmlns:a16="http://schemas.microsoft.com/office/drawing/2014/main" id="{7E2A039B-877D-8CA6-4A80-795670CFFC2C}"/>
                      </a:ext>
                    </a:extLst>
                  </p:cNvPr>
                  <p:cNvGrpSpPr/>
                  <p:nvPr/>
                </p:nvGrpSpPr>
                <p:grpSpPr>
                  <a:xfrm>
                    <a:off x="6626481" y="2702398"/>
                    <a:ext cx="62279" cy="37603"/>
                    <a:chOff x="6626481" y="2702398"/>
                    <a:chExt cx="62279" cy="37603"/>
                  </a:xfrm>
                  <a:solidFill>
                    <a:srgbClr val="000000"/>
                  </a:solidFill>
                </p:grpSpPr>
                <p:sp>
                  <p:nvSpPr>
                    <p:cNvPr id="67" name="フリーフォーム: 図形 104">
                      <a:extLst>
                        <a:ext uri="{FF2B5EF4-FFF2-40B4-BE49-F238E27FC236}">
                          <a16:creationId xmlns:a16="http://schemas.microsoft.com/office/drawing/2014/main" id="{804F7220-AD01-6702-C712-A7EC57BE98E0}"/>
                        </a:ext>
                      </a:extLst>
                    </p:cNvPr>
                    <p:cNvSpPr/>
                    <p:nvPr/>
                  </p:nvSpPr>
                  <p:spPr>
                    <a:xfrm>
                      <a:off x="6638216" y="2717739"/>
                      <a:ext cx="38708" cy="11555"/>
                    </a:xfrm>
                    <a:custGeom>
                      <a:avLst/>
                      <a:gdLst>
                        <a:gd name="connsiteX0" fmla="*/ 19354 w 38708"/>
                        <a:gd name="connsiteY0" fmla="*/ 0 h 11555"/>
                        <a:gd name="connsiteX1" fmla="*/ 0 w 38708"/>
                        <a:gd name="connsiteY1" fmla="*/ 9144 h 11555"/>
                        <a:gd name="connsiteX2" fmla="*/ 660 w 38708"/>
                        <a:gd name="connsiteY2" fmla="*/ 9703 h 11555"/>
                        <a:gd name="connsiteX3" fmla="*/ 10160 w 38708"/>
                        <a:gd name="connsiteY3" fmla="*/ 10261 h 11555"/>
                        <a:gd name="connsiteX4" fmla="*/ 19354 w 38708"/>
                        <a:gd name="connsiteY4" fmla="*/ 7620 h 11555"/>
                        <a:gd name="connsiteX5" fmla="*/ 28549 w 38708"/>
                        <a:gd name="connsiteY5" fmla="*/ 10261 h 11555"/>
                        <a:gd name="connsiteX6" fmla="*/ 38049 w 38708"/>
                        <a:gd name="connsiteY6" fmla="*/ 9703 h 11555"/>
                        <a:gd name="connsiteX7" fmla="*/ 38709 w 38708"/>
                        <a:gd name="connsiteY7" fmla="*/ 9144 h 11555"/>
                        <a:gd name="connsiteX8" fmla="*/ 19354 w 38708"/>
                        <a:gd name="connsiteY8" fmla="*/ 0 h 11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08" h="11555">
                          <a:moveTo>
                            <a:pt x="19354" y="0"/>
                          </a:moveTo>
                          <a:cubicBezTo>
                            <a:pt x="11531" y="0"/>
                            <a:pt x="4623" y="3607"/>
                            <a:pt x="0" y="9144"/>
                          </a:cubicBezTo>
                          <a:lnTo>
                            <a:pt x="660" y="9703"/>
                          </a:lnTo>
                          <a:cubicBezTo>
                            <a:pt x="3353" y="11989"/>
                            <a:pt x="7163" y="12141"/>
                            <a:pt x="10160" y="10261"/>
                          </a:cubicBezTo>
                          <a:cubicBezTo>
                            <a:pt x="12852" y="8585"/>
                            <a:pt x="16002" y="7620"/>
                            <a:pt x="19354" y="7620"/>
                          </a:cubicBezTo>
                          <a:cubicBezTo>
                            <a:pt x="22707" y="7620"/>
                            <a:pt x="25908" y="8585"/>
                            <a:pt x="28549" y="10261"/>
                          </a:cubicBezTo>
                          <a:cubicBezTo>
                            <a:pt x="31546" y="12141"/>
                            <a:pt x="35356" y="11989"/>
                            <a:pt x="38049" y="9703"/>
                          </a:cubicBezTo>
                          <a:lnTo>
                            <a:pt x="38709" y="9144"/>
                          </a:lnTo>
                          <a:cubicBezTo>
                            <a:pt x="34035" y="3607"/>
                            <a:pt x="27127" y="0"/>
                            <a:pt x="19354" y="0"/>
                          </a:cubicBezTo>
                          <a:close/>
                        </a:path>
                      </a:pathLst>
                    </a:custGeom>
                    <a:solidFill>
                      <a:srgbClr val="000000"/>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68" name="フリーフォーム: 図形 105">
                      <a:extLst>
                        <a:ext uri="{FF2B5EF4-FFF2-40B4-BE49-F238E27FC236}">
                          <a16:creationId xmlns:a16="http://schemas.microsoft.com/office/drawing/2014/main" id="{14BF29C9-2E60-A2BD-2988-0CCFD0DBF1C6}"/>
                        </a:ext>
                      </a:extLst>
                    </p:cNvPr>
                    <p:cNvSpPr/>
                    <p:nvPr/>
                  </p:nvSpPr>
                  <p:spPr>
                    <a:xfrm>
                      <a:off x="6626481" y="2702398"/>
                      <a:ext cx="62279" cy="16816"/>
                    </a:xfrm>
                    <a:custGeom>
                      <a:avLst/>
                      <a:gdLst>
                        <a:gd name="connsiteX0" fmla="*/ 610 w 62279"/>
                        <a:gd name="connsiteY0" fmla="*/ 13919 h 16816"/>
                        <a:gd name="connsiteX1" fmla="*/ 0 w 62279"/>
                        <a:gd name="connsiteY1" fmla="*/ 14579 h 16816"/>
                        <a:gd name="connsiteX2" fmla="*/ 508 w 62279"/>
                        <a:gd name="connsiteY2" fmla="*/ 14986 h 16816"/>
                        <a:gd name="connsiteX3" fmla="*/ 10211 w 62279"/>
                        <a:gd name="connsiteY3" fmla="*/ 15138 h 16816"/>
                        <a:gd name="connsiteX4" fmla="*/ 31140 w 62279"/>
                        <a:gd name="connsiteY4" fmla="*/ 7671 h 16816"/>
                        <a:gd name="connsiteX5" fmla="*/ 52069 w 62279"/>
                        <a:gd name="connsiteY5" fmla="*/ 15138 h 16816"/>
                        <a:gd name="connsiteX6" fmla="*/ 61772 w 62279"/>
                        <a:gd name="connsiteY6" fmla="*/ 14986 h 16816"/>
                        <a:gd name="connsiteX7" fmla="*/ 62280 w 62279"/>
                        <a:gd name="connsiteY7" fmla="*/ 14579 h 16816"/>
                        <a:gd name="connsiteX8" fmla="*/ 61670 w 62279"/>
                        <a:gd name="connsiteY8" fmla="*/ 13868 h 16816"/>
                        <a:gd name="connsiteX9" fmla="*/ 59537 w 62279"/>
                        <a:gd name="connsiteY9" fmla="*/ 11582 h 16816"/>
                        <a:gd name="connsiteX10" fmla="*/ 58368 w 62279"/>
                        <a:gd name="connsiteY10" fmla="*/ 10515 h 16816"/>
                        <a:gd name="connsiteX11" fmla="*/ 56336 w 62279"/>
                        <a:gd name="connsiteY11" fmla="*/ 8788 h 16816"/>
                        <a:gd name="connsiteX12" fmla="*/ 55066 w 62279"/>
                        <a:gd name="connsiteY12" fmla="*/ 7874 h 16816"/>
                        <a:gd name="connsiteX13" fmla="*/ 52831 w 62279"/>
                        <a:gd name="connsiteY13" fmla="*/ 6350 h 16816"/>
                        <a:gd name="connsiteX14" fmla="*/ 51561 w 62279"/>
                        <a:gd name="connsiteY14" fmla="*/ 5588 h 16816"/>
                        <a:gd name="connsiteX15" fmla="*/ 49021 w 62279"/>
                        <a:gd name="connsiteY15" fmla="*/ 4216 h 16816"/>
                        <a:gd name="connsiteX16" fmla="*/ 47853 w 62279"/>
                        <a:gd name="connsiteY16" fmla="*/ 3658 h 16816"/>
                        <a:gd name="connsiteX17" fmla="*/ 45008 w 62279"/>
                        <a:gd name="connsiteY17" fmla="*/ 2489 h 16816"/>
                        <a:gd name="connsiteX18" fmla="*/ 43941 w 62279"/>
                        <a:gd name="connsiteY18" fmla="*/ 2083 h 16816"/>
                        <a:gd name="connsiteX19" fmla="*/ 40792 w 62279"/>
                        <a:gd name="connsiteY19" fmla="*/ 1219 h 16816"/>
                        <a:gd name="connsiteX20" fmla="*/ 39776 w 62279"/>
                        <a:gd name="connsiteY20" fmla="*/ 965 h 16816"/>
                        <a:gd name="connsiteX21" fmla="*/ 36423 w 62279"/>
                        <a:gd name="connsiteY21" fmla="*/ 406 h 16816"/>
                        <a:gd name="connsiteX22" fmla="*/ 35509 w 62279"/>
                        <a:gd name="connsiteY22" fmla="*/ 254 h 16816"/>
                        <a:gd name="connsiteX23" fmla="*/ 31140 w 62279"/>
                        <a:gd name="connsiteY23" fmla="*/ 0 h 16816"/>
                        <a:gd name="connsiteX24" fmla="*/ 31140 w 62279"/>
                        <a:gd name="connsiteY24" fmla="*/ 0 h 16816"/>
                        <a:gd name="connsiteX25" fmla="*/ 26771 w 62279"/>
                        <a:gd name="connsiteY25" fmla="*/ 254 h 16816"/>
                        <a:gd name="connsiteX26" fmla="*/ 25857 w 62279"/>
                        <a:gd name="connsiteY26" fmla="*/ 406 h 16816"/>
                        <a:gd name="connsiteX27" fmla="*/ 22504 w 62279"/>
                        <a:gd name="connsiteY27" fmla="*/ 965 h 16816"/>
                        <a:gd name="connsiteX28" fmla="*/ 21488 w 62279"/>
                        <a:gd name="connsiteY28" fmla="*/ 1219 h 16816"/>
                        <a:gd name="connsiteX29" fmla="*/ 18339 w 62279"/>
                        <a:gd name="connsiteY29" fmla="*/ 2083 h 16816"/>
                        <a:gd name="connsiteX30" fmla="*/ 17272 w 62279"/>
                        <a:gd name="connsiteY30" fmla="*/ 2489 h 16816"/>
                        <a:gd name="connsiteX31" fmla="*/ 14427 w 62279"/>
                        <a:gd name="connsiteY31" fmla="*/ 3658 h 16816"/>
                        <a:gd name="connsiteX32" fmla="*/ 13259 w 62279"/>
                        <a:gd name="connsiteY32" fmla="*/ 4216 h 16816"/>
                        <a:gd name="connsiteX33" fmla="*/ 10719 w 62279"/>
                        <a:gd name="connsiteY33" fmla="*/ 5588 h 16816"/>
                        <a:gd name="connsiteX34" fmla="*/ 9499 w 62279"/>
                        <a:gd name="connsiteY34" fmla="*/ 6350 h 16816"/>
                        <a:gd name="connsiteX35" fmla="*/ 7264 w 62279"/>
                        <a:gd name="connsiteY35" fmla="*/ 7874 h 16816"/>
                        <a:gd name="connsiteX36" fmla="*/ 6045 w 62279"/>
                        <a:gd name="connsiteY36" fmla="*/ 8788 h 16816"/>
                        <a:gd name="connsiteX37" fmla="*/ 4013 w 62279"/>
                        <a:gd name="connsiteY37" fmla="*/ 10566 h 16816"/>
                        <a:gd name="connsiteX38" fmla="*/ 2896 w 62279"/>
                        <a:gd name="connsiteY38" fmla="*/ 11582 h 16816"/>
                        <a:gd name="connsiteX39" fmla="*/ 762 w 62279"/>
                        <a:gd name="connsiteY39" fmla="*/ 13868 h 16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2279" h="16816">
                          <a:moveTo>
                            <a:pt x="610" y="13919"/>
                          </a:moveTo>
                          <a:cubicBezTo>
                            <a:pt x="610" y="13919"/>
                            <a:pt x="203" y="14376"/>
                            <a:pt x="0" y="14579"/>
                          </a:cubicBezTo>
                          <a:lnTo>
                            <a:pt x="508" y="14986"/>
                          </a:lnTo>
                          <a:cubicBezTo>
                            <a:pt x="3302" y="17322"/>
                            <a:pt x="7417" y="17475"/>
                            <a:pt x="10211" y="15138"/>
                          </a:cubicBezTo>
                          <a:cubicBezTo>
                            <a:pt x="15900" y="10465"/>
                            <a:pt x="23164" y="7671"/>
                            <a:pt x="31140" y="7671"/>
                          </a:cubicBezTo>
                          <a:cubicBezTo>
                            <a:pt x="39115" y="7671"/>
                            <a:pt x="46380" y="10465"/>
                            <a:pt x="52069" y="15138"/>
                          </a:cubicBezTo>
                          <a:cubicBezTo>
                            <a:pt x="54863" y="17475"/>
                            <a:pt x="58978" y="17322"/>
                            <a:pt x="61772" y="14986"/>
                          </a:cubicBezTo>
                          <a:lnTo>
                            <a:pt x="62280" y="14579"/>
                          </a:lnTo>
                          <a:cubicBezTo>
                            <a:pt x="62280" y="14579"/>
                            <a:pt x="61873" y="14122"/>
                            <a:pt x="61670" y="13868"/>
                          </a:cubicBezTo>
                          <a:cubicBezTo>
                            <a:pt x="60959" y="13106"/>
                            <a:pt x="60299" y="12344"/>
                            <a:pt x="59537" y="11582"/>
                          </a:cubicBezTo>
                          <a:cubicBezTo>
                            <a:pt x="59181" y="11227"/>
                            <a:pt x="58775" y="10871"/>
                            <a:pt x="58368" y="10515"/>
                          </a:cubicBezTo>
                          <a:cubicBezTo>
                            <a:pt x="57708" y="9906"/>
                            <a:pt x="57047" y="9347"/>
                            <a:pt x="56336" y="8788"/>
                          </a:cubicBezTo>
                          <a:cubicBezTo>
                            <a:pt x="55930" y="8483"/>
                            <a:pt x="55523" y="8179"/>
                            <a:pt x="55066" y="7874"/>
                          </a:cubicBezTo>
                          <a:cubicBezTo>
                            <a:pt x="54355" y="7315"/>
                            <a:pt x="53593" y="6807"/>
                            <a:pt x="52831" y="6350"/>
                          </a:cubicBezTo>
                          <a:cubicBezTo>
                            <a:pt x="52425" y="6096"/>
                            <a:pt x="52018" y="5842"/>
                            <a:pt x="51561" y="5588"/>
                          </a:cubicBezTo>
                          <a:cubicBezTo>
                            <a:pt x="50748" y="5080"/>
                            <a:pt x="49885" y="4673"/>
                            <a:pt x="49021" y="4216"/>
                          </a:cubicBezTo>
                          <a:cubicBezTo>
                            <a:pt x="48615" y="4013"/>
                            <a:pt x="48259" y="3810"/>
                            <a:pt x="47853" y="3658"/>
                          </a:cubicBezTo>
                          <a:cubicBezTo>
                            <a:pt x="46938" y="3251"/>
                            <a:pt x="45973" y="2845"/>
                            <a:pt x="45008" y="2489"/>
                          </a:cubicBezTo>
                          <a:cubicBezTo>
                            <a:pt x="44652" y="2337"/>
                            <a:pt x="44297" y="2235"/>
                            <a:pt x="43941" y="2083"/>
                          </a:cubicBezTo>
                          <a:cubicBezTo>
                            <a:pt x="42925" y="1727"/>
                            <a:pt x="41858" y="1473"/>
                            <a:pt x="40792" y="1219"/>
                          </a:cubicBezTo>
                          <a:cubicBezTo>
                            <a:pt x="40436" y="1118"/>
                            <a:pt x="40131" y="1016"/>
                            <a:pt x="39776" y="965"/>
                          </a:cubicBezTo>
                          <a:cubicBezTo>
                            <a:pt x="38658" y="711"/>
                            <a:pt x="37541" y="559"/>
                            <a:pt x="36423" y="406"/>
                          </a:cubicBezTo>
                          <a:cubicBezTo>
                            <a:pt x="36118" y="406"/>
                            <a:pt x="35813" y="305"/>
                            <a:pt x="35509" y="254"/>
                          </a:cubicBezTo>
                          <a:cubicBezTo>
                            <a:pt x="34086" y="102"/>
                            <a:pt x="32613" y="0"/>
                            <a:pt x="31140" y="0"/>
                          </a:cubicBezTo>
                          <a:lnTo>
                            <a:pt x="31140" y="0"/>
                          </a:lnTo>
                          <a:cubicBezTo>
                            <a:pt x="29667" y="0"/>
                            <a:pt x="28244" y="102"/>
                            <a:pt x="26771" y="254"/>
                          </a:cubicBezTo>
                          <a:cubicBezTo>
                            <a:pt x="26466" y="254"/>
                            <a:pt x="26162" y="356"/>
                            <a:pt x="25857" y="406"/>
                          </a:cubicBezTo>
                          <a:cubicBezTo>
                            <a:pt x="24739" y="559"/>
                            <a:pt x="23622" y="711"/>
                            <a:pt x="22504" y="965"/>
                          </a:cubicBezTo>
                          <a:cubicBezTo>
                            <a:pt x="22148" y="1016"/>
                            <a:pt x="21844" y="1118"/>
                            <a:pt x="21488" y="1219"/>
                          </a:cubicBezTo>
                          <a:cubicBezTo>
                            <a:pt x="20421" y="1473"/>
                            <a:pt x="19405" y="1778"/>
                            <a:pt x="18339" y="2083"/>
                          </a:cubicBezTo>
                          <a:cubicBezTo>
                            <a:pt x="17983" y="2184"/>
                            <a:pt x="17627" y="2337"/>
                            <a:pt x="17272" y="2489"/>
                          </a:cubicBezTo>
                          <a:cubicBezTo>
                            <a:pt x="16306" y="2845"/>
                            <a:pt x="15341" y="3200"/>
                            <a:pt x="14427" y="3658"/>
                          </a:cubicBezTo>
                          <a:cubicBezTo>
                            <a:pt x="14021" y="3861"/>
                            <a:pt x="13665" y="4013"/>
                            <a:pt x="13259" y="4216"/>
                          </a:cubicBezTo>
                          <a:cubicBezTo>
                            <a:pt x="12395" y="4623"/>
                            <a:pt x="11531" y="5080"/>
                            <a:pt x="10719" y="5588"/>
                          </a:cubicBezTo>
                          <a:cubicBezTo>
                            <a:pt x="10312" y="5842"/>
                            <a:pt x="9906" y="6096"/>
                            <a:pt x="9499" y="6350"/>
                          </a:cubicBezTo>
                          <a:cubicBezTo>
                            <a:pt x="8737" y="6858"/>
                            <a:pt x="7975" y="7366"/>
                            <a:pt x="7264" y="7874"/>
                          </a:cubicBezTo>
                          <a:cubicBezTo>
                            <a:pt x="6858" y="8179"/>
                            <a:pt x="6401" y="8483"/>
                            <a:pt x="6045" y="8788"/>
                          </a:cubicBezTo>
                          <a:cubicBezTo>
                            <a:pt x="5334" y="9347"/>
                            <a:pt x="4674" y="9957"/>
                            <a:pt x="4013" y="10566"/>
                          </a:cubicBezTo>
                          <a:cubicBezTo>
                            <a:pt x="3658" y="10922"/>
                            <a:pt x="3251" y="11227"/>
                            <a:pt x="2896" y="11582"/>
                          </a:cubicBezTo>
                          <a:cubicBezTo>
                            <a:pt x="2134" y="12293"/>
                            <a:pt x="1422" y="13106"/>
                            <a:pt x="762" y="13868"/>
                          </a:cubicBezTo>
                          <a:close/>
                        </a:path>
                      </a:pathLst>
                    </a:custGeom>
                    <a:solidFill>
                      <a:srgbClr val="000000"/>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69" name="フリーフォーム: 図形 106">
                      <a:extLst>
                        <a:ext uri="{FF2B5EF4-FFF2-40B4-BE49-F238E27FC236}">
                          <a16:creationId xmlns:a16="http://schemas.microsoft.com/office/drawing/2014/main" id="{23B06CE3-41C4-3DD1-BD54-A18B6AB2E2EF}"/>
                        </a:ext>
                      </a:extLst>
                    </p:cNvPr>
                    <p:cNvSpPr/>
                    <p:nvPr/>
                  </p:nvSpPr>
                  <p:spPr>
                    <a:xfrm>
                      <a:off x="6649747" y="2732979"/>
                      <a:ext cx="15544" cy="7022"/>
                    </a:xfrm>
                    <a:custGeom>
                      <a:avLst/>
                      <a:gdLst>
                        <a:gd name="connsiteX0" fmla="*/ 1219 w 15544"/>
                        <a:gd name="connsiteY0" fmla="*/ 4623 h 7022"/>
                        <a:gd name="connsiteX1" fmla="*/ 14427 w 15544"/>
                        <a:gd name="connsiteY1" fmla="*/ 4623 h 7022"/>
                        <a:gd name="connsiteX2" fmla="*/ 15545 w 15544"/>
                        <a:gd name="connsiteY2" fmla="*/ 3658 h 7022"/>
                        <a:gd name="connsiteX3" fmla="*/ 7772 w 15544"/>
                        <a:gd name="connsiteY3" fmla="*/ 0 h 7022"/>
                        <a:gd name="connsiteX4" fmla="*/ 0 w 15544"/>
                        <a:gd name="connsiteY4" fmla="*/ 3658 h 7022"/>
                        <a:gd name="connsiteX5" fmla="*/ 1118 w 15544"/>
                        <a:gd name="connsiteY5" fmla="*/ 4623 h 7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44" h="7022">
                          <a:moveTo>
                            <a:pt x="1219" y="4623"/>
                          </a:moveTo>
                          <a:cubicBezTo>
                            <a:pt x="5029" y="7823"/>
                            <a:pt x="10617" y="7823"/>
                            <a:pt x="14427" y="4623"/>
                          </a:cubicBezTo>
                          <a:lnTo>
                            <a:pt x="15545" y="3658"/>
                          </a:lnTo>
                          <a:cubicBezTo>
                            <a:pt x="13665" y="1422"/>
                            <a:pt x="10922" y="0"/>
                            <a:pt x="7772" y="0"/>
                          </a:cubicBezTo>
                          <a:cubicBezTo>
                            <a:pt x="4623" y="0"/>
                            <a:pt x="1880" y="1422"/>
                            <a:pt x="0" y="3658"/>
                          </a:cubicBezTo>
                          <a:lnTo>
                            <a:pt x="1118" y="4623"/>
                          </a:lnTo>
                          <a:close/>
                        </a:path>
                      </a:pathLst>
                    </a:custGeom>
                    <a:solidFill>
                      <a:srgbClr val="000000"/>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grpSp>
              <p:grpSp>
                <p:nvGrpSpPr>
                  <p:cNvPr id="64" name="グラフィックス 33">
                    <a:extLst>
                      <a:ext uri="{FF2B5EF4-FFF2-40B4-BE49-F238E27FC236}">
                        <a16:creationId xmlns:a16="http://schemas.microsoft.com/office/drawing/2014/main" id="{AE4F8114-5D79-B25D-9BCA-D7E30C9A064C}"/>
                      </a:ext>
                    </a:extLst>
                  </p:cNvPr>
                  <p:cNvGrpSpPr/>
                  <p:nvPr/>
                </p:nvGrpSpPr>
                <p:grpSpPr>
                  <a:xfrm>
                    <a:off x="6708573" y="2703719"/>
                    <a:ext cx="81278" cy="40639"/>
                    <a:chOff x="6708573" y="2703719"/>
                    <a:chExt cx="81278" cy="40639"/>
                  </a:xfrm>
                  <a:solidFill>
                    <a:srgbClr val="000000"/>
                  </a:solidFill>
                </p:grpSpPr>
                <p:sp>
                  <p:nvSpPr>
                    <p:cNvPr id="65" name="フリーフォーム: 図形 100">
                      <a:extLst>
                        <a:ext uri="{FF2B5EF4-FFF2-40B4-BE49-F238E27FC236}">
                          <a16:creationId xmlns:a16="http://schemas.microsoft.com/office/drawing/2014/main" id="{AE7D2447-4257-4692-B3A2-3752061A8680}"/>
                        </a:ext>
                      </a:extLst>
                    </p:cNvPr>
                    <p:cNvSpPr/>
                    <p:nvPr/>
                  </p:nvSpPr>
                  <p:spPr>
                    <a:xfrm rot="5400000">
                      <a:off x="6728892" y="2683399"/>
                      <a:ext cx="40639" cy="81278"/>
                    </a:xfrm>
                    <a:custGeom>
                      <a:avLst/>
                      <a:gdLst>
                        <a:gd name="connsiteX0" fmla="*/ 35559 w 40639"/>
                        <a:gd name="connsiteY0" fmla="*/ 0 h 81278"/>
                        <a:gd name="connsiteX1" fmla="*/ 40639 w 40639"/>
                        <a:gd name="connsiteY1" fmla="*/ 5080 h 81278"/>
                        <a:gd name="connsiteX2" fmla="*/ 40639 w 40639"/>
                        <a:gd name="connsiteY2" fmla="*/ 76198 h 81278"/>
                        <a:gd name="connsiteX3" fmla="*/ 35559 w 40639"/>
                        <a:gd name="connsiteY3" fmla="*/ 81278 h 81278"/>
                        <a:gd name="connsiteX4" fmla="*/ 5080 w 40639"/>
                        <a:gd name="connsiteY4" fmla="*/ 81278 h 81278"/>
                        <a:gd name="connsiteX5" fmla="*/ 0 w 40639"/>
                        <a:gd name="connsiteY5" fmla="*/ 76198 h 81278"/>
                        <a:gd name="connsiteX6" fmla="*/ 0 w 40639"/>
                        <a:gd name="connsiteY6" fmla="*/ 5080 h 81278"/>
                        <a:gd name="connsiteX7" fmla="*/ 5080 w 40639"/>
                        <a:gd name="connsiteY7" fmla="*/ 0 h 81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639" h="81278">
                          <a:moveTo>
                            <a:pt x="35559" y="0"/>
                          </a:moveTo>
                          <a:cubicBezTo>
                            <a:pt x="38365" y="0"/>
                            <a:pt x="40639" y="2274"/>
                            <a:pt x="40639" y="5080"/>
                          </a:cubicBezTo>
                          <a:lnTo>
                            <a:pt x="40639" y="76198"/>
                          </a:lnTo>
                          <a:cubicBezTo>
                            <a:pt x="40639" y="79004"/>
                            <a:pt x="38365" y="81278"/>
                            <a:pt x="35559" y="81278"/>
                          </a:cubicBezTo>
                          <a:lnTo>
                            <a:pt x="5080" y="81278"/>
                          </a:lnTo>
                          <a:cubicBezTo>
                            <a:pt x="2274" y="81278"/>
                            <a:pt x="0" y="79004"/>
                            <a:pt x="0" y="76198"/>
                          </a:cubicBezTo>
                          <a:lnTo>
                            <a:pt x="0" y="5080"/>
                          </a:lnTo>
                          <a:cubicBezTo>
                            <a:pt x="0" y="2274"/>
                            <a:pt x="2274" y="0"/>
                            <a:pt x="5080" y="0"/>
                          </a:cubicBezTo>
                          <a:close/>
                        </a:path>
                      </a:pathLst>
                    </a:custGeom>
                    <a:solidFill>
                      <a:srgbClr val="000000"/>
                    </a:solidFill>
                    <a:ln w="2528" cap="flat">
                      <a:solidFill>
                        <a:srgbClr val="E6E4EA"/>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66" name="フリーフォーム: 図形 102">
                      <a:extLst>
                        <a:ext uri="{FF2B5EF4-FFF2-40B4-BE49-F238E27FC236}">
                          <a16:creationId xmlns:a16="http://schemas.microsoft.com/office/drawing/2014/main" id="{F9A7DE20-E331-6FC1-3DED-2C584125B596}"/>
                        </a:ext>
                      </a:extLst>
                    </p:cNvPr>
                    <p:cNvSpPr/>
                    <p:nvPr/>
                  </p:nvSpPr>
                  <p:spPr>
                    <a:xfrm>
                      <a:off x="6713653" y="2708849"/>
                      <a:ext cx="71118" cy="30479"/>
                    </a:xfrm>
                    <a:custGeom>
                      <a:avLst/>
                      <a:gdLst>
                        <a:gd name="connsiteX0" fmla="*/ 55879 w 71118"/>
                        <a:gd name="connsiteY0" fmla="*/ 30479 h 30479"/>
                        <a:gd name="connsiteX1" fmla="*/ 15240 w 71118"/>
                        <a:gd name="connsiteY1" fmla="*/ 30479 h 30479"/>
                        <a:gd name="connsiteX2" fmla="*/ 0 w 71118"/>
                        <a:gd name="connsiteY2" fmla="*/ 15240 h 30479"/>
                        <a:gd name="connsiteX3" fmla="*/ 0 w 71118"/>
                        <a:gd name="connsiteY3" fmla="*/ 15240 h 30479"/>
                        <a:gd name="connsiteX4" fmla="*/ 15240 w 71118"/>
                        <a:gd name="connsiteY4" fmla="*/ 0 h 30479"/>
                        <a:gd name="connsiteX5" fmla="*/ 55879 w 71118"/>
                        <a:gd name="connsiteY5" fmla="*/ 0 h 30479"/>
                        <a:gd name="connsiteX6" fmla="*/ 71119 w 71118"/>
                        <a:gd name="connsiteY6" fmla="*/ 15240 h 30479"/>
                        <a:gd name="connsiteX7" fmla="*/ 71119 w 71118"/>
                        <a:gd name="connsiteY7" fmla="*/ 15240 h 30479"/>
                        <a:gd name="connsiteX8" fmla="*/ 55879 w 71118"/>
                        <a:gd name="connsiteY8" fmla="*/ 30479 h 30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118" h="30479">
                          <a:moveTo>
                            <a:pt x="55879" y="30479"/>
                          </a:moveTo>
                          <a:lnTo>
                            <a:pt x="15240" y="30479"/>
                          </a:lnTo>
                          <a:cubicBezTo>
                            <a:pt x="6807" y="30479"/>
                            <a:pt x="0" y="23672"/>
                            <a:pt x="0" y="15240"/>
                          </a:cubicBezTo>
                          <a:lnTo>
                            <a:pt x="0" y="15240"/>
                          </a:lnTo>
                          <a:cubicBezTo>
                            <a:pt x="0" y="6807"/>
                            <a:pt x="6807" y="0"/>
                            <a:pt x="15240" y="0"/>
                          </a:cubicBezTo>
                          <a:lnTo>
                            <a:pt x="55879" y="0"/>
                          </a:lnTo>
                          <a:cubicBezTo>
                            <a:pt x="64312" y="0"/>
                            <a:pt x="71119" y="6807"/>
                            <a:pt x="71119" y="15240"/>
                          </a:cubicBezTo>
                          <a:lnTo>
                            <a:pt x="71119" y="15240"/>
                          </a:lnTo>
                          <a:cubicBezTo>
                            <a:pt x="71119" y="23672"/>
                            <a:pt x="64312" y="30479"/>
                            <a:pt x="55879" y="30479"/>
                          </a:cubicBezTo>
                          <a:close/>
                        </a:path>
                      </a:pathLst>
                    </a:custGeom>
                    <a:solidFill>
                      <a:srgbClr val="000000"/>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grpSp>
            </p:grpSp>
          </p:grpSp>
          <p:grpSp>
            <p:nvGrpSpPr>
              <p:cNvPr id="55" name="グループ化 54">
                <a:extLst>
                  <a:ext uri="{FF2B5EF4-FFF2-40B4-BE49-F238E27FC236}">
                    <a16:creationId xmlns:a16="http://schemas.microsoft.com/office/drawing/2014/main" id="{D4F1A633-B150-C1A2-B911-AE97AF5962A5}"/>
                  </a:ext>
                </a:extLst>
              </p:cNvPr>
              <p:cNvGrpSpPr/>
              <p:nvPr/>
            </p:nvGrpSpPr>
            <p:grpSpPr>
              <a:xfrm>
                <a:off x="5639813" y="5330090"/>
                <a:ext cx="912862" cy="108012"/>
                <a:chOff x="5651729" y="5322113"/>
                <a:chExt cx="912862" cy="108012"/>
              </a:xfrm>
            </p:grpSpPr>
            <p:sp>
              <p:nvSpPr>
                <p:cNvPr id="56" name="楕円 28">
                  <a:extLst>
                    <a:ext uri="{FF2B5EF4-FFF2-40B4-BE49-F238E27FC236}">
                      <a16:creationId xmlns:a16="http://schemas.microsoft.com/office/drawing/2014/main" id="{8346C1D0-1A58-8FFF-DCFD-5500E04F45FD}"/>
                    </a:ext>
                  </a:extLst>
                </p:cNvPr>
                <p:cNvSpPr/>
                <p:nvPr/>
              </p:nvSpPr>
              <p:spPr>
                <a:xfrm>
                  <a:off x="6054154" y="5322113"/>
                  <a:ext cx="108012" cy="108012"/>
                </a:xfrm>
                <a:prstGeom prst="ellipse">
                  <a:avLst/>
                </a:prstGeom>
                <a:solidFill>
                  <a:srgbClr val="DFE4E9"/>
                </a:solidFill>
                <a:ln w="25400" cap="flat" cmpd="sng" algn="ctr">
                  <a:noFill/>
                  <a:prstDash val="solid"/>
                </a:ln>
                <a:effectLst/>
              </p:spPr>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200" b="1" i="0" u="none" strike="noStrike" kern="0" cap="none" spc="0" normalizeH="0" baseline="0" noProof="0" dirty="0">
                    <a:ln>
                      <a:noFill/>
                    </a:ln>
                    <a:solidFill>
                      <a:srgbClr val="212121"/>
                    </a:solidFill>
                    <a:effectLst/>
                    <a:uLnTx/>
                    <a:uFillTx/>
                    <a:latin typeface="+mn-ea"/>
                    <a:ea typeface="+mn-ea"/>
                    <a:cs typeface="+mn-cs"/>
                  </a:endParaRPr>
                </a:p>
              </p:txBody>
            </p:sp>
            <p:sp>
              <p:nvSpPr>
                <p:cNvPr id="57" name="二等辺三角形 81">
                  <a:extLst>
                    <a:ext uri="{FF2B5EF4-FFF2-40B4-BE49-F238E27FC236}">
                      <a16:creationId xmlns:a16="http://schemas.microsoft.com/office/drawing/2014/main" id="{9DAA6DF1-D336-8093-7B65-DC5F2B06ED8A}"/>
                    </a:ext>
                  </a:extLst>
                </p:cNvPr>
                <p:cNvSpPr/>
                <p:nvPr/>
              </p:nvSpPr>
              <p:spPr>
                <a:xfrm rot="16200000">
                  <a:off x="5645317" y="5336046"/>
                  <a:ext cx="92969" cy="80146"/>
                </a:xfrm>
                <a:prstGeom prst="triangle">
                  <a:avLst/>
                </a:prstGeom>
                <a:solidFill>
                  <a:srgbClr val="DFE4E9"/>
                </a:solidFill>
                <a:ln w="25400" cap="flat" cmpd="sng" algn="ctr">
                  <a:noFill/>
                  <a:prstDash val="solid"/>
                </a:ln>
                <a:effectLst/>
              </p:spPr>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200" b="1" i="0" u="none" strike="noStrike" kern="0" cap="none" spc="0" normalizeH="0" baseline="0" noProof="0" dirty="0">
                    <a:ln>
                      <a:noFill/>
                    </a:ln>
                    <a:solidFill>
                      <a:srgbClr val="212121"/>
                    </a:solidFill>
                    <a:effectLst/>
                    <a:uLnTx/>
                    <a:uFillTx/>
                    <a:latin typeface="+mn-ea"/>
                    <a:ea typeface="+mn-ea"/>
                    <a:cs typeface="+mn-cs"/>
                  </a:endParaRPr>
                </a:p>
              </p:txBody>
            </p:sp>
            <p:sp>
              <p:nvSpPr>
                <p:cNvPr id="58" name="二等辺三角形 87">
                  <a:extLst>
                    <a:ext uri="{FF2B5EF4-FFF2-40B4-BE49-F238E27FC236}">
                      <a16:creationId xmlns:a16="http://schemas.microsoft.com/office/drawing/2014/main" id="{8257EA08-BE82-737F-FA53-A5B4EFB2B018}"/>
                    </a:ext>
                  </a:extLst>
                </p:cNvPr>
                <p:cNvSpPr/>
                <p:nvPr/>
              </p:nvSpPr>
              <p:spPr>
                <a:xfrm rot="5400000">
                  <a:off x="6478033" y="5336046"/>
                  <a:ext cx="92969" cy="80146"/>
                </a:xfrm>
                <a:prstGeom prst="triangle">
                  <a:avLst/>
                </a:prstGeom>
                <a:solidFill>
                  <a:srgbClr val="DFE4E9"/>
                </a:solidFill>
                <a:ln w="25400" cap="flat" cmpd="sng" algn="ctr">
                  <a:noFill/>
                  <a:prstDash val="solid"/>
                </a:ln>
                <a:effectLst/>
              </p:spPr>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200" b="1" i="0" u="none" strike="noStrike" kern="0" cap="none" spc="0" normalizeH="0" baseline="0" noProof="0" dirty="0">
                    <a:ln>
                      <a:noFill/>
                    </a:ln>
                    <a:solidFill>
                      <a:srgbClr val="212121"/>
                    </a:solidFill>
                    <a:effectLst/>
                    <a:uLnTx/>
                    <a:uFillTx/>
                    <a:latin typeface="+mn-ea"/>
                    <a:ea typeface="+mn-ea"/>
                    <a:cs typeface="+mn-cs"/>
                  </a:endParaRPr>
                </a:p>
              </p:txBody>
            </p:sp>
          </p:grpSp>
        </p:grpSp>
        <p:pic>
          <p:nvPicPr>
            <p:cNvPr id="52" name="図 51">
              <a:extLst>
                <a:ext uri="{FF2B5EF4-FFF2-40B4-BE49-F238E27FC236}">
                  <a16:creationId xmlns:a16="http://schemas.microsoft.com/office/drawing/2014/main" id="{C0764126-7ABB-A168-D7A0-2808C28D72D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69660"/>
            <a:stretch/>
          </p:blipFill>
          <p:spPr>
            <a:xfrm>
              <a:off x="9780769" y="3360860"/>
              <a:ext cx="1139768" cy="2117324"/>
            </a:xfrm>
            <a:prstGeom prst="rect">
              <a:avLst/>
            </a:prstGeom>
          </p:spPr>
        </p:pic>
        <p:sp>
          <p:nvSpPr>
            <p:cNvPr id="53" name="正方形/長方形 52">
              <a:extLst>
                <a:ext uri="{FF2B5EF4-FFF2-40B4-BE49-F238E27FC236}">
                  <a16:creationId xmlns:a16="http://schemas.microsoft.com/office/drawing/2014/main" id="{AE3D1368-C6C0-685F-9B73-9657DEEE537F}"/>
                </a:ext>
              </a:extLst>
            </p:cNvPr>
            <p:cNvSpPr/>
            <p:nvPr/>
          </p:nvSpPr>
          <p:spPr>
            <a:xfrm>
              <a:off x="9752165" y="5240070"/>
              <a:ext cx="1184704" cy="252104"/>
            </a:xfrm>
            <a:prstGeom prst="rect">
              <a:avLst/>
            </a:prstGeom>
            <a:noFill/>
            <a:ln w="15875" cap="flat" cmpd="sng" algn="ctr">
              <a:solidFill>
                <a:srgbClr val="212121"/>
              </a:solidFill>
              <a:prstDash val="solid"/>
            </a:ln>
            <a:effectLst/>
          </p:spPr>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200" b="1" i="0" u="none" strike="noStrike" kern="0" cap="none" spc="0" normalizeH="0" baseline="0" noProof="0" dirty="0">
                <a:ln>
                  <a:noFill/>
                </a:ln>
                <a:solidFill>
                  <a:srgbClr val="212121"/>
                </a:solidFill>
                <a:effectLst/>
                <a:uLnTx/>
                <a:uFillTx/>
                <a:latin typeface="+mn-ea"/>
                <a:ea typeface="+mn-ea"/>
                <a:cs typeface="+mn-cs"/>
              </a:endParaRPr>
            </a:p>
          </p:txBody>
        </p:sp>
      </p:grpSp>
      <p:sp>
        <p:nvSpPr>
          <p:cNvPr id="84" name="正方形/長方形 83">
            <a:extLst>
              <a:ext uri="{FF2B5EF4-FFF2-40B4-BE49-F238E27FC236}">
                <a16:creationId xmlns:a16="http://schemas.microsoft.com/office/drawing/2014/main" id="{DFA555FC-39A1-16D7-4C2C-9C33FCADB337}"/>
              </a:ext>
            </a:extLst>
          </p:cNvPr>
          <p:cNvSpPr/>
          <p:nvPr/>
        </p:nvSpPr>
        <p:spPr>
          <a:xfrm>
            <a:off x="8797332" y="2651387"/>
            <a:ext cx="2776548" cy="3726871"/>
          </a:xfrm>
          <a:prstGeom prst="rect">
            <a:avLst/>
          </a:prstGeom>
          <a:noFill/>
          <a:ln w="2857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85" name="正方形/長方形 84">
            <a:extLst>
              <a:ext uri="{FF2B5EF4-FFF2-40B4-BE49-F238E27FC236}">
                <a16:creationId xmlns:a16="http://schemas.microsoft.com/office/drawing/2014/main" id="{C587A852-A307-E12D-2393-066C8B240A50}"/>
              </a:ext>
            </a:extLst>
          </p:cNvPr>
          <p:cNvSpPr/>
          <p:nvPr/>
        </p:nvSpPr>
        <p:spPr>
          <a:xfrm>
            <a:off x="3159348" y="2651387"/>
            <a:ext cx="5389108" cy="3724268"/>
          </a:xfrm>
          <a:prstGeom prst="rect">
            <a:avLst/>
          </a:prstGeom>
          <a:noFill/>
          <a:ln w="2857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86" name="楕円 85">
            <a:extLst>
              <a:ext uri="{FF2B5EF4-FFF2-40B4-BE49-F238E27FC236}">
                <a16:creationId xmlns:a16="http://schemas.microsoft.com/office/drawing/2014/main" id="{3F108AD6-97EE-C69A-A983-3E4FAE56DAD5}"/>
              </a:ext>
            </a:extLst>
          </p:cNvPr>
          <p:cNvSpPr/>
          <p:nvPr/>
        </p:nvSpPr>
        <p:spPr>
          <a:xfrm>
            <a:off x="2696169" y="2360023"/>
            <a:ext cx="187121" cy="187121"/>
          </a:xfrm>
          <a:prstGeom prst="ellipse">
            <a:avLst/>
          </a:prstGeom>
          <a:solidFill>
            <a:srgbClr val="00569B"/>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87" name="テキスト プレースホルダー 2">
            <a:extLst>
              <a:ext uri="{FF2B5EF4-FFF2-40B4-BE49-F238E27FC236}">
                <a16:creationId xmlns:a16="http://schemas.microsoft.com/office/drawing/2014/main" id="{C0BC863F-27B8-907C-DF64-F615C70EF1AA}"/>
              </a:ext>
            </a:extLst>
          </p:cNvPr>
          <p:cNvSpPr txBox="1">
            <a:spLocks/>
          </p:cNvSpPr>
          <p:nvPr/>
        </p:nvSpPr>
        <p:spPr>
          <a:xfrm>
            <a:off x="3399305" y="2994927"/>
            <a:ext cx="5074309" cy="256137"/>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600" b="1" i="0" u="none" strike="noStrike" kern="1200" cap="none" spc="100" normalizeH="0" baseline="0" noProof="0" dirty="0">
                <a:ln>
                  <a:noFill/>
                </a:ln>
                <a:solidFill>
                  <a:srgbClr val="0D0D0D"/>
                </a:solidFill>
                <a:effectLst/>
                <a:uLnTx/>
                <a:uFillTx/>
                <a:cs typeface="+mn-cs"/>
              </a:rPr>
              <a:t>社会的な話題、季節イベントを入口に、</a:t>
            </a:r>
            <a:endParaRPr kumimoji="1" lang="en-US" altLang="ja-JP" sz="1600" b="1" i="0" u="none" strike="noStrike" kern="1200" cap="none" spc="100" normalizeH="0" baseline="0" noProof="0" dirty="0">
              <a:ln>
                <a:noFill/>
              </a:ln>
              <a:solidFill>
                <a:srgbClr val="0D0D0D"/>
              </a:solidFill>
              <a:effectLst/>
              <a:uLnTx/>
              <a:uFillTx/>
              <a:cs typeface="+mn-cs"/>
            </a:endParaRPr>
          </a:p>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600" b="1" i="0" u="none" strike="noStrike" kern="1200" cap="none" spc="100" normalizeH="0" baseline="0" noProof="0" dirty="0">
                <a:ln>
                  <a:noFill/>
                </a:ln>
                <a:solidFill>
                  <a:srgbClr val="0D0D0D"/>
                </a:solidFill>
                <a:effectLst/>
                <a:uLnTx/>
                <a:uFillTx/>
                <a:cs typeface="+mn-cs"/>
              </a:rPr>
              <a:t>広告主様の商品にブリッジ</a:t>
            </a:r>
          </a:p>
        </p:txBody>
      </p:sp>
      <p:sp>
        <p:nvSpPr>
          <p:cNvPr id="88" name="矢印: 下 87">
            <a:extLst>
              <a:ext uri="{FF2B5EF4-FFF2-40B4-BE49-F238E27FC236}">
                <a16:creationId xmlns:a16="http://schemas.microsoft.com/office/drawing/2014/main" id="{E0C8547E-C9BA-D9A4-1213-C8FE1538A01A}"/>
              </a:ext>
            </a:extLst>
          </p:cNvPr>
          <p:cNvSpPr/>
          <p:nvPr/>
        </p:nvSpPr>
        <p:spPr>
          <a:xfrm rot="5400000">
            <a:off x="8325512" y="3755094"/>
            <a:ext cx="592183" cy="455004"/>
          </a:xfrm>
          <a:prstGeom prst="downArrow">
            <a:avLst/>
          </a:prstGeom>
          <a:solidFill>
            <a:srgbClr val="545454"/>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89" name="Freeform 53">
            <a:extLst>
              <a:ext uri="{FF2B5EF4-FFF2-40B4-BE49-F238E27FC236}">
                <a16:creationId xmlns:a16="http://schemas.microsoft.com/office/drawing/2014/main" id="{4C7AA5E2-C689-7FF1-721A-177F1C4DB766}"/>
              </a:ext>
            </a:extLst>
          </p:cNvPr>
          <p:cNvSpPr>
            <a:spLocks noChangeArrowheads="1"/>
          </p:cNvSpPr>
          <p:nvPr/>
        </p:nvSpPr>
        <p:spPr bwMode="auto">
          <a:xfrm>
            <a:off x="8647853" y="3472657"/>
            <a:ext cx="378834" cy="279058"/>
          </a:xfrm>
          <a:custGeom>
            <a:avLst/>
            <a:gdLst>
              <a:gd name="T0" fmla="*/ 677 w 2144"/>
              <a:gd name="T1" fmla="*/ 437 h 1580"/>
              <a:gd name="T2" fmla="*/ 1072 w 2144"/>
              <a:gd name="T3" fmla="*/ 0 h 1580"/>
              <a:gd name="T4" fmla="*/ 1466 w 2144"/>
              <a:gd name="T5" fmla="*/ 437 h 1580"/>
              <a:gd name="T6" fmla="*/ 1072 w 2144"/>
              <a:gd name="T7" fmla="*/ 873 h 1580"/>
              <a:gd name="T8" fmla="*/ 677 w 2144"/>
              <a:gd name="T9" fmla="*/ 437 h 1580"/>
              <a:gd name="T10" fmla="*/ 1647 w 2144"/>
              <a:gd name="T11" fmla="*/ 1110 h 1580"/>
              <a:gd name="T12" fmla="*/ 1774 w 2144"/>
              <a:gd name="T13" fmla="*/ 1466 h 1580"/>
              <a:gd name="T14" fmla="*/ 1776 w 2144"/>
              <a:gd name="T15" fmla="*/ 1486 h 1580"/>
              <a:gd name="T16" fmla="*/ 1683 w 2144"/>
              <a:gd name="T17" fmla="*/ 1579 h 1580"/>
              <a:gd name="T18" fmla="*/ 1072 w 2144"/>
              <a:gd name="T19" fmla="*/ 1579 h 1580"/>
              <a:gd name="T20" fmla="*/ 460 w 2144"/>
              <a:gd name="T21" fmla="*/ 1579 h 1580"/>
              <a:gd name="T22" fmla="*/ 367 w 2144"/>
              <a:gd name="T23" fmla="*/ 1486 h 1580"/>
              <a:gd name="T24" fmla="*/ 369 w 2144"/>
              <a:gd name="T25" fmla="*/ 1466 h 1580"/>
              <a:gd name="T26" fmla="*/ 496 w 2144"/>
              <a:gd name="T27" fmla="*/ 1110 h 1580"/>
              <a:gd name="T28" fmla="*/ 598 w 2144"/>
              <a:gd name="T29" fmla="*/ 1043 h 1580"/>
              <a:gd name="T30" fmla="*/ 598 w 2144"/>
              <a:gd name="T31" fmla="*/ 1043 h 1580"/>
              <a:gd name="T32" fmla="*/ 598 w 2144"/>
              <a:gd name="T33" fmla="*/ 1043 h 1580"/>
              <a:gd name="T34" fmla="*/ 900 w 2144"/>
              <a:gd name="T35" fmla="*/ 969 h 1580"/>
              <a:gd name="T36" fmla="*/ 900 w 2144"/>
              <a:gd name="T37" fmla="*/ 969 h 1580"/>
              <a:gd name="T38" fmla="*/ 1072 w 2144"/>
              <a:gd name="T39" fmla="*/ 958 h 1580"/>
              <a:gd name="T40" fmla="*/ 1243 w 2144"/>
              <a:gd name="T41" fmla="*/ 969 h 1580"/>
              <a:gd name="T42" fmla="*/ 1243 w 2144"/>
              <a:gd name="T43" fmla="*/ 969 h 1580"/>
              <a:gd name="T44" fmla="*/ 1545 w 2144"/>
              <a:gd name="T45" fmla="*/ 1043 h 1580"/>
              <a:gd name="T46" fmla="*/ 1545 w 2144"/>
              <a:gd name="T47" fmla="*/ 1043 h 1580"/>
              <a:gd name="T48" fmla="*/ 1545 w 2144"/>
              <a:gd name="T49" fmla="*/ 1043 h 1580"/>
              <a:gd name="T50" fmla="*/ 1647 w 2144"/>
              <a:gd name="T51" fmla="*/ 1110 h 1580"/>
              <a:gd name="T52" fmla="*/ 838 w 2144"/>
              <a:gd name="T53" fmla="*/ 890 h 1580"/>
              <a:gd name="T54" fmla="*/ 440 w 2144"/>
              <a:gd name="T55" fmla="*/ 1043 h 1580"/>
              <a:gd name="T56" fmla="*/ 62 w 2144"/>
              <a:gd name="T57" fmla="*/ 1043 h 1580"/>
              <a:gd name="T58" fmla="*/ 0 w 2144"/>
              <a:gd name="T59" fmla="*/ 981 h 1580"/>
              <a:gd name="T60" fmla="*/ 3 w 2144"/>
              <a:gd name="T61" fmla="*/ 964 h 1580"/>
              <a:gd name="T62" fmla="*/ 87 w 2144"/>
              <a:gd name="T63" fmla="*/ 724 h 1580"/>
              <a:gd name="T64" fmla="*/ 448 w 2144"/>
              <a:gd name="T65" fmla="*/ 623 h 1580"/>
              <a:gd name="T66" fmla="*/ 206 w 2144"/>
              <a:gd name="T67" fmla="*/ 327 h 1580"/>
              <a:gd name="T68" fmla="*/ 474 w 2144"/>
              <a:gd name="T69" fmla="*/ 28 h 1580"/>
              <a:gd name="T70" fmla="*/ 680 w 2144"/>
              <a:gd name="T71" fmla="*/ 138 h 1580"/>
              <a:gd name="T72" fmla="*/ 592 w 2144"/>
              <a:gd name="T73" fmla="*/ 437 h 1580"/>
              <a:gd name="T74" fmla="*/ 838 w 2144"/>
              <a:gd name="T75" fmla="*/ 890 h 1580"/>
              <a:gd name="T76" fmla="*/ 2140 w 2144"/>
              <a:gd name="T77" fmla="*/ 966 h 1580"/>
              <a:gd name="T78" fmla="*/ 2140 w 2144"/>
              <a:gd name="T79" fmla="*/ 981 h 1580"/>
              <a:gd name="T80" fmla="*/ 2078 w 2144"/>
              <a:gd name="T81" fmla="*/ 1043 h 1580"/>
              <a:gd name="T82" fmla="*/ 1697 w 2144"/>
              <a:gd name="T83" fmla="*/ 1043 h 1580"/>
              <a:gd name="T84" fmla="*/ 1302 w 2144"/>
              <a:gd name="T85" fmla="*/ 890 h 1580"/>
              <a:gd name="T86" fmla="*/ 1548 w 2144"/>
              <a:gd name="T87" fmla="*/ 437 h 1580"/>
              <a:gd name="T88" fmla="*/ 1460 w 2144"/>
              <a:gd name="T89" fmla="*/ 138 h 1580"/>
              <a:gd name="T90" fmla="*/ 1669 w 2144"/>
              <a:gd name="T91" fmla="*/ 28 h 1580"/>
              <a:gd name="T92" fmla="*/ 1937 w 2144"/>
              <a:gd name="T93" fmla="*/ 327 h 1580"/>
              <a:gd name="T94" fmla="*/ 1745 w 2144"/>
              <a:gd name="T95" fmla="*/ 620 h 1580"/>
              <a:gd name="T96" fmla="*/ 1745 w 2144"/>
              <a:gd name="T97" fmla="*/ 620 h 1580"/>
              <a:gd name="T98" fmla="*/ 2056 w 2144"/>
              <a:gd name="T99" fmla="*/ 727 h 1580"/>
              <a:gd name="T100" fmla="*/ 2140 w 2144"/>
              <a:gd name="T101" fmla="*/ 966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44" h="1580">
                <a:moveTo>
                  <a:pt x="677" y="437"/>
                </a:moveTo>
                <a:cubicBezTo>
                  <a:pt x="677" y="194"/>
                  <a:pt x="852" y="0"/>
                  <a:pt x="1072" y="0"/>
                </a:cubicBezTo>
                <a:cubicBezTo>
                  <a:pt x="1288" y="0"/>
                  <a:pt x="1466" y="194"/>
                  <a:pt x="1466" y="437"/>
                </a:cubicBezTo>
                <a:cubicBezTo>
                  <a:pt x="1466" y="680"/>
                  <a:pt x="1288" y="873"/>
                  <a:pt x="1072" y="873"/>
                </a:cubicBezTo>
                <a:cubicBezTo>
                  <a:pt x="852" y="873"/>
                  <a:pt x="677" y="680"/>
                  <a:pt x="677" y="437"/>
                </a:cubicBezTo>
                <a:close/>
                <a:moveTo>
                  <a:pt x="1647" y="1110"/>
                </a:moveTo>
                <a:cubicBezTo>
                  <a:pt x="1731" y="1195"/>
                  <a:pt x="1762" y="1361"/>
                  <a:pt x="1774" y="1466"/>
                </a:cubicBezTo>
                <a:cubicBezTo>
                  <a:pt x="1776" y="1471"/>
                  <a:pt x="1776" y="1480"/>
                  <a:pt x="1776" y="1486"/>
                </a:cubicBezTo>
                <a:cubicBezTo>
                  <a:pt x="1776" y="1536"/>
                  <a:pt x="1734" y="1579"/>
                  <a:pt x="1683" y="1579"/>
                </a:cubicBezTo>
                <a:lnTo>
                  <a:pt x="1072" y="1579"/>
                </a:lnTo>
                <a:lnTo>
                  <a:pt x="460" y="1579"/>
                </a:lnTo>
                <a:cubicBezTo>
                  <a:pt x="409" y="1579"/>
                  <a:pt x="367" y="1536"/>
                  <a:pt x="367" y="1486"/>
                </a:cubicBezTo>
                <a:cubicBezTo>
                  <a:pt x="367" y="1480"/>
                  <a:pt x="369" y="1471"/>
                  <a:pt x="369" y="1466"/>
                </a:cubicBezTo>
                <a:cubicBezTo>
                  <a:pt x="384" y="1361"/>
                  <a:pt x="415" y="1195"/>
                  <a:pt x="496" y="1110"/>
                </a:cubicBezTo>
                <a:cubicBezTo>
                  <a:pt x="522" y="1085"/>
                  <a:pt x="559" y="1062"/>
                  <a:pt x="598" y="1043"/>
                </a:cubicBezTo>
                <a:lnTo>
                  <a:pt x="598" y="1043"/>
                </a:lnTo>
                <a:lnTo>
                  <a:pt x="598" y="1043"/>
                </a:lnTo>
                <a:cubicBezTo>
                  <a:pt x="685" y="1003"/>
                  <a:pt x="796" y="981"/>
                  <a:pt x="900" y="969"/>
                </a:cubicBezTo>
                <a:lnTo>
                  <a:pt x="900" y="969"/>
                </a:lnTo>
                <a:cubicBezTo>
                  <a:pt x="962" y="961"/>
                  <a:pt x="1021" y="958"/>
                  <a:pt x="1072" y="958"/>
                </a:cubicBezTo>
                <a:cubicBezTo>
                  <a:pt x="1122" y="958"/>
                  <a:pt x="1181" y="961"/>
                  <a:pt x="1243" y="969"/>
                </a:cubicBezTo>
                <a:lnTo>
                  <a:pt x="1243" y="969"/>
                </a:lnTo>
                <a:cubicBezTo>
                  <a:pt x="1348" y="981"/>
                  <a:pt x="1460" y="1003"/>
                  <a:pt x="1545" y="1043"/>
                </a:cubicBezTo>
                <a:lnTo>
                  <a:pt x="1545" y="1043"/>
                </a:lnTo>
                <a:lnTo>
                  <a:pt x="1545" y="1043"/>
                </a:lnTo>
                <a:cubicBezTo>
                  <a:pt x="1585" y="1062"/>
                  <a:pt x="1621" y="1085"/>
                  <a:pt x="1647" y="1110"/>
                </a:cubicBezTo>
                <a:close/>
                <a:moveTo>
                  <a:pt x="838" y="890"/>
                </a:moveTo>
                <a:cubicBezTo>
                  <a:pt x="700" y="910"/>
                  <a:pt x="539" y="952"/>
                  <a:pt x="440" y="1043"/>
                </a:cubicBezTo>
                <a:lnTo>
                  <a:pt x="62" y="1043"/>
                </a:lnTo>
                <a:cubicBezTo>
                  <a:pt x="28" y="1043"/>
                  <a:pt x="0" y="1014"/>
                  <a:pt x="0" y="981"/>
                </a:cubicBezTo>
                <a:cubicBezTo>
                  <a:pt x="0" y="975"/>
                  <a:pt x="0" y="969"/>
                  <a:pt x="3" y="964"/>
                </a:cubicBezTo>
                <a:cubicBezTo>
                  <a:pt x="11" y="893"/>
                  <a:pt x="31" y="780"/>
                  <a:pt x="87" y="724"/>
                </a:cubicBezTo>
                <a:cubicBezTo>
                  <a:pt x="155" y="651"/>
                  <a:pt x="330" y="626"/>
                  <a:pt x="448" y="623"/>
                </a:cubicBezTo>
                <a:cubicBezTo>
                  <a:pt x="313" y="612"/>
                  <a:pt x="206" y="482"/>
                  <a:pt x="206" y="327"/>
                </a:cubicBezTo>
                <a:cubicBezTo>
                  <a:pt x="206" y="160"/>
                  <a:pt x="327" y="28"/>
                  <a:pt x="474" y="28"/>
                </a:cubicBezTo>
                <a:cubicBezTo>
                  <a:pt x="556" y="28"/>
                  <a:pt x="632" y="70"/>
                  <a:pt x="680" y="138"/>
                </a:cubicBezTo>
                <a:cubicBezTo>
                  <a:pt x="626" y="223"/>
                  <a:pt x="592" y="324"/>
                  <a:pt x="592" y="437"/>
                </a:cubicBezTo>
                <a:cubicBezTo>
                  <a:pt x="592" y="632"/>
                  <a:pt x="691" y="800"/>
                  <a:pt x="838" y="890"/>
                </a:cubicBezTo>
                <a:close/>
                <a:moveTo>
                  <a:pt x="2140" y="966"/>
                </a:moveTo>
                <a:cubicBezTo>
                  <a:pt x="2143" y="969"/>
                  <a:pt x="2143" y="975"/>
                  <a:pt x="2140" y="981"/>
                </a:cubicBezTo>
                <a:cubicBezTo>
                  <a:pt x="2140" y="1014"/>
                  <a:pt x="2112" y="1043"/>
                  <a:pt x="2078" y="1043"/>
                </a:cubicBezTo>
                <a:lnTo>
                  <a:pt x="1697" y="1043"/>
                </a:lnTo>
                <a:cubicBezTo>
                  <a:pt x="1601" y="952"/>
                  <a:pt x="1441" y="910"/>
                  <a:pt x="1302" y="890"/>
                </a:cubicBezTo>
                <a:cubicBezTo>
                  <a:pt x="1449" y="800"/>
                  <a:pt x="1548" y="632"/>
                  <a:pt x="1548" y="437"/>
                </a:cubicBezTo>
                <a:cubicBezTo>
                  <a:pt x="1548" y="327"/>
                  <a:pt x="1514" y="223"/>
                  <a:pt x="1460" y="138"/>
                </a:cubicBezTo>
                <a:cubicBezTo>
                  <a:pt x="1511" y="70"/>
                  <a:pt x="1585" y="28"/>
                  <a:pt x="1669" y="28"/>
                </a:cubicBezTo>
                <a:cubicBezTo>
                  <a:pt x="1819" y="28"/>
                  <a:pt x="1937" y="160"/>
                  <a:pt x="1937" y="327"/>
                </a:cubicBezTo>
                <a:cubicBezTo>
                  <a:pt x="1937" y="462"/>
                  <a:pt x="1855" y="584"/>
                  <a:pt x="1745" y="620"/>
                </a:cubicBezTo>
                <a:lnTo>
                  <a:pt x="1745" y="620"/>
                </a:lnTo>
                <a:cubicBezTo>
                  <a:pt x="1858" y="629"/>
                  <a:pt x="1994" y="663"/>
                  <a:pt x="2056" y="727"/>
                </a:cubicBezTo>
                <a:cubicBezTo>
                  <a:pt x="2112" y="783"/>
                  <a:pt x="2132" y="896"/>
                  <a:pt x="2140" y="966"/>
                </a:cubicBezTo>
                <a:close/>
              </a:path>
            </a:pathLst>
          </a:custGeom>
          <a:solidFill>
            <a:srgbClr val="53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spcBef>
                <a:spcPts val="0"/>
              </a:spcBef>
              <a:spcAft>
                <a:spcPts val="0"/>
              </a:spcAft>
            </a:pPr>
            <a:endParaRPr lang="ja-JP" altLang="en-US">
              <a:solidFill>
                <a:srgbClr val="000000"/>
              </a:solidFill>
              <a:latin typeface="+mn-ea"/>
              <a:ea typeface="+mn-ea"/>
            </a:endParaRPr>
          </a:p>
        </p:txBody>
      </p:sp>
      <p:sp>
        <p:nvSpPr>
          <p:cNvPr id="90" name="テキスト ボックス 89">
            <a:extLst>
              <a:ext uri="{FF2B5EF4-FFF2-40B4-BE49-F238E27FC236}">
                <a16:creationId xmlns:a16="http://schemas.microsoft.com/office/drawing/2014/main" id="{DB2DF2B3-82E9-E764-8DFD-E6B0D80A933F}"/>
              </a:ext>
            </a:extLst>
          </p:cNvPr>
          <p:cNvSpPr txBox="1"/>
          <p:nvPr/>
        </p:nvSpPr>
        <p:spPr>
          <a:xfrm>
            <a:off x="5442347" y="4120488"/>
            <a:ext cx="2788725" cy="677108"/>
          </a:xfrm>
          <a:prstGeom prst="rect">
            <a:avLst/>
          </a:prstGeom>
          <a:noFill/>
        </p:spPr>
        <p:txBody>
          <a:bodyPr wrap="square">
            <a:spAutoFit/>
          </a:bodyPr>
          <a:lstStyle/>
          <a:p>
            <a:pPr eaLnBrk="1" fontAlgn="auto" hangingPunct="1">
              <a:spcBef>
                <a:spcPts val="0"/>
              </a:spcBef>
              <a:spcAft>
                <a:spcPts val="0"/>
              </a:spcAft>
            </a:pPr>
            <a:r>
              <a:rPr lang="ja-JP" altLang="en-US" sz="800" b="1" dirty="0">
                <a:solidFill>
                  <a:srgbClr val="0D0D0D"/>
                </a:solidFill>
                <a:latin typeface="+mn-ea"/>
                <a:ea typeface="+mn-ea"/>
              </a:rPr>
              <a:t>■タイトルイメージ</a:t>
            </a:r>
            <a:endParaRPr lang="en-US" altLang="ja-JP" sz="800" b="1" dirty="0">
              <a:solidFill>
                <a:srgbClr val="0D0D0D"/>
              </a:solidFill>
              <a:latin typeface="+mn-ea"/>
              <a:ea typeface="+mn-ea"/>
            </a:endParaRPr>
          </a:p>
          <a:p>
            <a:pPr eaLnBrk="1" fontAlgn="auto" hangingPunct="1">
              <a:spcBef>
                <a:spcPts val="0"/>
              </a:spcBef>
              <a:spcAft>
                <a:spcPts val="0"/>
              </a:spcAft>
            </a:pPr>
            <a:r>
              <a:rPr lang="ja-JP" altLang="ja-JP" sz="1000" dirty="0">
                <a:solidFill>
                  <a:srgbClr val="0D0D0D"/>
                </a:solidFill>
                <a:latin typeface="+mn-ea"/>
                <a:ea typeface="+mn-ea"/>
              </a:rPr>
              <a:t>どこでも給電できる車は</a:t>
            </a:r>
            <a:r>
              <a:rPr lang="ja-JP" altLang="en-US" sz="1000" dirty="0">
                <a:solidFill>
                  <a:srgbClr val="0D0D0D"/>
                </a:solidFill>
                <a:latin typeface="+mn-ea"/>
                <a:ea typeface="+mn-ea"/>
              </a:rPr>
              <a:t>、</a:t>
            </a:r>
            <a:r>
              <a:rPr lang="ja-JP" altLang="ja-JP" sz="1000" dirty="0">
                <a:solidFill>
                  <a:srgbClr val="0D0D0D"/>
                </a:solidFill>
                <a:latin typeface="+mn-ea"/>
                <a:ea typeface="+mn-ea"/>
              </a:rPr>
              <a:t>家族や自分を救うカギ</a:t>
            </a:r>
            <a:r>
              <a:rPr lang="ja-JP" altLang="en-US" sz="1000" dirty="0">
                <a:solidFill>
                  <a:srgbClr val="0D0D0D"/>
                </a:solidFill>
                <a:latin typeface="+mn-ea"/>
                <a:ea typeface="+mn-ea"/>
              </a:rPr>
              <a:t>に？災害時の停電、もしもの時に備えること</a:t>
            </a:r>
          </a:p>
        </p:txBody>
      </p:sp>
      <p:sp>
        <p:nvSpPr>
          <p:cNvPr id="101" name="正方形/長方形 100">
            <a:extLst>
              <a:ext uri="{FF2B5EF4-FFF2-40B4-BE49-F238E27FC236}">
                <a16:creationId xmlns:a16="http://schemas.microsoft.com/office/drawing/2014/main" id="{41E198EE-C8FD-F64D-6B9D-0E000E74F963}"/>
              </a:ext>
            </a:extLst>
          </p:cNvPr>
          <p:cNvSpPr/>
          <p:nvPr/>
        </p:nvSpPr>
        <p:spPr>
          <a:xfrm>
            <a:off x="5455859" y="3800956"/>
            <a:ext cx="2737603" cy="219675"/>
          </a:xfrm>
          <a:prstGeom prst="rect">
            <a:avLst/>
          </a:prstGeom>
          <a:solidFill>
            <a:srgbClr val="545454"/>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02" name="テキスト ボックス 101">
            <a:extLst>
              <a:ext uri="{FF2B5EF4-FFF2-40B4-BE49-F238E27FC236}">
                <a16:creationId xmlns:a16="http://schemas.microsoft.com/office/drawing/2014/main" id="{931DE6A4-7ABC-E810-E9E0-8ADD5683D617}"/>
              </a:ext>
            </a:extLst>
          </p:cNvPr>
          <p:cNvSpPr txBox="1"/>
          <p:nvPr/>
        </p:nvSpPr>
        <p:spPr>
          <a:xfrm>
            <a:off x="5918377" y="3793493"/>
            <a:ext cx="1785867" cy="261610"/>
          </a:xfrm>
          <a:prstGeom prst="rect">
            <a:avLst/>
          </a:prstGeom>
          <a:noFill/>
        </p:spPr>
        <p:txBody>
          <a:bodyPr wrap="square">
            <a:spAutoFit/>
          </a:bodyPr>
          <a:lstStyle/>
          <a:p>
            <a:pPr eaLnBrk="1" fontAlgn="auto" hangingPunct="1">
              <a:spcBef>
                <a:spcPts val="0"/>
              </a:spcBef>
              <a:spcAft>
                <a:spcPts val="0"/>
              </a:spcAft>
            </a:pPr>
            <a:r>
              <a:rPr lang="ja-JP" altLang="en-US" sz="1100" b="1" dirty="0">
                <a:solidFill>
                  <a:srgbClr val="FFFFFF"/>
                </a:solidFill>
                <a:latin typeface="+mn-ea"/>
                <a:ea typeface="+mn-ea"/>
              </a:rPr>
              <a:t>（例）電動車</a:t>
            </a:r>
            <a:r>
              <a:rPr lang="en-US" altLang="ja-JP" sz="1100" b="1" dirty="0">
                <a:solidFill>
                  <a:srgbClr val="FFFFFF"/>
                </a:solidFill>
                <a:latin typeface="+mn-ea"/>
                <a:ea typeface="+mn-ea"/>
              </a:rPr>
              <a:t>×</a:t>
            </a:r>
            <a:r>
              <a:rPr lang="ja-JP" altLang="en-US" sz="1100" b="1" dirty="0">
                <a:solidFill>
                  <a:srgbClr val="FFFFFF"/>
                </a:solidFill>
                <a:latin typeface="+mn-ea"/>
                <a:ea typeface="+mn-ea"/>
              </a:rPr>
              <a:t>防災の日</a:t>
            </a:r>
            <a:endParaRPr lang="ja-JP" altLang="en-US" sz="1100" dirty="0">
              <a:solidFill>
                <a:srgbClr val="FFFFFF"/>
              </a:solidFill>
              <a:latin typeface="+mn-ea"/>
              <a:ea typeface="+mn-ea"/>
            </a:endParaRPr>
          </a:p>
        </p:txBody>
      </p:sp>
      <p:sp>
        <p:nvSpPr>
          <p:cNvPr id="103" name="テキスト ボックス 102">
            <a:extLst>
              <a:ext uri="{FF2B5EF4-FFF2-40B4-BE49-F238E27FC236}">
                <a16:creationId xmlns:a16="http://schemas.microsoft.com/office/drawing/2014/main" id="{0C52BB6D-4431-E00C-FEB6-3313F58F3FEB}"/>
              </a:ext>
            </a:extLst>
          </p:cNvPr>
          <p:cNvSpPr txBox="1"/>
          <p:nvPr/>
        </p:nvSpPr>
        <p:spPr>
          <a:xfrm>
            <a:off x="5442347" y="4849611"/>
            <a:ext cx="2849887" cy="1231106"/>
          </a:xfrm>
          <a:prstGeom prst="rect">
            <a:avLst/>
          </a:prstGeom>
          <a:noFill/>
        </p:spPr>
        <p:txBody>
          <a:bodyPr wrap="square">
            <a:spAutoFit/>
          </a:bodyPr>
          <a:lstStyle/>
          <a:p>
            <a:pPr eaLnBrk="1" fontAlgn="auto" hangingPunct="1">
              <a:spcBef>
                <a:spcPts val="0"/>
              </a:spcBef>
              <a:spcAft>
                <a:spcPts val="0"/>
              </a:spcAft>
            </a:pPr>
            <a:r>
              <a:rPr lang="ja-JP" altLang="en-US" sz="800" b="1" dirty="0">
                <a:solidFill>
                  <a:srgbClr val="0D0D0D"/>
                </a:solidFill>
                <a:latin typeface="+mn-ea"/>
                <a:ea typeface="+mn-ea"/>
              </a:rPr>
              <a:t>■コンテンツ概要</a:t>
            </a:r>
            <a:endParaRPr lang="en-US" altLang="ja-JP" sz="800" b="1" dirty="0">
              <a:solidFill>
                <a:srgbClr val="0D0D0D"/>
              </a:solidFill>
              <a:latin typeface="+mn-ea"/>
              <a:ea typeface="+mn-ea"/>
            </a:endParaRPr>
          </a:p>
          <a:p>
            <a:pPr eaLnBrk="1" fontAlgn="auto" hangingPunct="1">
              <a:spcBef>
                <a:spcPts val="0"/>
              </a:spcBef>
              <a:spcAft>
                <a:spcPts val="0"/>
              </a:spcAft>
            </a:pPr>
            <a:r>
              <a:rPr lang="ja-JP" altLang="en-US" sz="1000" dirty="0">
                <a:solidFill>
                  <a:srgbClr val="0D0D0D"/>
                </a:solidFill>
                <a:latin typeface="+mn-ea"/>
                <a:ea typeface="+mn-ea"/>
              </a:rPr>
              <a:t>導入で災害に関する各種データや、被災自治体への取材体験談などを通じて防災意識を喚起。</a:t>
            </a:r>
            <a:endParaRPr lang="en-US" altLang="ja-JP" sz="1000" dirty="0">
              <a:solidFill>
                <a:srgbClr val="0D0D0D"/>
              </a:solidFill>
              <a:latin typeface="+mn-ea"/>
              <a:ea typeface="+mn-ea"/>
            </a:endParaRPr>
          </a:p>
          <a:p>
            <a:pPr eaLnBrk="1" fontAlgn="auto" hangingPunct="1">
              <a:spcBef>
                <a:spcPts val="0"/>
              </a:spcBef>
              <a:spcAft>
                <a:spcPts val="0"/>
              </a:spcAft>
            </a:pPr>
            <a:r>
              <a:rPr lang="ja-JP" altLang="en-US" sz="1000" dirty="0">
                <a:solidFill>
                  <a:srgbClr val="0D0D0D"/>
                </a:solidFill>
                <a:latin typeface="+mn-ea"/>
                <a:ea typeface="+mn-ea"/>
              </a:rPr>
              <a:t>災害時の停電をコアテーマとし、対策ツールとしての電動車の有用性を、広告主様車種の性能を交えながら紹介。</a:t>
            </a:r>
            <a:endParaRPr lang="en-US" altLang="ja-JP" sz="1000" dirty="0">
              <a:solidFill>
                <a:srgbClr val="0D0D0D"/>
              </a:solidFill>
              <a:latin typeface="+mn-ea"/>
              <a:ea typeface="+mn-ea"/>
            </a:endParaRPr>
          </a:p>
          <a:p>
            <a:pPr eaLnBrk="1" fontAlgn="auto" hangingPunct="1">
              <a:spcBef>
                <a:spcPts val="0"/>
              </a:spcBef>
              <a:spcAft>
                <a:spcPts val="0"/>
              </a:spcAft>
            </a:pPr>
            <a:r>
              <a:rPr lang="en-US" altLang="ja-JP" sz="800" dirty="0">
                <a:solidFill>
                  <a:srgbClr val="0D0D0D"/>
                </a:solidFill>
                <a:latin typeface="+mn-ea"/>
                <a:ea typeface="+mn-ea"/>
              </a:rPr>
              <a:t>※</a:t>
            </a:r>
            <a:r>
              <a:rPr lang="ja-JP" altLang="en-US" sz="800" dirty="0">
                <a:solidFill>
                  <a:srgbClr val="0D0D0D"/>
                </a:solidFill>
                <a:latin typeface="+mn-ea"/>
                <a:ea typeface="+mn-ea"/>
              </a:rPr>
              <a:t>「みんなの意見」で、停電対策や</a:t>
            </a:r>
            <a:r>
              <a:rPr lang="en-US" altLang="ja-JP" sz="800" dirty="0">
                <a:solidFill>
                  <a:srgbClr val="0D0D0D"/>
                </a:solidFill>
                <a:latin typeface="+mn-ea"/>
                <a:ea typeface="+mn-ea"/>
              </a:rPr>
              <a:t>EV</a:t>
            </a:r>
            <a:r>
              <a:rPr lang="ja-JP" altLang="en-US" sz="800" dirty="0">
                <a:solidFill>
                  <a:srgbClr val="0D0D0D"/>
                </a:solidFill>
                <a:latin typeface="+mn-ea"/>
                <a:ea typeface="+mn-ea"/>
              </a:rPr>
              <a:t>のイメージをテーマに投票を開催し、商品への関心を能動的に高める展開も。</a:t>
            </a:r>
          </a:p>
        </p:txBody>
      </p:sp>
      <p:cxnSp>
        <p:nvCxnSpPr>
          <p:cNvPr id="104" name="直線コネクタ 103">
            <a:extLst>
              <a:ext uri="{FF2B5EF4-FFF2-40B4-BE49-F238E27FC236}">
                <a16:creationId xmlns:a16="http://schemas.microsoft.com/office/drawing/2014/main" id="{99CC4AC6-A0A2-94C2-FD4B-A8D96DF73168}"/>
              </a:ext>
            </a:extLst>
          </p:cNvPr>
          <p:cNvCxnSpPr>
            <a:cxnSpLocks/>
          </p:cNvCxnSpPr>
          <p:nvPr/>
        </p:nvCxnSpPr>
        <p:spPr>
          <a:xfrm flipV="1">
            <a:off x="2781020" y="2445631"/>
            <a:ext cx="181858" cy="7414"/>
          </a:xfrm>
          <a:prstGeom prst="line">
            <a:avLst/>
          </a:prstGeom>
          <a:noFill/>
          <a:ln w="9525" cap="flat" cmpd="sng" algn="ctr">
            <a:solidFill>
              <a:srgbClr val="00569B"/>
            </a:solidFill>
            <a:prstDash val="solid"/>
          </a:ln>
          <a:effectLst/>
        </p:spPr>
      </p:cxnSp>
      <p:cxnSp>
        <p:nvCxnSpPr>
          <p:cNvPr id="105" name="直線コネクタ 104">
            <a:extLst>
              <a:ext uri="{FF2B5EF4-FFF2-40B4-BE49-F238E27FC236}">
                <a16:creationId xmlns:a16="http://schemas.microsoft.com/office/drawing/2014/main" id="{0BFE9A43-49FE-A8FE-1180-CD22D666EA76}"/>
              </a:ext>
            </a:extLst>
          </p:cNvPr>
          <p:cNvCxnSpPr>
            <a:cxnSpLocks/>
          </p:cNvCxnSpPr>
          <p:nvPr/>
        </p:nvCxnSpPr>
        <p:spPr>
          <a:xfrm>
            <a:off x="2980681" y="1875216"/>
            <a:ext cx="0" cy="587833"/>
          </a:xfrm>
          <a:prstGeom prst="line">
            <a:avLst/>
          </a:prstGeom>
          <a:noFill/>
          <a:ln w="9525" cap="flat" cmpd="sng" algn="ctr">
            <a:solidFill>
              <a:srgbClr val="00569B"/>
            </a:solidFill>
            <a:prstDash val="solid"/>
          </a:ln>
          <a:effectLst/>
        </p:spPr>
      </p:cxnSp>
      <p:cxnSp>
        <p:nvCxnSpPr>
          <p:cNvPr id="106" name="直線コネクタ 105">
            <a:extLst>
              <a:ext uri="{FF2B5EF4-FFF2-40B4-BE49-F238E27FC236}">
                <a16:creationId xmlns:a16="http://schemas.microsoft.com/office/drawing/2014/main" id="{AC2E902F-3D6F-8F6D-7212-57EBB35009B7}"/>
              </a:ext>
            </a:extLst>
          </p:cNvPr>
          <p:cNvCxnSpPr>
            <a:cxnSpLocks/>
          </p:cNvCxnSpPr>
          <p:nvPr/>
        </p:nvCxnSpPr>
        <p:spPr>
          <a:xfrm>
            <a:off x="2968896" y="1875216"/>
            <a:ext cx="134662" cy="0"/>
          </a:xfrm>
          <a:prstGeom prst="line">
            <a:avLst/>
          </a:prstGeom>
          <a:noFill/>
          <a:ln w="9525" cap="flat" cmpd="sng" algn="ctr">
            <a:solidFill>
              <a:srgbClr val="00569B"/>
            </a:solidFill>
            <a:prstDash val="solid"/>
          </a:ln>
          <a:effectLst/>
        </p:spPr>
      </p:cxnSp>
      <p:sp>
        <p:nvSpPr>
          <p:cNvPr id="107" name="テキスト ボックス 106">
            <a:extLst>
              <a:ext uri="{FF2B5EF4-FFF2-40B4-BE49-F238E27FC236}">
                <a16:creationId xmlns:a16="http://schemas.microsoft.com/office/drawing/2014/main" id="{000B92C3-2AB4-73DC-303A-0A3BAD95B8EB}"/>
              </a:ext>
            </a:extLst>
          </p:cNvPr>
          <p:cNvSpPr txBox="1"/>
          <p:nvPr/>
        </p:nvSpPr>
        <p:spPr>
          <a:xfrm>
            <a:off x="788144" y="911233"/>
            <a:ext cx="2069715" cy="630423"/>
          </a:xfrm>
          <a:prstGeom prst="rect">
            <a:avLst/>
          </a:prstGeom>
          <a:noFill/>
        </p:spPr>
        <p:txBody>
          <a:bodyPr wrap="square" lIns="0" tIns="0" rIns="0" bIns="0" anchor="ctr">
            <a:noAutofit/>
          </a:bodyPr>
          <a:lstStyle/>
          <a:p>
            <a:pPr eaLnBrk="1" fontAlgn="auto" hangingPunct="1">
              <a:spcBef>
                <a:spcPts val="0"/>
              </a:spcBef>
              <a:spcAft>
                <a:spcPts val="0"/>
              </a:spcAft>
              <a:defRPr/>
            </a:pPr>
            <a:r>
              <a:rPr kumimoji="0" lang="ja-JP" altLang="en-US" b="1" kern="0" spc="200" dirty="0">
                <a:solidFill>
                  <a:srgbClr val="0D0D0D"/>
                </a:solidFill>
                <a:latin typeface="+mn-ea"/>
                <a:ea typeface="+mn-ea"/>
              </a:rPr>
              <a:t>受動関心層プラン</a:t>
            </a:r>
          </a:p>
        </p:txBody>
      </p:sp>
      <p:sp>
        <p:nvSpPr>
          <p:cNvPr id="108" name="正方形/長方形 107">
            <a:extLst>
              <a:ext uri="{FF2B5EF4-FFF2-40B4-BE49-F238E27FC236}">
                <a16:creationId xmlns:a16="http://schemas.microsoft.com/office/drawing/2014/main" id="{8F9511AA-F05B-4969-47B3-33DF94F68E05}"/>
              </a:ext>
            </a:extLst>
          </p:cNvPr>
          <p:cNvSpPr/>
          <p:nvPr/>
        </p:nvSpPr>
        <p:spPr>
          <a:xfrm>
            <a:off x="502480" y="929389"/>
            <a:ext cx="2383971" cy="525660"/>
          </a:xfrm>
          <a:prstGeom prst="rect">
            <a:avLst/>
          </a:prstGeom>
          <a:noFill/>
          <a:ln w="76200" cap="flat" cmpd="sng" algn="ctr">
            <a:solidFill>
              <a:srgbClr val="00569B">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09" name="正方形/長方形 108">
            <a:extLst>
              <a:ext uri="{FF2B5EF4-FFF2-40B4-BE49-F238E27FC236}">
                <a16:creationId xmlns:a16="http://schemas.microsoft.com/office/drawing/2014/main" id="{7603D764-CB96-F20C-F858-26349E22BD78}"/>
              </a:ext>
            </a:extLst>
          </p:cNvPr>
          <p:cNvSpPr/>
          <p:nvPr/>
        </p:nvSpPr>
        <p:spPr>
          <a:xfrm>
            <a:off x="472391" y="906145"/>
            <a:ext cx="234722" cy="525660"/>
          </a:xfrm>
          <a:prstGeom prst="rect">
            <a:avLst/>
          </a:prstGeom>
          <a:solidFill>
            <a:srgbClr val="00569B">
              <a:lumMod val="60000"/>
              <a:lumOff val="4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110" name="図 109">
            <a:extLst>
              <a:ext uri="{FF2B5EF4-FFF2-40B4-BE49-F238E27FC236}">
                <a16:creationId xmlns:a16="http://schemas.microsoft.com/office/drawing/2014/main" id="{9663A84C-D993-7B63-07B0-55D203E1BD7A}"/>
              </a:ext>
            </a:extLst>
          </p:cNvPr>
          <p:cNvPicPr>
            <a:picLocks noChangeAspect="1"/>
          </p:cNvPicPr>
          <p:nvPr/>
        </p:nvPicPr>
        <p:blipFill>
          <a:blip r:embed="rId4"/>
          <a:stretch>
            <a:fillRect/>
          </a:stretch>
        </p:blipFill>
        <p:spPr>
          <a:xfrm>
            <a:off x="3420165" y="3754256"/>
            <a:ext cx="1835055" cy="2316681"/>
          </a:xfrm>
          <a:prstGeom prst="rect">
            <a:avLst/>
          </a:prstGeom>
        </p:spPr>
      </p:pic>
      <p:sp>
        <p:nvSpPr>
          <p:cNvPr id="111" name="正方形/長方形 110">
            <a:extLst>
              <a:ext uri="{FF2B5EF4-FFF2-40B4-BE49-F238E27FC236}">
                <a16:creationId xmlns:a16="http://schemas.microsoft.com/office/drawing/2014/main" id="{DC5BDE05-D6F3-F301-3A00-042111195442}"/>
              </a:ext>
            </a:extLst>
          </p:cNvPr>
          <p:cNvSpPr/>
          <p:nvPr/>
        </p:nvSpPr>
        <p:spPr>
          <a:xfrm>
            <a:off x="431040" y="6039161"/>
            <a:ext cx="2576294" cy="276999"/>
          </a:xfrm>
          <a:prstGeom prst="rect">
            <a:avLst/>
          </a:prstGeom>
        </p:spPr>
        <p:txBody>
          <a:bodyPr wrap="square">
            <a:spAutoFit/>
          </a:bodyPr>
          <a:lstStyle/>
          <a:p>
            <a:pPr eaLnBrk="1" fontAlgn="auto" hangingPunct="1">
              <a:spcBef>
                <a:spcPts val="0"/>
              </a:spcBef>
              <a:spcAft>
                <a:spcPts val="0"/>
              </a:spcAft>
              <a:defRPr/>
            </a:pPr>
            <a:r>
              <a:rPr lang="en-US" altLang="ja-JP" sz="600" spc="100" dirty="0">
                <a:solidFill>
                  <a:srgbClr val="0D0D0D"/>
                </a:solidFill>
                <a:latin typeface="+mn-ea"/>
                <a:ea typeface="+mn-ea"/>
              </a:rPr>
              <a:t>※</a:t>
            </a:r>
            <a:r>
              <a:rPr lang="ja-JP" altLang="en-US" sz="600" spc="100" dirty="0">
                <a:solidFill>
                  <a:srgbClr val="0D0D0D"/>
                </a:solidFill>
                <a:latin typeface="+mn-ea"/>
                <a:ea typeface="+mn-ea"/>
              </a:rPr>
              <a:t>推奨プラン①～③以外の目的、集客・アプローチ方法以外でもご利用いただけます。</a:t>
            </a:r>
            <a:endParaRPr lang="en-US" altLang="ja-JP" sz="600" spc="100" dirty="0">
              <a:solidFill>
                <a:srgbClr val="0D0D0D"/>
              </a:solidFill>
              <a:latin typeface="+mn-ea"/>
              <a:ea typeface="+mn-ea"/>
            </a:endParaRPr>
          </a:p>
        </p:txBody>
      </p:sp>
      <p:sp>
        <p:nvSpPr>
          <p:cNvPr id="112" name="テキスト ボックス 111">
            <a:extLst>
              <a:ext uri="{FF2B5EF4-FFF2-40B4-BE49-F238E27FC236}">
                <a16:creationId xmlns:a16="http://schemas.microsoft.com/office/drawing/2014/main" id="{5958EB36-9468-5944-FE74-94822B5B0E11}"/>
              </a:ext>
            </a:extLst>
          </p:cNvPr>
          <p:cNvSpPr txBox="1"/>
          <p:nvPr/>
        </p:nvSpPr>
        <p:spPr>
          <a:xfrm>
            <a:off x="9738333" y="2870602"/>
            <a:ext cx="1513671" cy="230832"/>
          </a:xfrm>
          <a:prstGeom prst="rect">
            <a:avLst/>
          </a:prstGeom>
          <a:noFill/>
        </p:spPr>
        <p:txBody>
          <a:bodyPr wrap="square" anchor="ctr" anchorCtr="0">
            <a:spAutoFit/>
          </a:bodyPr>
          <a:lstStyle/>
          <a:p>
            <a:pPr eaLnBrk="1" fontAlgn="auto" hangingPunct="1">
              <a:spcBef>
                <a:spcPts val="0"/>
              </a:spcBef>
              <a:spcAft>
                <a:spcPts val="0"/>
              </a:spcAft>
              <a:defRPr/>
            </a:pPr>
            <a:r>
              <a:rPr kumimoji="0" lang="en-US" altLang="ja-JP" sz="900" b="1" kern="0" dirty="0">
                <a:solidFill>
                  <a:srgbClr val="0D0D0D"/>
                </a:solidFill>
                <a:latin typeface="+mn-ea"/>
                <a:ea typeface="+mn-ea"/>
              </a:rPr>
              <a:t>【</a:t>
            </a:r>
            <a:r>
              <a:rPr kumimoji="0" lang="ja-JP" altLang="en-US" sz="900" b="1" kern="0" dirty="0">
                <a:solidFill>
                  <a:srgbClr val="0D0D0D"/>
                </a:solidFill>
                <a:latin typeface="+mn-ea"/>
                <a:ea typeface="+mn-ea"/>
              </a:rPr>
              <a:t>トピックス</a:t>
            </a:r>
            <a:r>
              <a:rPr kumimoji="0" lang="en-US" altLang="ja-JP" sz="900" b="1" kern="0" dirty="0">
                <a:solidFill>
                  <a:srgbClr val="0D0D0D"/>
                </a:solidFill>
                <a:latin typeface="+mn-ea"/>
                <a:ea typeface="+mn-ea"/>
              </a:rPr>
              <a:t>PR】</a:t>
            </a:r>
          </a:p>
        </p:txBody>
      </p:sp>
      <p:sp>
        <p:nvSpPr>
          <p:cNvPr id="113" name="テキスト ボックス 112">
            <a:extLst>
              <a:ext uri="{FF2B5EF4-FFF2-40B4-BE49-F238E27FC236}">
                <a16:creationId xmlns:a16="http://schemas.microsoft.com/office/drawing/2014/main" id="{69CE8B2C-0447-C0F7-A5FF-E40B991134D5}"/>
              </a:ext>
            </a:extLst>
          </p:cNvPr>
          <p:cNvSpPr txBox="1"/>
          <p:nvPr/>
        </p:nvSpPr>
        <p:spPr>
          <a:xfrm>
            <a:off x="9760268" y="3101434"/>
            <a:ext cx="1782855" cy="1169551"/>
          </a:xfrm>
          <a:prstGeom prst="rect">
            <a:avLst/>
          </a:prstGeom>
          <a:noFill/>
        </p:spPr>
        <p:txBody>
          <a:bodyPr wrap="square">
            <a:spAutoFit/>
          </a:bodyPr>
          <a:lstStyle/>
          <a:p>
            <a:pPr eaLnBrk="1" fontAlgn="auto" hangingPunct="1">
              <a:spcBef>
                <a:spcPts val="0"/>
              </a:spcBef>
              <a:spcAft>
                <a:spcPts val="0"/>
              </a:spcAft>
            </a:pPr>
            <a:r>
              <a:rPr lang="ja-JP" altLang="en-US" sz="1000" dirty="0">
                <a:solidFill>
                  <a:srgbClr val="0D0D0D"/>
                </a:solidFill>
                <a:latin typeface="+mn-ea"/>
                <a:ea typeface="+mn-ea"/>
              </a:rPr>
              <a:t>・最も</a:t>
            </a:r>
            <a:r>
              <a:rPr lang="ja-JP" altLang="en-US" sz="1000" b="1" dirty="0">
                <a:solidFill>
                  <a:srgbClr val="002AFF"/>
                </a:solidFill>
                <a:latin typeface="+mn-ea"/>
                <a:ea typeface="+mn-ea"/>
              </a:rPr>
              <a:t>マス性が高くユーザー注目度も高い</a:t>
            </a:r>
            <a:r>
              <a:rPr lang="ja-JP" altLang="en-US" sz="1000" dirty="0">
                <a:solidFill>
                  <a:srgbClr val="0D0D0D"/>
                </a:solidFill>
                <a:latin typeface="+mn-ea"/>
                <a:ea typeface="+mn-ea"/>
              </a:rPr>
              <a:t>トピックス下に掲載</a:t>
            </a:r>
            <a:endParaRPr lang="en-US" altLang="ja-JP" sz="1000" dirty="0">
              <a:solidFill>
                <a:srgbClr val="0D0D0D"/>
              </a:solidFill>
              <a:latin typeface="+mn-ea"/>
              <a:ea typeface="+mn-ea"/>
            </a:endParaRPr>
          </a:p>
          <a:p>
            <a:pPr eaLnBrk="1" fontAlgn="auto" hangingPunct="1">
              <a:spcBef>
                <a:spcPts val="0"/>
              </a:spcBef>
              <a:spcAft>
                <a:spcPts val="0"/>
              </a:spcAft>
            </a:pPr>
            <a:endParaRPr lang="ja-JP" altLang="en-US" sz="1000" dirty="0">
              <a:solidFill>
                <a:srgbClr val="545454"/>
              </a:solidFill>
              <a:latin typeface="+mn-ea"/>
              <a:ea typeface="+mn-ea"/>
            </a:endParaRPr>
          </a:p>
          <a:p>
            <a:pPr eaLnBrk="1" fontAlgn="auto" hangingPunct="1">
              <a:spcBef>
                <a:spcPts val="0"/>
              </a:spcBef>
              <a:spcAft>
                <a:spcPts val="0"/>
              </a:spcAft>
            </a:pPr>
            <a:r>
              <a:rPr lang="ja-JP" altLang="en-US" sz="1000" dirty="0">
                <a:solidFill>
                  <a:srgbClr val="545454"/>
                </a:solidFill>
                <a:latin typeface="+mn-ea"/>
                <a:ea typeface="+mn-ea"/>
              </a:rPr>
              <a:t>・</a:t>
            </a:r>
            <a:r>
              <a:rPr lang="en-US" altLang="ja-JP" sz="1000" b="1" dirty="0">
                <a:solidFill>
                  <a:srgbClr val="002AFF"/>
                </a:solidFill>
                <a:latin typeface="+mn-ea"/>
                <a:ea typeface="+mn-ea"/>
              </a:rPr>
              <a:t>Yahoo!</a:t>
            </a:r>
            <a:r>
              <a:rPr lang="ja-JP" altLang="en-US" sz="1000" b="1" dirty="0">
                <a:solidFill>
                  <a:srgbClr val="002AFF"/>
                </a:solidFill>
                <a:latin typeface="+mn-ea"/>
                <a:ea typeface="+mn-ea"/>
              </a:rPr>
              <a:t>ニュース トピックスに近い</a:t>
            </a:r>
            <a:r>
              <a:rPr lang="ja-JP" altLang="en-US" sz="1000" dirty="0">
                <a:solidFill>
                  <a:srgbClr val="0D0D0D"/>
                </a:solidFill>
                <a:latin typeface="+mn-ea"/>
                <a:ea typeface="+mn-ea"/>
              </a:rPr>
              <a:t>広告形式で</a:t>
            </a:r>
            <a:r>
              <a:rPr lang="en-US" altLang="ja-JP" sz="1000" dirty="0">
                <a:solidFill>
                  <a:srgbClr val="0D0D0D"/>
                </a:solidFill>
                <a:latin typeface="+mn-ea"/>
                <a:ea typeface="+mn-ea"/>
              </a:rPr>
              <a:t>PR</a:t>
            </a:r>
            <a:r>
              <a:rPr lang="ja-JP" altLang="en-US" sz="1000" dirty="0">
                <a:solidFill>
                  <a:srgbClr val="0D0D0D"/>
                </a:solidFill>
                <a:latin typeface="+mn-ea"/>
                <a:ea typeface="+mn-ea"/>
              </a:rPr>
              <a:t>可能</a:t>
            </a:r>
          </a:p>
        </p:txBody>
      </p:sp>
      <p:sp>
        <p:nvSpPr>
          <p:cNvPr id="114" name="テキスト ボックス 113">
            <a:extLst>
              <a:ext uri="{FF2B5EF4-FFF2-40B4-BE49-F238E27FC236}">
                <a16:creationId xmlns:a16="http://schemas.microsoft.com/office/drawing/2014/main" id="{A5480F28-194E-CAC3-A50C-234DFE724796}"/>
              </a:ext>
            </a:extLst>
          </p:cNvPr>
          <p:cNvSpPr txBox="1"/>
          <p:nvPr/>
        </p:nvSpPr>
        <p:spPr>
          <a:xfrm>
            <a:off x="8884708" y="4390989"/>
            <a:ext cx="2367296" cy="230832"/>
          </a:xfrm>
          <a:prstGeom prst="rect">
            <a:avLst/>
          </a:prstGeom>
          <a:noFill/>
        </p:spPr>
        <p:txBody>
          <a:bodyPr wrap="square" lIns="91440" tIns="45720" rIns="91440" bIns="45720" anchor="ctr" anchorCtr="0">
            <a:spAutoFit/>
          </a:bodyPr>
          <a:lstStyle/>
          <a:p>
            <a:pPr eaLnBrk="1" fontAlgn="auto" hangingPunct="1">
              <a:spcBef>
                <a:spcPts val="0"/>
              </a:spcBef>
              <a:spcAft>
                <a:spcPts val="0"/>
              </a:spcAft>
              <a:defRPr/>
            </a:pPr>
            <a:r>
              <a:rPr kumimoji="0" lang="en-US" altLang="ja-JP" sz="900" b="1" kern="0" dirty="0">
                <a:solidFill>
                  <a:srgbClr val="0D0D0D"/>
                </a:solidFill>
                <a:latin typeface="メイリオ"/>
                <a:ea typeface="メイリオ"/>
              </a:rPr>
              <a:t>【</a:t>
            </a:r>
            <a:r>
              <a:rPr kumimoji="0" lang="ja-JP" altLang="en-US" sz="900" b="1" kern="0">
                <a:solidFill>
                  <a:srgbClr val="0D0D0D"/>
                </a:solidFill>
                <a:latin typeface="メイリオ"/>
                <a:ea typeface="メイリオ"/>
              </a:rPr>
              <a:t>ディスプレイ広告（運用型）</a:t>
            </a:r>
            <a:r>
              <a:rPr kumimoji="0" lang="en-US" altLang="ja-JP" sz="900" b="1" kern="0" dirty="0">
                <a:solidFill>
                  <a:srgbClr val="0D0D0D"/>
                </a:solidFill>
                <a:latin typeface="メイリオ"/>
                <a:ea typeface="メイリオ"/>
              </a:rPr>
              <a:t>】</a:t>
            </a:r>
          </a:p>
        </p:txBody>
      </p:sp>
      <p:sp>
        <p:nvSpPr>
          <p:cNvPr id="115" name="テキスト ボックス 114">
            <a:extLst>
              <a:ext uri="{FF2B5EF4-FFF2-40B4-BE49-F238E27FC236}">
                <a16:creationId xmlns:a16="http://schemas.microsoft.com/office/drawing/2014/main" id="{DC7C377D-C5A7-1031-A34A-F9D971C2007D}"/>
              </a:ext>
            </a:extLst>
          </p:cNvPr>
          <p:cNvSpPr txBox="1"/>
          <p:nvPr/>
        </p:nvSpPr>
        <p:spPr>
          <a:xfrm>
            <a:off x="8954992" y="4587499"/>
            <a:ext cx="2531300" cy="400110"/>
          </a:xfrm>
          <a:prstGeom prst="rect">
            <a:avLst/>
          </a:prstGeom>
          <a:noFill/>
        </p:spPr>
        <p:txBody>
          <a:bodyPr wrap="square">
            <a:spAutoFit/>
          </a:bodyPr>
          <a:lstStyle/>
          <a:p>
            <a:pPr eaLnBrk="1" fontAlgn="auto" hangingPunct="1">
              <a:spcBef>
                <a:spcPts val="0"/>
              </a:spcBef>
              <a:spcAft>
                <a:spcPts val="0"/>
              </a:spcAft>
            </a:pPr>
            <a:r>
              <a:rPr lang="ja-JP" altLang="en-US" sz="1000" dirty="0">
                <a:solidFill>
                  <a:srgbClr val="0D0D0D"/>
                </a:solidFill>
                <a:latin typeface="+mn-ea"/>
                <a:ea typeface="+mn-ea"/>
              </a:rPr>
              <a:t>・ノンターゲティング、デモグラフィックターゲティングなどで掲載</a:t>
            </a:r>
          </a:p>
        </p:txBody>
      </p:sp>
      <p:sp>
        <p:nvSpPr>
          <p:cNvPr id="116" name="テキスト ボックス 115">
            <a:extLst>
              <a:ext uri="{FF2B5EF4-FFF2-40B4-BE49-F238E27FC236}">
                <a16:creationId xmlns:a16="http://schemas.microsoft.com/office/drawing/2014/main" id="{D4D80FB3-38DC-2F3E-F2C9-A9A752093E69}"/>
              </a:ext>
            </a:extLst>
          </p:cNvPr>
          <p:cNvSpPr txBox="1"/>
          <p:nvPr/>
        </p:nvSpPr>
        <p:spPr>
          <a:xfrm>
            <a:off x="8957861" y="4920586"/>
            <a:ext cx="2452042" cy="338554"/>
          </a:xfrm>
          <a:prstGeom prst="rect">
            <a:avLst/>
          </a:prstGeom>
          <a:noFill/>
        </p:spPr>
        <p:txBody>
          <a:bodyPr wrap="square" anchor="ctr" anchorCtr="0">
            <a:spAutoFit/>
          </a:bodyPr>
          <a:lstStyle/>
          <a:p>
            <a:pPr eaLnBrk="1" fontAlgn="auto" hangingPunct="1">
              <a:spcBef>
                <a:spcPts val="0"/>
              </a:spcBef>
              <a:spcAft>
                <a:spcPts val="0"/>
              </a:spcAft>
              <a:defRPr/>
            </a:pPr>
            <a:r>
              <a:rPr kumimoji="0" lang="en-US" altLang="ja-JP" sz="800" kern="0" dirty="0">
                <a:solidFill>
                  <a:srgbClr val="0D0D0D"/>
                </a:solidFill>
                <a:latin typeface="+mn-ea"/>
                <a:ea typeface="+mn-ea"/>
              </a:rPr>
              <a:t>※</a:t>
            </a:r>
            <a:r>
              <a:rPr kumimoji="0" lang="ja-JP" altLang="en-US" sz="800" kern="0" dirty="0">
                <a:solidFill>
                  <a:srgbClr val="0D0D0D"/>
                </a:solidFill>
                <a:latin typeface="+mn-ea"/>
                <a:ea typeface="+mn-ea"/>
              </a:rPr>
              <a:t>トピックス</a:t>
            </a:r>
            <a:r>
              <a:rPr kumimoji="0" lang="en-US" altLang="ja-JP" sz="800" kern="0" dirty="0">
                <a:solidFill>
                  <a:srgbClr val="0D0D0D"/>
                </a:solidFill>
                <a:latin typeface="+mn-ea"/>
                <a:ea typeface="+mn-ea"/>
              </a:rPr>
              <a:t>PR</a:t>
            </a:r>
            <a:r>
              <a:rPr kumimoji="0" lang="ja-JP" altLang="en-US" sz="800" kern="0" dirty="0">
                <a:solidFill>
                  <a:srgbClr val="0D0D0D"/>
                </a:solidFill>
                <a:latin typeface="+mn-ea"/>
                <a:ea typeface="+mn-ea"/>
              </a:rPr>
              <a:t>は掲載期間が</a:t>
            </a:r>
            <a:r>
              <a:rPr kumimoji="0" lang="en-US" altLang="ja-JP" sz="800" kern="0" dirty="0">
                <a:solidFill>
                  <a:srgbClr val="0D0D0D"/>
                </a:solidFill>
                <a:latin typeface="+mn-ea"/>
                <a:ea typeface="+mn-ea"/>
              </a:rPr>
              <a:t>1</a:t>
            </a:r>
            <a:r>
              <a:rPr kumimoji="0" lang="ja-JP" altLang="en-US" sz="800" kern="0" dirty="0">
                <a:solidFill>
                  <a:srgbClr val="0D0D0D"/>
                </a:solidFill>
                <a:latin typeface="+mn-ea"/>
                <a:ea typeface="+mn-ea"/>
              </a:rPr>
              <a:t>日間の商品のため、</a:t>
            </a:r>
            <a:endParaRPr kumimoji="0" lang="en-US" altLang="ja-JP" sz="800" kern="0" dirty="0">
              <a:solidFill>
                <a:srgbClr val="0D0D0D"/>
              </a:solidFill>
              <a:latin typeface="+mn-ea"/>
              <a:ea typeface="+mn-ea"/>
            </a:endParaRPr>
          </a:p>
          <a:p>
            <a:pPr eaLnBrk="1" fontAlgn="auto" hangingPunct="1">
              <a:spcBef>
                <a:spcPts val="0"/>
              </a:spcBef>
              <a:spcAft>
                <a:spcPts val="0"/>
              </a:spcAft>
              <a:defRPr/>
            </a:pPr>
            <a:r>
              <a:rPr kumimoji="0" lang="ja-JP" altLang="en-US" sz="800" kern="0" dirty="0">
                <a:solidFill>
                  <a:srgbClr val="0D0D0D"/>
                </a:solidFill>
                <a:latin typeface="+mn-ea"/>
                <a:ea typeface="+mn-ea"/>
              </a:rPr>
              <a:t>こちらは掲載希望期間に合わせてご出稿ください</a:t>
            </a:r>
            <a:endParaRPr kumimoji="0" lang="en-US" altLang="ja-JP" sz="800" kern="0" dirty="0">
              <a:solidFill>
                <a:srgbClr val="0D0D0D"/>
              </a:solidFill>
              <a:latin typeface="+mn-ea"/>
              <a:ea typeface="+mn-ea"/>
            </a:endParaRPr>
          </a:p>
        </p:txBody>
      </p:sp>
      <p:sp>
        <p:nvSpPr>
          <p:cNvPr id="117" name="正方形/長方形 116">
            <a:extLst>
              <a:ext uri="{FF2B5EF4-FFF2-40B4-BE49-F238E27FC236}">
                <a16:creationId xmlns:a16="http://schemas.microsoft.com/office/drawing/2014/main" id="{569C3C48-2BE1-5A85-9864-A86C444BE8AF}"/>
              </a:ext>
            </a:extLst>
          </p:cNvPr>
          <p:cNvSpPr/>
          <p:nvPr/>
        </p:nvSpPr>
        <p:spPr>
          <a:xfrm>
            <a:off x="556977" y="5077092"/>
            <a:ext cx="856838" cy="326370"/>
          </a:xfrm>
          <a:prstGeom prst="rect">
            <a:avLst/>
          </a:prstGeom>
          <a:solidFill>
            <a:srgbClr val="002060"/>
          </a:solidFill>
          <a:ln w="9525" cap="flat" cmpd="sng" algn="ctr">
            <a:solidFill>
              <a:srgbClr val="00206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18" name="正方形/長方形 117">
            <a:extLst>
              <a:ext uri="{FF2B5EF4-FFF2-40B4-BE49-F238E27FC236}">
                <a16:creationId xmlns:a16="http://schemas.microsoft.com/office/drawing/2014/main" id="{9A964AF0-CAB3-31AF-EAF6-2A0E4EEFFFBD}"/>
              </a:ext>
            </a:extLst>
          </p:cNvPr>
          <p:cNvSpPr/>
          <p:nvPr/>
        </p:nvSpPr>
        <p:spPr>
          <a:xfrm>
            <a:off x="585298" y="5107339"/>
            <a:ext cx="850795" cy="307777"/>
          </a:xfrm>
          <a:prstGeom prst="rect">
            <a:avLst/>
          </a:prstGeom>
        </p:spPr>
        <p:txBody>
          <a:bodyPr wrap="square">
            <a:spAutoFit/>
          </a:bodyPr>
          <a:lstStyle/>
          <a:p>
            <a:pPr eaLnBrk="1" fontAlgn="auto" hangingPunct="1">
              <a:spcBef>
                <a:spcPts val="0"/>
              </a:spcBef>
              <a:spcAft>
                <a:spcPts val="0"/>
              </a:spcAft>
              <a:defRPr/>
            </a:pPr>
            <a:r>
              <a:rPr lang="ja-JP" altLang="en-US" sz="1400" spc="100" dirty="0">
                <a:solidFill>
                  <a:srgbClr val="FFFFFF"/>
                </a:solidFill>
                <a:latin typeface="+mn-ea"/>
                <a:ea typeface="+mn-ea"/>
              </a:rPr>
              <a:t>想定</a:t>
            </a:r>
            <a:r>
              <a:rPr lang="en-US" altLang="ja-JP" sz="1400" spc="100" dirty="0">
                <a:solidFill>
                  <a:srgbClr val="FFFFFF"/>
                </a:solidFill>
                <a:latin typeface="+mn-ea"/>
                <a:ea typeface="+mn-ea"/>
              </a:rPr>
              <a:t>PV</a:t>
            </a:r>
          </a:p>
        </p:txBody>
      </p:sp>
      <p:sp>
        <p:nvSpPr>
          <p:cNvPr id="119" name="正方形/長方形 118">
            <a:extLst>
              <a:ext uri="{FF2B5EF4-FFF2-40B4-BE49-F238E27FC236}">
                <a16:creationId xmlns:a16="http://schemas.microsoft.com/office/drawing/2014/main" id="{528DF1E4-7ADE-8E74-7076-0DBC892152CA}"/>
              </a:ext>
            </a:extLst>
          </p:cNvPr>
          <p:cNvSpPr/>
          <p:nvPr/>
        </p:nvSpPr>
        <p:spPr>
          <a:xfrm>
            <a:off x="1410416" y="5077092"/>
            <a:ext cx="1410335" cy="326370"/>
          </a:xfrm>
          <a:prstGeom prst="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20" name="正方形/長方形 119">
            <a:extLst>
              <a:ext uri="{FF2B5EF4-FFF2-40B4-BE49-F238E27FC236}">
                <a16:creationId xmlns:a16="http://schemas.microsoft.com/office/drawing/2014/main" id="{5D11CC43-13FC-18A4-0FC8-ABB7F2F76243}"/>
              </a:ext>
            </a:extLst>
          </p:cNvPr>
          <p:cNvSpPr/>
          <p:nvPr/>
        </p:nvSpPr>
        <p:spPr>
          <a:xfrm>
            <a:off x="1386483" y="5116048"/>
            <a:ext cx="1547476" cy="307777"/>
          </a:xfrm>
          <a:prstGeom prst="rect">
            <a:avLst/>
          </a:prstGeom>
        </p:spPr>
        <p:txBody>
          <a:bodyPr wrap="square">
            <a:spAutoFit/>
          </a:bodyPr>
          <a:lstStyle/>
          <a:p>
            <a:pPr eaLnBrk="1" fontAlgn="auto" hangingPunct="1">
              <a:spcBef>
                <a:spcPts val="0"/>
              </a:spcBef>
              <a:spcAft>
                <a:spcPts val="0"/>
              </a:spcAft>
              <a:defRPr/>
            </a:pPr>
            <a:r>
              <a:rPr lang="en-US" altLang="ja-JP" sz="1400" b="1" spc="100" dirty="0">
                <a:solidFill>
                  <a:srgbClr val="002060"/>
                </a:solidFill>
                <a:latin typeface="+mn-ea"/>
                <a:ea typeface="+mn-ea"/>
              </a:rPr>
              <a:t>23</a:t>
            </a:r>
            <a:r>
              <a:rPr lang="ja-JP" altLang="en-US" sz="1400" b="1" spc="100" dirty="0">
                <a:solidFill>
                  <a:srgbClr val="002060"/>
                </a:solidFill>
                <a:latin typeface="+mn-ea"/>
                <a:ea typeface="+mn-ea"/>
              </a:rPr>
              <a:t>万～</a:t>
            </a:r>
            <a:r>
              <a:rPr lang="en-US" altLang="ja-JP" sz="1400" b="1" spc="100" dirty="0">
                <a:solidFill>
                  <a:srgbClr val="002060"/>
                </a:solidFill>
                <a:latin typeface="+mn-ea"/>
                <a:ea typeface="+mn-ea"/>
              </a:rPr>
              <a:t>33</a:t>
            </a:r>
            <a:r>
              <a:rPr lang="ja-JP" altLang="en-US" sz="1400" b="1" spc="100" dirty="0">
                <a:solidFill>
                  <a:srgbClr val="002060"/>
                </a:solidFill>
                <a:latin typeface="+mn-ea"/>
                <a:ea typeface="+mn-ea"/>
              </a:rPr>
              <a:t>万</a:t>
            </a:r>
            <a:r>
              <a:rPr lang="en-US" altLang="ja-JP" sz="1100" spc="100" dirty="0">
                <a:solidFill>
                  <a:srgbClr val="002060"/>
                </a:solidFill>
                <a:latin typeface="+mn-ea"/>
                <a:ea typeface="+mn-ea"/>
              </a:rPr>
              <a:t>PV</a:t>
            </a:r>
          </a:p>
        </p:txBody>
      </p:sp>
      <p:sp>
        <p:nvSpPr>
          <p:cNvPr id="121" name="正方形/長方形 120">
            <a:extLst>
              <a:ext uri="{FF2B5EF4-FFF2-40B4-BE49-F238E27FC236}">
                <a16:creationId xmlns:a16="http://schemas.microsoft.com/office/drawing/2014/main" id="{A6580816-BF52-4834-493A-708ABBB8BF76}"/>
              </a:ext>
            </a:extLst>
          </p:cNvPr>
          <p:cNvSpPr/>
          <p:nvPr/>
        </p:nvSpPr>
        <p:spPr>
          <a:xfrm>
            <a:off x="402720" y="5420851"/>
            <a:ext cx="2847252" cy="646331"/>
          </a:xfrm>
          <a:prstGeom prst="rect">
            <a:avLst/>
          </a:prstGeom>
        </p:spPr>
        <p:txBody>
          <a:bodyPr wrap="square">
            <a:spAutoFit/>
          </a:bodyPr>
          <a:lstStyle/>
          <a:p>
            <a:pPr eaLnBrk="1" fontAlgn="auto" hangingPunct="1">
              <a:spcBef>
                <a:spcPts val="0"/>
              </a:spcBef>
              <a:spcAft>
                <a:spcPts val="0"/>
              </a:spcAft>
            </a:pPr>
            <a:r>
              <a:rPr lang="en-US" altLang="ja-JP" sz="600" spc="100" dirty="0">
                <a:solidFill>
                  <a:srgbClr val="0D0D0D"/>
                </a:solidFill>
                <a:latin typeface="+mn-ea"/>
                <a:ea typeface="+mn-ea"/>
              </a:rPr>
              <a:t>*</a:t>
            </a:r>
            <a:r>
              <a:rPr lang="ja-JP" altLang="en-US" sz="600" dirty="0">
                <a:solidFill>
                  <a:srgbClr val="0D0D0D"/>
                </a:solidFill>
                <a:latin typeface="+mn-ea"/>
                <a:ea typeface="+mn-ea"/>
              </a:rPr>
              <a:t>トピックス</a:t>
            </a:r>
            <a:r>
              <a:rPr lang="en-US" altLang="ja-JP" sz="600" dirty="0">
                <a:solidFill>
                  <a:srgbClr val="0D0D0D"/>
                </a:solidFill>
                <a:latin typeface="+mn-ea"/>
                <a:ea typeface="+mn-ea"/>
              </a:rPr>
              <a:t>PR SP</a:t>
            </a:r>
            <a:r>
              <a:rPr lang="ja-JP" altLang="en-US" sz="600" dirty="0">
                <a:solidFill>
                  <a:srgbClr val="0D0D0D"/>
                </a:solidFill>
                <a:latin typeface="+mn-ea"/>
                <a:ea typeface="+mn-ea"/>
              </a:rPr>
              <a:t> オールリーチ（</a:t>
            </a:r>
            <a:r>
              <a:rPr lang="en-US" altLang="ja-JP" sz="600" dirty="0">
                <a:solidFill>
                  <a:srgbClr val="0D0D0D"/>
                </a:solidFill>
                <a:latin typeface="+mn-ea"/>
                <a:ea typeface="+mn-ea"/>
              </a:rPr>
              <a:t>1300</a:t>
            </a:r>
            <a:r>
              <a:rPr lang="ja-JP" altLang="en-US" sz="600" dirty="0">
                <a:solidFill>
                  <a:srgbClr val="0D0D0D"/>
                </a:solidFill>
                <a:latin typeface="+mn-ea"/>
                <a:ea typeface="+mn-ea"/>
              </a:rPr>
              <a:t>万円）を誘導枠として掲載した</a:t>
            </a:r>
            <a:endParaRPr lang="en-US" altLang="ja-JP" sz="600" dirty="0">
              <a:solidFill>
                <a:srgbClr val="0D0D0D"/>
              </a:solidFill>
              <a:latin typeface="+mn-ea"/>
              <a:ea typeface="+mn-ea"/>
            </a:endParaRPr>
          </a:p>
          <a:p>
            <a:pPr eaLnBrk="1" fontAlgn="auto" hangingPunct="1">
              <a:spcBef>
                <a:spcPts val="0"/>
              </a:spcBef>
              <a:spcAft>
                <a:spcPts val="0"/>
              </a:spcAft>
            </a:pPr>
            <a:r>
              <a:rPr lang="ja-JP" altLang="en-US" sz="600" dirty="0">
                <a:solidFill>
                  <a:srgbClr val="0D0D0D"/>
                </a:solidFill>
                <a:latin typeface="+mn-ea"/>
                <a:ea typeface="+mn-ea"/>
              </a:rPr>
              <a:t>　場合。</a:t>
            </a:r>
            <a:r>
              <a:rPr lang="en-US" altLang="ja-JP" sz="600" dirty="0">
                <a:solidFill>
                  <a:srgbClr val="0D0D0D"/>
                </a:solidFill>
                <a:latin typeface="+mn-ea"/>
                <a:ea typeface="+mn-ea"/>
              </a:rPr>
              <a:t>2025</a:t>
            </a:r>
            <a:r>
              <a:rPr lang="ja-JP" altLang="en-US" sz="600" dirty="0">
                <a:solidFill>
                  <a:srgbClr val="0D0D0D"/>
                </a:solidFill>
                <a:latin typeface="+mn-ea"/>
                <a:ea typeface="+mn-ea"/>
              </a:rPr>
              <a:t>年</a:t>
            </a:r>
            <a:r>
              <a:rPr lang="en-US" altLang="ja-JP" sz="600" dirty="0">
                <a:solidFill>
                  <a:srgbClr val="0D0D0D"/>
                </a:solidFill>
                <a:latin typeface="+mn-ea"/>
                <a:ea typeface="+mn-ea"/>
              </a:rPr>
              <a:t>1</a:t>
            </a:r>
            <a:r>
              <a:rPr lang="ja-JP" altLang="en-US" sz="600" dirty="0">
                <a:solidFill>
                  <a:srgbClr val="0D0D0D"/>
                </a:solidFill>
                <a:latin typeface="+mn-ea"/>
                <a:ea typeface="+mn-ea"/>
              </a:rPr>
              <a:t>月～</a:t>
            </a:r>
            <a:r>
              <a:rPr lang="en-US" altLang="ja-JP" sz="600" dirty="0">
                <a:solidFill>
                  <a:srgbClr val="0D0D0D"/>
                </a:solidFill>
                <a:latin typeface="+mn-ea"/>
                <a:ea typeface="+mn-ea"/>
              </a:rPr>
              <a:t>6</a:t>
            </a:r>
            <a:r>
              <a:rPr lang="ja-JP" altLang="en-US" sz="600" dirty="0">
                <a:solidFill>
                  <a:srgbClr val="0D0D0D"/>
                </a:solidFill>
                <a:latin typeface="+mn-ea"/>
                <a:ea typeface="+mn-ea"/>
              </a:rPr>
              <a:t>月の同商品の</a:t>
            </a:r>
            <a:r>
              <a:rPr lang="en-US" altLang="ja-JP" sz="600" dirty="0">
                <a:solidFill>
                  <a:srgbClr val="0D0D0D"/>
                </a:solidFill>
                <a:latin typeface="+mn-ea"/>
                <a:ea typeface="+mn-ea"/>
              </a:rPr>
              <a:t>CPC</a:t>
            </a:r>
            <a:r>
              <a:rPr lang="ja-JP" altLang="en-US" sz="600" dirty="0">
                <a:solidFill>
                  <a:srgbClr val="0D0D0D"/>
                </a:solidFill>
                <a:latin typeface="+mn-ea"/>
                <a:ea typeface="+mn-ea"/>
              </a:rPr>
              <a:t>中位（全体の</a:t>
            </a:r>
            <a:r>
              <a:rPr lang="en-US" altLang="ja-JP" sz="600" dirty="0">
                <a:solidFill>
                  <a:srgbClr val="0D0D0D"/>
                </a:solidFill>
                <a:latin typeface="+mn-ea"/>
                <a:ea typeface="+mn-ea"/>
              </a:rPr>
              <a:t>1/3</a:t>
            </a:r>
            <a:r>
              <a:rPr lang="ja-JP" altLang="en-US" sz="600" dirty="0">
                <a:solidFill>
                  <a:srgbClr val="0D0D0D"/>
                </a:solidFill>
                <a:latin typeface="+mn-ea"/>
                <a:ea typeface="+mn-ea"/>
              </a:rPr>
              <a:t>）実績および</a:t>
            </a:r>
            <a:endParaRPr lang="en-US" altLang="ja-JP" sz="600" dirty="0">
              <a:solidFill>
                <a:srgbClr val="0D0D0D"/>
              </a:solidFill>
              <a:latin typeface="+mn-ea"/>
              <a:ea typeface="+mn-ea"/>
            </a:endParaRPr>
          </a:p>
          <a:p>
            <a:pPr eaLnBrk="1" fontAlgn="auto" hangingPunct="1">
              <a:spcBef>
                <a:spcPts val="0"/>
              </a:spcBef>
              <a:spcAft>
                <a:spcPts val="0"/>
              </a:spcAft>
            </a:pPr>
            <a:r>
              <a:rPr lang="ja-JP" altLang="en-US" sz="600" dirty="0">
                <a:solidFill>
                  <a:srgbClr val="0D0D0D"/>
                </a:solidFill>
                <a:latin typeface="+mn-ea"/>
                <a:ea typeface="+mn-ea"/>
              </a:rPr>
              <a:t>　編集誘導からの想定誘導数より算出した参考値で保証するものでは</a:t>
            </a:r>
            <a:endParaRPr lang="en-US" altLang="ja-JP" sz="600" dirty="0">
              <a:solidFill>
                <a:srgbClr val="0D0D0D"/>
              </a:solidFill>
              <a:latin typeface="+mn-ea"/>
              <a:ea typeface="+mn-ea"/>
            </a:endParaRPr>
          </a:p>
          <a:p>
            <a:pPr eaLnBrk="1" fontAlgn="auto" hangingPunct="1">
              <a:spcBef>
                <a:spcPts val="0"/>
              </a:spcBef>
              <a:spcAft>
                <a:spcPts val="0"/>
              </a:spcAft>
            </a:pPr>
            <a:r>
              <a:rPr lang="ja-JP" altLang="en-US" sz="600" dirty="0">
                <a:solidFill>
                  <a:srgbClr val="0D0D0D"/>
                </a:solidFill>
                <a:latin typeface="+mn-ea"/>
                <a:ea typeface="+mn-ea"/>
              </a:rPr>
              <a:t>　ありません。</a:t>
            </a:r>
            <a:endParaRPr lang="en-US" altLang="ja-JP" sz="600" dirty="0">
              <a:solidFill>
                <a:srgbClr val="0D0D0D"/>
              </a:solidFill>
              <a:latin typeface="+mn-ea"/>
              <a:ea typeface="+mn-ea"/>
            </a:endParaRPr>
          </a:p>
          <a:p>
            <a:pPr eaLnBrk="1" fontAlgn="auto" hangingPunct="1">
              <a:spcBef>
                <a:spcPts val="0"/>
              </a:spcBef>
              <a:spcAft>
                <a:spcPts val="0"/>
              </a:spcAft>
            </a:pPr>
            <a:r>
              <a:rPr lang="en-US" altLang="ja-JP" sz="600" dirty="0">
                <a:solidFill>
                  <a:srgbClr val="0D0D0D"/>
                </a:solidFill>
                <a:latin typeface="+mn-ea"/>
                <a:ea typeface="+mn-ea"/>
              </a:rPr>
              <a:t>*</a:t>
            </a:r>
            <a:r>
              <a:rPr lang="ja-JP" altLang="en-US" sz="600" dirty="0">
                <a:solidFill>
                  <a:srgbClr val="0D0D0D"/>
                </a:solidFill>
                <a:latin typeface="+mn-ea"/>
                <a:ea typeface="+mn-ea"/>
              </a:rPr>
              <a:t>プロモーション内容・商材により変動します。</a:t>
            </a:r>
            <a:endParaRPr lang="en-US" altLang="ja-JP" sz="600" dirty="0">
              <a:solidFill>
                <a:srgbClr val="0D0D0D"/>
              </a:solidFill>
              <a:latin typeface="+mn-ea"/>
              <a:ea typeface="+mn-ea"/>
            </a:endParaRPr>
          </a:p>
          <a:p>
            <a:pPr eaLnBrk="1" fontAlgn="auto" hangingPunct="1">
              <a:spcBef>
                <a:spcPts val="0"/>
              </a:spcBef>
              <a:spcAft>
                <a:spcPts val="0"/>
              </a:spcAft>
              <a:defRPr/>
            </a:pPr>
            <a:endParaRPr lang="en-US" altLang="ja-JP" sz="600" spc="100" dirty="0">
              <a:solidFill>
                <a:srgbClr val="0D0D0D"/>
              </a:solidFill>
              <a:latin typeface="+mn-ea"/>
              <a:ea typeface="+mn-ea"/>
            </a:endParaRPr>
          </a:p>
        </p:txBody>
      </p:sp>
    </p:spTree>
    <p:extLst>
      <p:ext uri="{BB962C8B-B14F-4D97-AF65-F5344CB8AC3E}">
        <p14:creationId xmlns:p14="http://schemas.microsoft.com/office/powerpoint/2010/main" val="423350347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917A9242-AF5F-0972-E32E-42837C73BD50}"/>
              </a:ext>
            </a:extLst>
          </p:cNvPr>
          <p:cNvSpPr>
            <a:spLocks noGrp="1"/>
          </p:cNvSpPr>
          <p:nvPr>
            <p:ph type="body" sz="quarter" idx="12"/>
          </p:nvPr>
        </p:nvSpPr>
        <p:spPr>
          <a:xfrm>
            <a:off x="682513" y="70858"/>
            <a:ext cx="866756" cy="410840"/>
          </a:xfrm>
        </p:spPr>
        <p:txBody>
          <a:bodyPr/>
          <a:lstStyle/>
          <a:p>
            <a:pPr marL="0" indent="0">
              <a:buNone/>
            </a:pPr>
            <a:r>
              <a:rPr kumimoji="1" lang="ja-JP" altLang="en-US" dirty="0"/>
              <a:t>ご活用方法</a:t>
            </a:r>
          </a:p>
        </p:txBody>
      </p:sp>
      <p:grpSp>
        <p:nvGrpSpPr>
          <p:cNvPr id="16" name="Group 1">
            <a:extLst>
              <a:ext uri="{FF2B5EF4-FFF2-40B4-BE49-F238E27FC236}">
                <a16:creationId xmlns:a16="http://schemas.microsoft.com/office/drawing/2014/main" id="{98F9823C-220D-2D47-6301-597EFA29665B}"/>
              </a:ext>
            </a:extLst>
          </p:cNvPr>
          <p:cNvGrpSpPr>
            <a:grpSpLocks/>
          </p:cNvGrpSpPr>
          <p:nvPr/>
        </p:nvGrpSpPr>
        <p:grpSpPr bwMode="auto">
          <a:xfrm>
            <a:off x="104843" y="103529"/>
            <a:ext cx="307780" cy="327393"/>
            <a:chOff x="588" y="472"/>
            <a:chExt cx="408" cy="434"/>
          </a:xfrm>
          <a:solidFill>
            <a:schemeClr val="bg1"/>
          </a:solidFill>
        </p:grpSpPr>
        <p:sp>
          <p:nvSpPr>
            <p:cNvPr id="17" name="Freeform 2">
              <a:extLst>
                <a:ext uri="{FF2B5EF4-FFF2-40B4-BE49-F238E27FC236}">
                  <a16:creationId xmlns:a16="http://schemas.microsoft.com/office/drawing/2014/main" id="{ACD374FF-AEF3-363A-B5CC-B14447D8542E}"/>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8" name="Freeform 3">
              <a:extLst>
                <a:ext uri="{FF2B5EF4-FFF2-40B4-BE49-F238E27FC236}">
                  <a16:creationId xmlns:a16="http://schemas.microsoft.com/office/drawing/2014/main" id="{25A4F961-8FE3-C3EC-8DC1-47326CEA0518}"/>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9" name="Freeform 4">
              <a:extLst>
                <a:ext uri="{FF2B5EF4-FFF2-40B4-BE49-F238E27FC236}">
                  <a16:creationId xmlns:a16="http://schemas.microsoft.com/office/drawing/2014/main" id="{B38F6240-B15F-171B-342A-D16F3DC0B26B}"/>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0" name="Freeform 5">
              <a:extLst>
                <a:ext uri="{FF2B5EF4-FFF2-40B4-BE49-F238E27FC236}">
                  <a16:creationId xmlns:a16="http://schemas.microsoft.com/office/drawing/2014/main" id="{557D6EFF-80C0-C283-CC2B-B004DE7557CC}"/>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1" name="Freeform 6">
              <a:extLst>
                <a:ext uri="{FF2B5EF4-FFF2-40B4-BE49-F238E27FC236}">
                  <a16:creationId xmlns:a16="http://schemas.microsoft.com/office/drawing/2014/main" id="{775A0CCE-3575-2885-A70C-6AAB96B3BB90}"/>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2" name="Freeform 7">
              <a:extLst>
                <a:ext uri="{FF2B5EF4-FFF2-40B4-BE49-F238E27FC236}">
                  <a16:creationId xmlns:a16="http://schemas.microsoft.com/office/drawing/2014/main" id="{2EA83599-9564-A445-8C8F-31ED74CBBCEB}"/>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3" name="Freeform 8">
              <a:extLst>
                <a:ext uri="{FF2B5EF4-FFF2-40B4-BE49-F238E27FC236}">
                  <a16:creationId xmlns:a16="http://schemas.microsoft.com/office/drawing/2014/main" id="{846743FB-52DE-1A08-9A2B-3C8EF852539A}"/>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4" name="Freeform 9">
              <a:extLst>
                <a:ext uri="{FF2B5EF4-FFF2-40B4-BE49-F238E27FC236}">
                  <a16:creationId xmlns:a16="http://schemas.microsoft.com/office/drawing/2014/main" id="{A446859B-44D4-95DE-5B14-86BDDE02D357}"/>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38" name="テキスト プレースホルダー 3">
            <a:extLst>
              <a:ext uri="{FF2B5EF4-FFF2-40B4-BE49-F238E27FC236}">
                <a16:creationId xmlns:a16="http://schemas.microsoft.com/office/drawing/2014/main" id="{5B5C657A-50A7-5D11-84F4-BA725FDD3C2F}"/>
              </a:ext>
            </a:extLst>
          </p:cNvPr>
          <p:cNvSpPr txBox="1">
            <a:spLocks/>
          </p:cNvSpPr>
          <p:nvPr/>
        </p:nvSpPr>
        <p:spPr>
          <a:xfrm>
            <a:off x="1963242" y="384757"/>
            <a:ext cx="4573952"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48"/>
                </a:solidFill>
                <a:effectLst/>
                <a:uLnTx/>
                <a:uFillTx/>
                <a:latin typeface="+mn-ea"/>
                <a:ea typeface="+mn-ea"/>
                <a:cs typeface="+mn-cs"/>
              </a:rPr>
              <a:t>各層へのアプローチ</a:t>
            </a:r>
            <a:r>
              <a:rPr kumimoji="1" lang="en-US" altLang="ja-JP" b="1" i="0" u="none" strike="noStrike" kern="1200" cap="none" spc="0" normalizeH="0" baseline="0" noProof="0" dirty="0">
                <a:ln>
                  <a:noFill/>
                </a:ln>
                <a:solidFill>
                  <a:srgbClr val="000048"/>
                </a:solidFill>
                <a:effectLst/>
                <a:uLnTx/>
                <a:uFillTx/>
                <a:latin typeface="+mn-ea"/>
                <a:ea typeface="+mn-ea"/>
                <a:cs typeface="+mn-cs"/>
              </a:rPr>
              <a:t>/</a:t>
            </a:r>
            <a:r>
              <a:rPr kumimoji="1" lang="ja-JP" altLang="en-US" b="1" i="0" u="none" strike="noStrike" kern="1200" cap="none" spc="0" normalizeH="0" baseline="0" noProof="0" dirty="0">
                <a:ln>
                  <a:noFill/>
                </a:ln>
                <a:solidFill>
                  <a:srgbClr val="000048"/>
                </a:solidFill>
                <a:effectLst/>
                <a:uLnTx/>
                <a:uFillTx/>
                <a:latin typeface="+mn-ea"/>
                <a:ea typeface="+mn-ea"/>
                <a:cs typeface="+mn-cs"/>
              </a:rPr>
              <a:t>推奨プラン②</a:t>
            </a: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endParaRPr kumimoji="1" lang="ja-JP" altLang="en-US" b="1" i="0" u="none" strike="noStrike" kern="1200" cap="none" spc="0" normalizeH="0" baseline="0" noProof="0" dirty="0">
              <a:ln>
                <a:noFill/>
              </a:ln>
              <a:solidFill>
                <a:srgbClr val="000048"/>
              </a:solidFill>
              <a:effectLst/>
              <a:uLnTx/>
              <a:uFillTx/>
              <a:latin typeface="+mn-ea"/>
              <a:ea typeface="+mn-ea"/>
              <a:cs typeface="+mn-cs"/>
            </a:endParaRPr>
          </a:p>
        </p:txBody>
      </p:sp>
      <p:pic>
        <p:nvPicPr>
          <p:cNvPr id="140" name="図 139">
            <a:extLst>
              <a:ext uri="{FF2B5EF4-FFF2-40B4-BE49-F238E27FC236}">
                <a16:creationId xmlns:a16="http://schemas.microsoft.com/office/drawing/2014/main" id="{B37011F1-2FA8-CBB6-4E3F-7A75E0127F6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227448" y="2938493"/>
            <a:ext cx="1796328" cy="1257109"/>
          </a:xfrm>
          <a:prstGeom prst="rect">
            <a:avLst/>
          </a:prstGeom>
        </p:spPr>
      </p:pic>
      <p:grpSp>
        <p:nvGrpSpPr>
          <p:cNvPr id="141" name="グループ化 140">
            <a:extLst>
              <a:ext uri="{FF2B5EF4-FFF2-40B4-BE49-F238E27FC236}">
                <a16:creationId xmlns:a16="http://schemas.microsoft.com/office/drawing/2014/main" id="{02C6CFF3-0D1D-4932-9ACD-851F3B9A23BC}"/>
              </a:ext>
            </a:extLst>
          </p:cNvPr>
          <p:cNvGrpSpPr/>
          <p:nvPr/>
        </p:nvGrpSpPr>
        <p:grpSpPr>
          <a:xfrm>
            <a:off x="10125612" y="2830406"/>
            <a:ext cx="1186345" cy="967940"/>
            <a:chOff x="1372749" y="4048308"/>
            <a:chExt cx="2117939" cy="1266252"/>
          </a:xfrm>
        </p:grpSpPr>
        <p:sp>
          <p:nvSpPr>
            <p:cNvPr id="142" name="フローチャート: 磁気ディスク 141">
              <a:extLst>
                <a:ext uri="{FF2B5EF4-FFF2-40B4-BE49-F238E27FC236}">
                  <a16:creationId xmlns:a16="http://schemas.microsoft.com/office/drawing/2014/main" id="{5B88D3E4-9A10-8DB0-7E87-B54614380868}"/>
                </a:ext>
              </a:extLst>
            </p:cNvPr>
            <p:cNvSpPr/>
            <p:nvPr/>
          </p:nvSpPr>
          <p:spPr>
            <a:xfrm>
              <a:off x="1372749" y="4556075"/>
              <a:ext cx="1056928" cy="758485"/>
            </a:xfrm>
            <a:prstGeom prst="flowChartMagneticDisk">
              <a:avLst/>
            </a:prstGeom>
            <a:solidFill>
              <a:srgbClr val="545454">
                <a:lumMod val="20000"/>
                <a:lumOff val="80000"/>
              </a:srgbClr>
            </a:solidFill>
            <a:ln w="25400" cap="flat" cmpd="sng" algn="ctr">
              <a:solidFill>
                <a:srgbClr val="FFFFFF"/>
              </a:solidFill>
              <a:prstDash val="solid"/>
            </a:ln>
            <a:effectLst/>
          </p:spPr>
          <p:txBody>
            <a:bodyPr rot="0" spcFirstLastPara="0" vertOverflow="overflow" horzOverflow="overflow" vert="horz" wrap="square" lIns="36000" tIns="216000" rIns="3600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600" b="1" kern="0">
                  <a:solidFill>
                    <a:srgbClr val="212121"/>
                  </a:solidFill>
                  <a:latin typeface="+mn-ea"/>
                  <a:ea typeface="+mn-ea"/>
                </a:rPr>
                <a:t>広告クリック</a:t>
              </a:r>
              <a:endParaRPr kumimoji="0" lang="en-US" altLang="ja-JP" sz="600" b="1" kern="0" dirty="0">
                <a:solidFill>
                  <a:srgbClr val="212121"/>
                </a:solidFill>
                <a:latin typeface="+mn-ea"/>
                <a:ea typeface="+mn-ea"/>
              </a:endParaRPr>
            </a:p>
            <a:p>
              <a:pPr algn="ctr" eaLnBrk="1" fontAlgn="auto" hangingPunct="1">
                <a:spcBef>
                  <a:spcPts val="0"/>
                </a:spcBef>
                <a:spcAft>
                  <a:spcPts val="0"/>
                </a:spcAft>
                <a:defRPr/>
              </a:pPr>
              <a:r>
                <a:rPr kumimoji="0" lang="ja-JP" altLang="en-US" sz="600" b="1" kern="0">
                  <a:solidFill>
                    <a:srgbClr val="212121"/>
                  </a:solidFill>
                  <a:latin typeface="+mn-ea"/>
                  <a:ea typeface="+mn-ea"/>
                </a:rPr>
                <a:t>ユーザー</a:t>
              </a:r>
              <a:endParaRPr kumimoji="0" lang="ja-JP" altLang="en-US" sz="600" b="1" kern="0" dirty="0">
                <a:solidFill>
                  <a:srgbClr val="212121"/>
                </a:solidFill>
                <a:latin typeface="+mn-ea"/>
                <a:ea typeface="+mn-ea"/>
              </a:endParaRPr>
            </a:p>
          </p:txBody>
        </p:sp>
        <p:sp>
          <p:nvSpPr>
            <p:cNvPr id="143" name="フローチャート: 磁気ディスク 142">
              <a:extLst>
                <a:ext uri="{FF2B5EF4-FFF2-40B4-BE49-F238E27FC236}">
                  <a16:creationId xmlns:a16="http://schemas.microsoft.com/office/drawing/2014/main" id="{4318639B-FF00-1B79-FCE4-64DBC5006C12}"/>
                </a:ext>
              </a:extLst>
            </p:cNvPr>
            <p:cNvSpPr/>
            <p:nvPr/>
          </p:nvSpPr>
          <p:spPr>
            <a:xfrm>
              <a:off x="2436530" y="4555451"/>
              <a:ext cx="1054158" cy="759108"/>
            </a:xfrm>
            <a:prstGeom prst="flowChartMagneticDisk">
              <a:avLst/>
            </a:prstGeom>
            <a:solidFill>
              <a:srgbClr val="545454">
                <a:lumMod val="20000"/>
                <a:lumOff val="80000"/>
              </a:srgbClr>
            </a:solidFill>
            <a:ln w="25400" cap="flat" cmpd="sng" algn="ctr">
              <a:solidFill>
                <a:srgbClr val="FFFFFF"/>
              </a:solidFill>
              <a:prstDash val="solid"/>
            </a:ln>
            <a:effectLst/>
          </p:spPr>
          <p:txBody>
            <a:bodyPr rot="0" spcFirstLastPara="0" vertOverflow="overflow" horzOverflow="overflow" vert="horz" wrap="square" lIns="36000" tIns="180000" rIns="36000" bIns="7200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600" b="1" kern="0" dirty="0">
                  <a:solidFill>
                    <a:srgbClr val="212121"/>
                  </a:solidFill>
                  <a:latin typeface="+mn-ea"/>
                  <a:ea typeface="+mn-ea"/>
                </a:rPr>
                <a:t>検索ユーザー</a:t>
              </a:r>
            </a:p>
          </p:txBody>
        </p:sp>
        <p:sp>
          <p:nvSpPr>
            <p:cNvPr id="144" name="フローチャート: 磁気ディスク 143">
              <a:extLst>
                <a:ext uri="{FF2B5EF4-FFF2-40B4-BE49-F238E27FC236}">
                  <a16:creationId xmlns:a16="http://schemas.microsoft.com/office/drawing/2014/main" id="{7052AADC-C279-DFD1-2F34-BBA67F58ABCA}"/>
                </a:ext>
              </a:extLst>
            </p:cNvPr>
            <p:cNvSpPr/>
            <p:nvPr/>
          </p:nvSpPr>
          <p:spPr>
            <a:xfrm>
              <a:off x="1913919" y="4048308"/>
              <a:ext cx="1038369" cy="747512"/>
            </a:xfrm>
            <a:prstGeom prst="flowChartMagneticDisk">
              <a:avLst/>
            </a:prstGeom>
            <a:solidFill>
              <a:srgbClr val="545454">
                <a:lumMod val="20000"/>
                <a:lumOff val="80000"/>
              </a:srgbClr>
            </a:solidFill>
            <a:ln w="25400" cap="flat" cmpd="sng" algn="ctr">
              <a:solidFill>
                <a:srgbClr val="FFFFFF"/>
              </a:solidFill>
              <a:prstDash val="solid"/>
            </a:ln>
            <a:effectLst/>
          </p:spPr>
          <p:txBody>
            <a:bodyPr rot="0" spcFirstLastPara="0" vertOverflow="overflow" horzOverflow="overflow" vert="horz" wrap="square" lIns="72000" tIns="144000" rIns="7200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en-US" altLang="ja-JP" sz="600" b="1" kern="0" dirty="0">
                  <a:solidFill>
                    <a:srgbClr val="212121"/>
                  </a:solidFill>
                  <a:latin typeface="+mn-ea"/>
                  <a:ea typeface="+mn-ea"/>
                </a:rPr>
                <a:t>CV</a:t>
              </a:r>
              <a:r>
                <a:rPr kumimoji="0" lang="ja-JP" altLang="en-US" sz="600" b="1" kern="0">
                  <a:solidFill>
                    <a:srgbClr val="212121"/>
                  </a:solidFill>
                  <a:latin typeface="+mn-ea"/>
                  <a:ea typeface="+mn-ea"/>
                </a:rPr>
                <a:t>ユーザー</a:t>
              </a:r>
              <a:endParaRPr kumimoji="0" lang="ja-JP" altLang="en-US" sz="600" b="1" kern="0" dirty="0">
                <a:solidFill>
                  <a:srgbClr val="212121"/>
                </a:solidFill>
                <a:latin typeface="+mn-ea"/>
                <a:ea typeface="+mn-ea"/>
              </a:endParaRPr>
            </a:p>
          </p:txBody>
        </p:sp>
      </p:grpSp>
      <p:sp>
        <p:nvSpPr>
          <p:cNvPr id="145" name="フリーフォーム: 図形 144">
            <a:extLst>
              <a:ext uri="{FF2B5EF4-FFF2-40B4-BE49-F238E27FC236}">
                <a16:creationId xmlns:a16="http://schemas.microsoft.com/office/drawing/2014/main" id="{DC6C256F-93BD-793C-A2A8-35C8554FA9F8}"/>
              </a:ext>
            </a:extLst>
          </p:cNvPr>
          <p:cNvSpPr/>
          <p:nvPr/>
        </p:nvSpPr>
        <p:spPr>
          <a:xfrm rot="10800000" flipH="1">
            <a:off x="762990" y="3008676"/>
            <a:ext cx="1986117" cy="942402"/>
          </a:xfrm>
          <a:custGeom>
            <a:avLst/>
            <a:gdLst>
              <a:gd name="connsiteX0" fmla="*/ 56873 w 3646771"/>
              <a:gd name="connsiteY0" fmla="*/ 687179 h 687179"/>
              <a:gd name="connsiteX1" fmla="*/ 1822935 w 3646771"/>
              <a:gd name="connsiteY1" fmla="*/ 687179 h 687179"/>
              <a:gd name="connsiteX2" fmla="*/ 1823836 w 3646771"/>
              <a:gd name="connsiteY2" fmla="*/ 687179 h 687179"/>
              <a:gd name="connsiteX3" fmla="*/ 3589898 w 3646771"/>
              <a:gd name="connsiteY3" fmla="*/ 687179 h 687179"/>
              <a:gd name="connsiteX4" fmla="*/ 3637508 w 3646771"/>
              <a:gd name="connsiteY4" fmla="*/ 595119 h 687179"/>
              <a:gd name="connsiteX5" fmla="*/ 3286308 w 3646771"/>
              <a:gd name="connsiteY5" fmla="*/ 27193 h 687179"/>
              <a:gd name="connsiteX6" fmla="*/ 3238702 w 3646771"/>
              <a:gd name="connsiteY6" fmla="*/ 0 h 687179"/>
              <a:gd name="connsiteX7" fmla="*/ 1823836 w 3646771"/>
              <a:gd name="connsiteY7" fmla="*/ 0 h 687179"/>
              <a:gd name="connsiteX8" fmla="*/ 1822935 w 3646771"/>
              <a:gd name="connsiteY8" fmla="*/ 0 h 687179"/>
              <a:gd name="connsiteX9" fmla="*/ 408070 w 3646771"/>
              <a:gd name="connsiteY9" fmla="*/ 0 h 687179"/>
              <a:gd name="connsiteX10" fmla="*/ 360463 w 3646771"/>
              <a:gd name="connsiteY10" fmla="*/ 27193 h 687179"/>
              <a:gd name="connsiteX11" fmla="*/ 9264 w 3646771"/>
              <a:gd name="connsiteY11" fmla="*/ 595119 h 687179"/>
              <a:gd name="connsiteX12" fmla="*/ 56873 w 3646771"/>
              <a:gd name="connsiteY12" fmla="*/ 687179 h 68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46771" h="687179">
                <a:moveTo>
                  <a:pt x="56873" y="687179"/>
                </a:moveTo>
                <a:lnTo>
                  <a:pt x="1822935" y="687179"/>
                </a:lnTo>
                <a:lnTo>
                  <a:pt x="1823836" y="687179"/>
                </a:lnTo>
                <a:lnTo>
                  <a:pt x="3589898" y="687179"/>
                </a:lnTo>
                <a:cubicBezTo>
                  <a:pt x="3634946" y="687179"/>
                  <a:pt x="3662055" y="634775"/>
                  <a:pt x="3637508" y="595119"/>
                </a:cubicBezTo>
                <a:lnTo>
                  <a:pt x="3286308" y="27193"/>
                </a:lnTo>
                <a:cubicBezTo>
                  <a:pt x="3275790" y="10198"/>
                  <a:pt x="3257987" y="0"/>
                  <a:pt x="3238702" y="0"/>
                </a:cubicBezTo>
                <a:lnTo>
                  <a:pt x="1823836" y="0"/>
                </a:lnTo>
                <a:lnTo>
                  <a:pt x="1822935" y="0"/>
                </a:lnTo>
                <a:lnTo>
                  <a:pt x="408070" y="0"/>
                </a:lnTo>
                <a:cubicBezTo>
                  <a:pt x="388784" y="0"/>
                  <a:pt x="370981" y="10198"/>
                  <a:pt x="360463" y="27193"/>
                </a:cubicBezTo>
                <a:lnTo>
                  <a:pt x="9264" y="595119"/>
                </a:lnTo>
                <a:cubicBezTo>
                  <a:pt x="-15284" y="634775"/>
                  <a:pt x="11826" y="687179"/>
                  <a:pt x="56873" y="687179"/>
                </a:cubicBezTo>
                <a:close/>
              </a:path>
            </a:pathLst>
          </a:custGeom>
          <a:gradFill>
            <a:gsLst>
              <a:gs pos="36000">
                <a:srgbClr val="00569B"/>
              </a:gs>
              <a:gs pos="86000">
                <a:srgbClr val="00569B">
                  <a:lumMod val="60000"/>
                  <a:lumOff val="40000"/>
                </a:srgbClr>
              </a:gs>
            </a:gsLst>
            <a:lin ang="16800000" scaled="0"/>
          </a:gradFill>
          <a:ln w="9525" cap="flat">
            <a:noFill/>
            <a:prstDash val="solid"/>
            <a:miter/>
          </a:ln>
        </p:spPr>
        <p:txBody>
          <a:bodyPr wrap="square" rtlCol="0" anchor="ctr">
            <a:noAutofit/>
          </a:bodyPr>
          <a:lstStyle/>
          <a:p>
            <a:pPr eaLnBrk="1" fontAlgn="auto" hangingPunct="1">
              <a:spcBef>
                <a:spcPts val="0"/>
              </a:spcBef>
              <a:spcAft>
                <a:spcPts val="0"/>
              </a:spcAft>
              <a:defRPr/>
            </a:pPr>
            <a:endParaRPr kumimoji="0" lang="ja-JP" altLang="en-US" kern="0">
              <a:solidFill>
                <a:sysClr val="windowText" lastClr="000000"/>
              </a:solidFill>
              <a:latin typeface="+mn-ea"/>
              <a:ea typeface="+mn-ea"/>
            </a:endParaRPr>
          </a:p>
        </p:txBody>
      </p:sp>
      <p:sp>
        <p:nvSpPr>
          <p:cNvPr id="146" name="フリーフォーム: 図形 145">
            <a:extLst>
              <a:ext uri="{FF2B5EF4-FFF2-40B4-BE49-F238E27FC236}">
                <a16:creationId xmlns:a16="http://schemas.microsoft.com/office/drawing/2014/main" id="{92909C45-25FD-C284-A5DC-7B9BAFCFC5B3}"/>
              </a:ext>
            </a:extLst>
          </p:cNvPr>
          <p:cNvSpPr/>
          <p:nvPr/>
        </p:nvSpPr>
        <p:spPr>
          <a:xfrm rot="10800000" flipH="1">
            <a:off x="999579" y="4010662"/>
            <a:ext cx="1513671" cy="942207"/>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gradFill>
            <a:gsLst>
              <a:gs pos="0">
                <a:srgbClr val="C9002C">
                  <a:lumMod val="67000"/>
                </a:srgbClr>
              </a:gs>
              <a:gs pos="48000">
                <a:srgbClr val="C9002C">
                  <a:lumMod val="97000"/>
                  <a:lumOff val="3000"/>
                </a:srgbClr>
              </a:gs>
              <a:gs pos="100000">
                <a:srgbClr val="C9002C">
                  <a:lumMod val="60000"/>
                  <a:lumOff val="40000"/>
                </a:srgbClr>
              </a:gs>
            </a:gsLst>
            <a:lin ang="5400000" scaled="1"/>
          </a:gra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147" name="フリーフォーム: 図形 146">
            <a:extLst>
              <a:ext uri="{FF2B5EF4-FFF2-40B4-BE49-F238E27FC236}">
                <a16:creationId xmlns:a16="http://schemas.microsoft.com/office/drawing/2014/main" id="{1FBD7D03-8DFE-1562-527C-647B618B9671}"/>
              </a:ext>
            </a:extLst>
          </p:cNvPr>
          <p:cNvSpPr/>
          <p:nvPr/>
        </p:nvSpPr>
        <p:spPr>
          <a:xfrm rot="10800000" flipH="1">
            <a:off x="528269" y="1996093"/>
            <a:ext cx="2466644" cy="942399"/>
          </a:xfrm>
          <a:custGeom>
            <a:avLst/>
            <a:gdLst>
              <a:gd name="connsiteX0" fmla="*/ 56927 w 4568302"/>
              <a:gd name="connsiteY0" fmla="*/ 687177 h 687177"/>
              <a:gd name="connsiteX1" fmla="*/ 2283697 w 4568302"/>
              <a:gd name="connsiteY1" fmla="*/ 687177 h 687177"/>
              <a:gd name="connsiteX2" fmla="*/ 2284604 w 4568302"/>
              <a:gd name="connsiteY2" fmla="*/ 687177 h 687177"/>
              <a:gd name="connsiteX3" fmla="*/ 4511374 w 4568302"/>
              <a:gd name="connsiteY3" fmla="*/ 687177 h 687177"/>
              <a:gd name="connsiteX4" fmla="*/ 4559119 w 4568302"/>
              <a:gd name="connsiteY4" fmla="*/ 595262 h 687177"/>
              <a:gd name="connsiteX5" fmla="*/ 4210482 w 4568302"/>
              <a:gd name="connsiteY5" fmla="*/ 27333 h 687177"/>
              <a:gd name="connsiteX6" fmla="*/ 4162740 w 4568302"/>
              <a:gd name="connsiteY6" fmla="*/ 0 h 687177"/>
              <a:gd name="connsiteX7" fmla="*/ 2284604 w 4568302"/>
              <a:gd name="connsiteY7" fmla="*/ 0 h 687177"/>
              <a:gd name="connsiteX8" fmla="*/ 2283697 w 4568302"/>
              <a:gd name="connsiteY8" fmla="*/ 0 h 687177"/>
              <a:gd name="connsiteX9" fmla="*/ 405561 w 4568302"/>
              <a:gd name="connsiteY9" fmla="*/ 0 h 687177"/>
              <a:gd name="connsiteX10" fmla="*/ 357820 w 4568302"/>
              <a:gd name="connsiteY10" fmla="*/ 27333 h 687177"/>
              <a:gd name="connsiteX11" fmla="*/ 9183 w 4568302"/>
              <a:gd name="connsiteY11" fmla="*/ 595262 h 687177"/>
              <a:gd name="connsiteX12" fmla="*/ 56927 w 4568302"/>
              <a:gd name="connsiteY12" fmla="*/ 687177 h 68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8302" h="687177">
                <a:moveTo>
                  <a:pt x="56927" y="687177"/>
                </a:moveTo>
                <a:lnTo>
                  <a:pt x="2283697" y="687177"/>
                </a:lnTo>
                <a:lnTo>
                  <a:pt x="2284604" y="687177"/>
                </a:lnTo>
                <a:lnTo>
                  <a:pt x="4511374" y="687177"/>
                </a:lnTo>
                <a:cubicBezTo>
                  <a:pt x="4556422" y="687177"/>
                  <a:pt x="4583531" y="634918"/>
                  <a:pt x="4559119" y="595262"/>
                </a:cubicBezTo>
                <a:lnTo>
                  <a:pt x="4210482" y="27333"/>
                </a:lnTo>
                <a:cubicBezTo>
                  <a:pt x="4199963" y="10338"/>
                  <a:pt x="4182025" y="0"/>
                  <a:pt x="4162740" y="0"/>
                </a:cubicBezTo>
                <a:lnTo>
                  <a:pt x="2284604" y="0"/>
                </a:lnTo>
                <a:lnTo>
                  <a:pt x="2283697" y="0"/>
                </a:lnTo>
                <a:lnTo>
                  <a:pt x="405561" y="0"/>
                </a:lnTo>
                <a:cubicBezTo>
                  <a:pt x="386276" y="0"/>
                  <a:pt x="368338" y="10338"/>
                  <a:pt x="357820" y="27333"/>
                </a:cubicBezTo>
                <a:lnTo>
                  <a:pt x="9183" y="595262"/>
                </a:lnTo>
                <a:cubicBezTo>
                  <a:pt x="-15230" y="634918"/>
                  <a:pt x="11880" y="687177"/>
                  <a:pt x="56927" y="687177"/>
                </a:cubicBezTo>
                <a:close/>
              </a:path>
            </a:pathLst>
          </a:custGeom>
          <a:solidFill>
            <a:srgbClr val="00569B">
              <a:lumMod val="60000"/>
              <a:lumOff val="40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148" name="テキスト ボックス 147">
            <a:extLst>
              <a:ext uri="{FF2B5EF4-FFF2-40B4-BE49-F238E27FC236}">
                <a16:creationId xmlns:a16="http://schemas.microsoft.com/office/drawing/2014/main" id="{7DE52E9A-515A-6B19-D5C3-39DBCA0AF981}"/>
              </a:ext>
            </a:extLst>
          </p:cNvPr>
          <p:cNvSpPr txBox="1"/>
          <p:nvPr/>
        </p:nvSpPr>
        <p:spPr>
          <a:xfrm>
            <a:off x="1046039" y="2181500"/>
            <a:ext cx="1458850" cy="630423"/>
          </a:xfrm>
          <a:prstGeom prst="rect">
            <a:avLst/>
          </a:prstGeom>
          <a:noFill/>
        </p:spPr>
        <p:txBody>
          <a:bodyPr wrap="square" lIns="0" tIns="0" rIns="0" bIns="0" anchor="ctr">
            <a:noAutofit/>
          </a:bodyPr>
          <a:lstStyle/>
          <a:p>
            <a:pPr eaLnBrk="1" fontAlgn="auto" hangingPunct="1">
              <a:spcBef>
                <a:spcPts val="0"/>
              </a:spcBef>
              <a:spcAft>
                <a:spcPts val="0"/>
              </a:spcAft>
              <a:defRPr/>
            </a:pPr>
            <a:r>
              <a:rPr kumimoji="0" lang="ja-JP" altLang="en-US" sz="1600" b="1" kern="0" spc="200" dirty="0">
                <a:solidFill>
                  <a:srgbClr val="FFFFFF"/>
                </a:solidFill>
                <a:latin typeface="+mn-ea"/>
                <a:ea typeface="+mn-ea"/>
              </a:rPr>
              <a:t>①受動関心層</a:t>
            </a:r>
          </a:p>
        </p:txBody>
      </p:sp>
      <p:sp>
        <p:nvSpPr>
          <p:cNvPr id="149" name="テキスト ボックス 148">
            <a:extLst>
              <a:ext uri="{FF2B5EF4-FFF2-40B4-BE49-F238E27FC236}">
                <a16:creationId xmlns:a16="http://schemas.microsoft.com/office/drawing/2014/main" id="{862029A0-121B-0E88-6677-27C4BD87B8AF}"/>
              </a:ext>
            </a:extLst>
          </p:cNvPr>
          <p:cNvSpPr txBox="1"/>
          <p:nvPr/>
        </p:nvSpPr>
        <p:spPr>
          <a:xfrm>
            <a:off x="1092454" y="3162329"/>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②潜在層</a:t>
            </a:r>
          </a:p>
        </p:txBody>
      </p:sp>
      <p:sp>
        <p:nvSpPr>
          <p:cNvPr id="150" name="テキスト ボックス 149">
            <a:extLst>
              <a:ext uri="{FF2B5EF4-FFF2-40B4-BE49-F238E27FC236}">
                <a16:creationId xmlns:a16="http://schemas.microsoft.com/office/drawing/2014/main" id="{64E3530C-8805-D1BE-CC40-517BF1EDEFF9}"/>
              </a:ext>
            </a:extLst>
          </p:cNvPr>
          <p:cNvSpPr txBox="1"/>
          <p:nvPr/>
        </p:nvSpPr>
        <p:spPr>
          <a:xfrm>
            <a:off x="1118935" y="4166553"/>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③顕在層</a:t>
            </a:r>
          </a:p>
        </p:txBody>
      </p:sp>
      <p:sp>
        <p:nvSpPr>
          <p:cNvPr id="151" name="フリーフォーム: 図形 150">
            <a:extLst>
              <a:ext uri="{FF2B5EF4-FFF2-40B4-BE49-F238E27FC236}">
                <a16:creationId xmlns:a16="http://schemas.microsoft.com/office/drawing/2014/main" id="{9D2A5873-9799-B5A7-F892-5CFDC7A59649}"/>
              </a:ext>
            </a:extLst>
          </p:cNvPr>
          <p:cNvSpPr/>
          <p:nvPr/>
        </p:nvSpPr>
        <p:spPr>
          <a:xfrm rot="10800000" flipH="1">
            <a:off x="1220555" y="5029513"/>
            <a:ext cx="1071716" cy="503401"/>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solidFill>
            <a:srgbClr val="FFFFFF">
              <a:lumMod val="85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152" name="フリーフォーム: 図形 151">
            <a:extLst>
              <a:ext uri="{FF2B5EF4-FFF2-40B4-BE49-F238E27FC236}">
                <a16:creationId xmlns:a16="http://schemas.microsoft.com/office/drawing/2014/main" id="{B2E40B1D-5D08-9BFA-525B-A3639707FCB3}"/>
              </a:ext>
            </a:extLst>
          </p:cNvPr>
          <p:cNvSpPr/>
          <p:nvPr/>
        </p:nvSpPr>
        <p:spPr>
          <a:xfrm rot="10800000" flipH="1">
            <a:off x="1357911" y="5610596"/>
            <a:ext cx="763226" cy="616780"/>
          </a:xfrm>
          <a:custGeom>
            <a:avLst/>
            <a:gdLst>
              <a:gd name="connsiteX0" fmla="*/ 56841 w 1069635"/>
              <a:gd name="connsiteY0" fmla="*/ 951277 h 951277"/>
              <a:gd name="connsiteX1" fmla="*/ 534364 w 1069635"/>
              <a:gd name="connsiteY1" fmla="*/ 951277 h 951277"/>
              <a:gd name="connsiteX2" fmla="*/ 535271 w 1069635"/>
              <a:gd name="connsiteY2" fmla="*/ 951277 h 951277"/>
              <a:gd name="connsiteX3" fmla="*/ 1012795 w 1069635"/>
              <a:gd name="connsiteY3" fmla="*/ 951277 h 951277"/>
              <a:gd name="connsiteX4" fmla="*/ 1061482 w 1069635"/>
              <a:gd name="connsiteY4" fmla="*/ 861061 h 951277"/>
              <a:gd name="connsiteX5" fmla="*/ 587822 w 1069635"/>
              <a:gd name="connsiteY5" fmla="*/ 28998 h 951277"/>
              <a:gd name="connsiteX6" fmla="*/ 539135 w 1069635"/>
              <a:gd name="connsiteY6" fmla="*/ 0 h 951277"/>
              <a:gd name="connsiteX7" fmla="*/ 534818 w 1069635"/>
              <a:gd name="connsiteY7" fmla="*/ 2571 h 951277"/>
              <a:gd name="connsiteX8" fmla="*/ 530501 w 1069635"/>
              <a:gd name="connsiteY8" fmla="*/ 0 h 951277"/>
              <a:gd name="connsiteX9" fmla="*/ 481814 w 1069635"/>
              <a:gd name="connsiteY9" fmla="*/ 28998 h 951277"/>
              <a:gd name="connsiteX10" fmla="*/ 8154 w 1069635"/>
              <a:gd name="connsiteY10" fmla="*/ 861061 h 951277"/>
              <a:gd name="connsiteX11" fmla="*/ 56841 w 1069635"/>
              <a:gd name="connsiteY11" fmla="*/ 951277 h 95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9635" h="951277">
                <a:moveTo>
                  <a:pt x="56841" y="951277"/>
                </a:moveTo>
                <a:lnTo>
                  <a:pt x="534364" y="951277"/>
                </a:lnTo>
                <a:lnTo>
                  <a:pt x="535271" y="951277"/>
                </a:lnTo>
                <a:lnTo>
                  <a:pt x="1012795" y="951277"/>
                </a:lnTo>
                <a:cubicBezTo>
                  <a:pt x="1056897" y="951277"/>
                  <a:pt x="1084139" y="900859"/>
                  <a:pt x="1061482" y="861061"/>
                </a:cubicBezTo>
                <a:lnTo>
                  <a:pt x="587822" y="28998"/>
                </a:lnTo>
                <a:cubicBezTo>
                  <a:pt x="576831" y="9666"/>
                  <a:pt x="557983" y="-2"/>
                  <a:pt x="539135" y="0"/>
                </a:cubicBezTo>
                <a:lnTo>
                  <a:pt x="534818" y="2571"/>
                </a:lnTo>
                <a:lnTo>
                  <a:pt x="530501" y="0"/>
                </a:lnTo>
                <a:cubicBezTo>
                  <a:pt x="511653" y="-2"/>
                  <a:pt x="492805" y="9666"/>
                  <a:pt x="481814" y="28998"/>
                </a:cubicBezTo>
                <a:lnTo>
                  <a:pt x="8154" y="861061"/>
                </a:lnTo>
                <a:cubicBezTo>
                  <a:pt x="-14504" y="900859"/>
                  <a:pt x="12738" y="951277"/>
                  <a:pt x="56841" y="951277"/>
                </a:cubicBezTo>
                <a:close/>
              </a:path>
            </a:pathLst>
          </a:custGeom>
          <a:solidFill>
            <a:srgbClr val="FFFFFF">
              <a:lumMod val="85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153" name="テキスト ボックス 152">
            <a:extLst>
              <a:ext uri="{FF2B5EF4-FFF2-40B4-BE49-F238E27FC236}">
                <a16:creationId xmlns:a16="http://schemas.microsoft.com/office/drawing/2014/main" id="{FA7822B9-FCB2-053B-A9A2-D4EFF0890A3D}"/>
              </a:ext>
            </a:extLst>
          </p:cNvPr>
          <p:cNvSpPr txBox="1"/>
          <p:nvPr/>
        </p:nvSpPr>
        <p:spPr>
          <a:xfrm>
            <a:off x="1118935" y="5004556"/>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lumMod val="65000"/>
                  </a:srgbClr>
                </a:solidFill>
                <a:latin typeface="+mn-ea"/>
                <a:ea typeface="+mn-ea"/>
              </a:rPr>
              <a:t>購買</a:t>
            </a:r>
          </a:p>
        </p:txBody>
      </p:sp>
      <p:sp>
        <p:nvSpPr>
          <p:cNvPr id="154" name="テキスト ボックス 153">
            <a:extLst>
              <a:ext uri="{FF2B5EF4-FFF2-40B4-BE49-F238E27FC236}">
                <a16:creationId xmlns:a16="http://schemas.microsoft.com/office/drawing/2014/main" id="{C165FB14-E350-A058-61CF-DD9E455A09E1}"/>
              </a:ext>
            </a:extLst>
          </p:cNvPr>
          <p:cNvSpPr txBox="1"/>
          <p:nvPr/>
        </p:nvSpPr>
        <p:spPr>
          <a:xfrm>
            <a:off x="1099952" y="5532914"/>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lumMod val="65000"/>
                  </a:srgbClr>
                </a:solidFill>
                <a:latin typeface="+mn-ea"/>
                <a:ea typeface="+mn-ea"/>
              </a:rPr>
              <a:t>ファン</a:t>
            </a:r>
          </a:p>
        </p:txBody>
      </p:sp>
      <p:sp>
        <p:nvSpPr>
          <p:cNvPr id="155" name="正方形/長方形 154">
            <a:extLst>
              <a:ext uri="{FF2B5EF4-FFF2-40B4-BE49-F238E27FC236}">
                <a16:creationId xmlns:a16="http://schemas.microsoft.com/office/drawing/2014/main" id="{15E616F6-CED0-ABB7-194E-B0951C4EA509}"/>
              </a:ext>
            </a:extLst>
          </p:cNvPr>
          <p:cNvSpPr/>
          <p:nvPr/>
        </p:nvSpPr>
        <p:spPr>
          <a:xfrm>
            <a:off x="580525" y="4010662"/>
            <a:ext cx="2370426" cy="2225252"/>
          </a:xfrm>
          <a:prstGeom prst="rect">
            <a:avLst/>
          </a:prstGeom>
          <a:solidFill>
            <a:srgbClr val="FFFFFF">
              <a:alpha val="85000"/>
            </a:srgbClr>
          </a:solidFill>
          <a:ln w="12700" cap="flat" cmpd="sng" algn="ctr">
            <a:noFill/>
            <a:prstDash val="solid"/>
            <a:miter lim="800000"/>
          </a:ln>
          <a:effectLst/>
        </p:spPr>
        <p:txBody>
          <a:bodyPr lIns="90000" tIns="108000" rtlCol="0" anchor="ctr"/>
          <a:lstStyle/>
          <a:p>
            <a:pPr algn="ctr" eaLnBrk="1" fontAlgn="auto" hangingPunct="1">
              <a:spcBef>
                <a:spcPts val="0"/>
              </a:spcBef>
              <a:spcAft>
                <a:spcPts val="0"/>
              </a:spcAft>
              <a:defRPr/>
            </a:pPr>
            <a:endParaRPr kumimoji="0" lang="ja-JP" altLang="en-US" sz="3200" b="1" kern="0" dirty="0">
              <a:solidFill>
                <a:srgbClr val="212121"/>
              </a:solidFill>
              <a:latin typeface="+mn-ea"/>
              <a:ea typeface="+mn-ea"/>
            </a:endParaRPr>
          </a:p>
        </p:txBody>
      </p:sp>
      <p:sp>
        <p:nvSpPr>
          <p:cNvPr id="156" name="正方形/長方形 155">
            <a:extLst>
              <a:ext uri="{FF2B5EF4-FFF2-40B4-BE49-F238E27FC236}">
                <a16:creationId xmlns:a16="http://schemas.microsoft.com/office/drawing/2014/main" id="{46DD5E48-B4AF-06CA-B719-38AD3A322685}"/>
              </a:ext>
            </a:extLst>
          </p:cNvPr>
          <p:cNvSpPr/>
          <p:nvPr/>
        </p:nvSpPr>
        <p:spPr>
          <a:xfrm>
            <a:off x="8804366" y="2688431"/>
            <a:ext cx="2776548" cy="3726871"/>
          </a:xfrm>
          <a:prstGeom prst="rect">
            <a:avLst/>
          </a:prstGeom>
          <a:noFill/>
          <a:ln w="2857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57" name="正方形/長方形 156">
            <a:extLst>
              <a:ext uri="{FF2B5EF4-FFF2-40B4-BE49-F238E27FC236}">
                <a16:creationId xmlns:a16="http://schemas.microsoft.com/office/drawing/2014/main" id="{12E086FF-E65C-E51D-747D-10673A192803}"/>
              </a:ext>
            </a:extLst>
          </p:cNvPr>
          <p:cNvSpPr/>
          <p:nvPr/>
        </p:nvSpPr>
        <p:spPr>
          <a:xfrm>
            <a:off x="3185512" y="2688431"/>
            <a:ext cx="5389108" cy="3724268"/>
          </a:xfrm>
          <a:prstGeom prst="rect">
            <a:avLst/>
          </a:prstGeom>
          <a:noFill/>
          <a:ln w="2857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58" name="矢印: 下 157">
            <a:extLst>
              <a:ext uri="{FF2B5EF4-FFF2-40B4-BE49-F238E27FC236}">
                <a16:creationId xmlns:a16="http://schemas.microsoft.com/office/drawing/2014/main" id="{9D173F15-217B-B01E-4706-1DB3CDA4CA99}"/>
              </a:ext>
            </a:extLst>
          </p:cNvPr>
          <p:cNvSpPr/>
          <p:nvPr/>
        </p:nvSpPr>
        <p:spPr>
          <a:xfrm rot="5400000">
            <a:off x="8332546" y="3792138"/>
            <a:ext cx="592183" cy="455004"/>
          </a:xfrm>
          <a:prstGeom prst="downArrow">
            <a:avLst/>
          </a:prstGeom>
          <a:solidFill>
            <a:srgbClr val="545454"/>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59" name="テキスト ボックス 158">
            <a:extLst>
              <a:ext uri="{FF2B5EF4-FFF2-40B4-BE49-F238E27FC236}">
                <a16:creationId xmlns:a16="http://schemas.microsoft.com/office/drawing/2014/main" id="{F02F49FF-522A-B7A2-5C34-83A19B4D7CC6}"/>
              </a:ext>
            </a:extLst>
          </p:cNvPr>
          <p:cNvSpPr txBox="1"/>
          <p:nvPr/>
        </p:nvSpPr>
        <p:spPr>
          <a:xfrm>
            <a:off x="1040170" y="948277"/>
            <a:ext cx="1579731" cy="630423"/>
          </a:xfrm>
          <a:prstGeom prst="rect">
            <a:avLst/>
          </a:prstGeom>
          <a:noFill/>
        </p:spPr>
        <p:txBody>
          <a:bodyPr wrap="square" lIns="0" tIns="0" rIns="0" bIns="0" anchor="ctr">
            <a:noAutofit/>
          </a:bodyPr>
          <a:lstStyle/>
          <a:p>
            <a:pPr eaLnBrk="1" fontAlgn="auto" hangingPunct="1">
              <a:spcBef>
                <a:spcPts val="0"/>
              </a:spcBef>
              <a:spcAft>
                <a:spcPts val="0"/>
              </a:spcAft>
              <a:defRPr/>
            </a:pPr>
            <a:r>
              <a:rPr kumimoji="0" lang="ja-JP" altLang="en-US" b="1" kern="0" spc="200" dirty="0">
                <a:solidFill>
                  <a:srgbClr val="0D0D0D"/>
                </a:solidFill>
                <a:latin typeface="+mn-ea"/>
                <a:ea typeface="+mn-ea"/>
              </a:rPr>
              <a:t>潜在層プラン</a:t>
            </a:r>
          </a:p>
        </p:txBody>
      </p:sp>
      <p:sp>
        <p:nvSpPr>
          <p:cNvPr id="160" name="正方形/長方形 159">
            <a:extLst>
              <a:ext uri="{FF2B5EF4-FFF2-40B4-BE49-F238E27FC236}">
                <a16:creationId xmlns:a16="http://schemas.microsoft.com/office/drawing/2014/main" id="{D02001D3-8BB1-BF5A-05C4-9EE639B36B78}"/>
              </a:ext>
            </a:extLst>
          </p:cNvPr>
          <p:cNvSpPr/>
          <p:nvPr/>
        </p:nvSpPr>
        <p:spPr>
          <a:xfrm>
            <a:off x="509514" y="966433"/>
            <a:ext cx="2383971" cy="525660"/>
          </a:xfrm>
          <a:prstGeom prst="rect">
            <a:avLst/>
          </a:prstGeom>
          <a:noFill/>
          <a:ln w="76200" cap="flat" cmpd="sng" algn="ctr">
            <a:solidFill>
              <a:srgbClr val="00569B"/>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61" name="正方形/長方形 160">
            <a:extLst>
              <a:ext uri="{FF2B5EF4-FFF2-40B4-BE49-F238E27FC236}">
                <a16:creationId xmlns:a16="http://schemas.microsoft.com/office/drawing/2014/main" id="{2CC94C12-A69F-4AAB-FF74-580894D3B9C8}"/>
              </a:ext>
            </a:extLst>
          </p:cNvPr>
          <p:cNvSpPr/>
          <p:nvPr/>
        </p:nvSpPr>
        <p:spPr>
          <a:xfrm>
            <a:off x="509285" y="966433"/>
            <a:ext cx="234722" cy="525660"/>
          </a:xfrm>
          <a:prstGeom prst="rect">
            <a:avLst/>
          </a:prstGeom>
          <a:solidFill>
            <a:srgbClr val="00569B"/>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64" name="四角形: 角を丸くする 163">
            <a:extLst>
              <a:ext uri="{FF2B5EF4-FFF2-40B4-BE49-F238E27FC236}">
                <a16:creationId xmlns:a16="http://schemas.microsoft.com/office/drawing/2014/main" id="{388BC565-2C1E-0CF2-09E1-026E080C5730}"/>
              </a:ext>
            </a:extLst>
          </p:cNvPr>
          <p:cNvSpPr/>
          <p:nvPr/>
        </p:nvSpPr>
        <p:spPr>
          <a:xfrm>
            <a:off x="3091542" y="1615341"/>
            <a:ext cx="8616151" cy="1008000"/>
          </a:xfrm>
          <a:prstGeom prst="roundRect">
            <a:avLst>
              <a:gd name="adj" fmla="val 3709"/>
            </a:avLst>
          </a:prstGeom>
          <a:solidFill>
            <a:srgbClr val="CDEBFF"/>
          </a:solidFill>
          <a:ln w="12700" cap="flat" cmpd="sng" algn="ctr">
            <a:noFill/>
            <a:prstDash val="solid"/>
            <a:miter lim="800000"/>
          </a:ln>
          <a:effectLst/>
        </p:spPr>
        <p:txBody>
          <a:bodyPr lIns="180000" tIns="324000" rtlCol="0" anchor="t" anchorCtr="0"/>
          <a:lstStyle/>
          <a:p>
            <a:pPr eaLnBrk="1" fontAlgn="auto" hangingPunct="1">
              <a:lnSpc>
                <a:spcPct val="110000"/>
              </a:lnSpc>
              <a:spcBef>
                <a:spcPts val="0"/>
              </a:spcBef>
              <a:spcAft>
                <a:spcPts val="0"/>
              </a:spcAft>
              <a:defRPr/>
            </a:pPr>
            <a:endParaRPr kumimoji="0" lang="ja-JP" altLang="en-US" sz="2000" b="1" kern="0" spc="100" dirty="0">
              <a:solidFill>
                <a:srgbClr val="212121"/>
              </a:solidFill>
              <a:latin typeface="+mn-ea"/>
              <a:ea typeface="+mn-ea"/>
            </a:endParaRPr>
          </a:p>
        </p:txBody>
      </p:sp>
      <p:sp>
        <p:nvSpPr>
          <p:cNvPr id="165" name="四角形: 角を丸くする 164">
            <a:extLst>
              <a:ext uri="{FF2B5EF4-FFF2-40B4-BE49-F238E27FC236}">
                <a16:creationId xmlns:a16="http://schemas.microsoft.com/office/drawing/2014/main" id="{9E90B6BC-D618-13C8-9427-0AE6848F2501}"/>
              </a:ext>
            </a:extLst>
          </p:cNvPr>
          <p:cNvSpPr/>
          <p:nvPr/>
        </p:nvSpPr>
        <p:spPr>
          <a:xfrm>
            <a:off x="6385137" y="1149336"/>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400" b="1" kern="0" spc="200" dirty="0">
                <a:solidFill>
                  <a:srgbClr val="FFFFFF"/>
                </a:solidFill>
                <a:latin typeface="+mn-ea"/>
                <a:ea typeface="+mn-ea"/>
              </a:rPr>
              <a:t>アプローチ方法</a:t>
            </a:r>
          </a:p>
        </p:txBody>
      </p:sp>
      <p:sp>
        <p:nvSpPr>
          <p:cNvPr id="166" name="四角形: 角を丸くする 165">
            <a:extLst>
              <a:ext uri="{FF2B5EF4-FFF2-40B4-BE49-F238E27FC236}">
                <a16:creationId xmlns:a16="http://schemas.microsoft.com/office/drawing/2014/main" id="{EE2B3B9B-40D0-8BBB-8866-406DE06C7731}"/>
              </a:ext>
            </a:extLst>
          </p:cNvPr>
          <p:cNvSpPr/>
          <p:nvPr/>
        </p:nvSpPr>
        <p:spPr>
          <a:xfrm>
            <a:off x="8802352" y="1723341"/>
            <a:ext cx="2760811" cy="792000"/>
          </a:xfrm>
          <a:prstGeom prst="roundRect">
            <a:avLst>
              <a:gd name="adj" fmla="val 6500"/>
            </a:avLst>
          </a:prstGeom>
          <a:solidFill>
            <a:srgbClr val="FFFFFF"/>
          </a:solidFill>
          <a:ln w="12700" cap="flat" cmpd="sng" algn="ctr">
            <a:noFill/>
            <a:prstDash val="solid"/>
            <a:miter lim="800000"/>
          </a:ln>
          <a:effectLst/>
        </p:spPr>
        <p:txBody>
          <a:bodyPr lIns="90000" tIns="162000" rtlCol="0" anchor="b" anchorCtr="0"/>
          <a:lstStyle/>
          <a:p>
            <a:pPr algn="ctr" eaLnBrk="1" fontAlgn="auto" hangingPunct="1">
              <a:lnSpc>
                <a:spcPct val="110000"/>
              </a:lnSpc>
              <a:spcBef>
                <a:spcPts val="0"/>
              </a:spcBef>
              <a:spcAft>
                <a:spcPts val="0"/>
              </a:spcAft>
              <a:defRPr/>
            </a:pPr>
            <a:r>
              <a:rPr kumimoji="0" lang="ja-JP" altLang="en-US" sz="1200" b="1" kern="0" spc="150" dirty="0">
                <a:solidFill>
                  <a:srgbClr val="0D0D0D"/>
                </a:solidFill>
                <a:latin typeface="+mn-ea"/>
                <a:ea typeface="+mn-ea"/>
              </a:rPr>
              <a:t>ニュース閲覧</a:t>
            </a:r>
            <a:endParaRPr kumimoji="0" lang="en-US" altLang="ja-JP" sz="1200" b="1" kern="0" spc="150" dirty="0">
              <a:solidFill>
                <a:srgbClr val="0D0D0D"/>
              </a:solidFill>
              <a:latin typeface="+mn-ea"/>
              <a:ea typeface="+mn-ea"/>
            </a:endParaRPr>
          </a:p>
          <a:p>
            <a:pPr algn="ctr" eaLnBrk="1" fontAlgn="auto" hangingPunct="1">
              <a:lnSpc>
                <a:spcPct val="110000"/>
              </a:lnSpc>
              <a:spcBef>
                <a:spcPts val="0"/>
              </a:spcBef>
              <a:spcAft>
                <a:spcPts val="0"/>
              </a:spcAft>
              <a:defRPr/>
            </a:pPr>
            <a:r>
              <a:rPr kumimoji="0" lang="ja-JP" altLang="en-US" sz="1200" b="1" kern="0" spc="150" dirty="0">
                <a:solidFill>
                  <a:srgbClr val="0D0D0D"/>
                </a:solidFill>
                <a:latin typeface="+mn-ea"/>
                <a:ea typeface="+mn-ea"/>
              </a:rPr>
              <a:t>ターゲティング</a:t>
            </a:r>
            <a:endParaRPr kumimoji="0" lang="en-US" altLang="ja-JP" sz="1200" b="1" kern="0" spc="150" dirty="0">
              <a:solidFill>
                <a:srgbClr val="0D0D0D"/>
              </a:solidFill>
              <a:latin typeface="+mn-ea"/>
              <a:ea typeface="+mn-ea"/>
            </a:endParaRPr>
          </a:p>
          <a:p>
            <a:pPr algn="ctr" eaLnBrk="1" fontAlgn="auto" hangingPunct="1">
              <a:lnSpc>
                <a:spcPct val="110000"/>
              </a:lnSpc>
              <a:spcBef>
                <a:spcPts val="0"/>
              </a:spcBef>
              <a:spcAft>
                <a:spcPts val="0"/>
              </a:spcAft>
              <a:defRPr/>
            </a:pPr>
            <a:r>
              <a:rPr kumimoji="0" lang="en-US" altLang="ja-JP" sz="1200" b="1" kern="0" spc="150" dirty="0">
                <a:solidFill>
                  <a:srgbClr val="0D0D0D"/>
                </a:solidFill>
                <a:latin typeface="+mn-ea"/>
                <a:ea typeface="+mn-ea"/>
              </a:rPr>
              <a:t>/Yahoo!</a:t>
            </a:r>
            <a:r>
              <a:rPr kumimoji="0" lang="ja-JP" altLang="en-US" sz="1200" b="1" kern="0" spc="150" dirty="0">
                <a:solidFill>
                  <a:srgbClr val="0D0D0D"/>
                </a:solidFill>
                <a:latin typeface="+mn-ea"/>
                <a:ea typeface="+mn-ea"/>
              </a:rPr>
              <a:t>ニュース面指定</a:t>
            </a:r>
          </a:p>
        </p:txBody>
      </p:sp>
      <p:sp>
        <p:nvSpPr>
          <p:cNvPr id="167" name="四角形: 角を丸くする 166">
            <a:extLst>
              <a:ext uri="{FF2B5EF4-FFF2-40B4-BE49-F238E27FC236}">
                <a16:creationId xmlns:a16="http://schemas.microsoft.com/office/drawing/2014/main" id="{2893CA62-1D34-AD2D-1620-581BDC9D7A00}"/>
              </a:ext>
            </a:extLst>
          </p:cNvPr>
          <p:cNvSpPr/>
          <p:nvPr/>
        </p:nvSpPr>
        <p:spPr>
          <a:xfrm>
            <a:off x="3575861" y="1137568"/>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400" b="1" kern="0" spc="200" dirty="0">
                <a:solidFill>
                  <a:srgbClr val="FFFFFF"/>
                </a:solidFill>
                <a:latin typeface="+mn-ea"/>
                <a:ea typeface="+mn-ea"/>
              </a:rPr>
              <a:t>ユーザー</a:t>
            </a:r>
          </a:p>
        </p:txBody>
      </p:sp>
      <p:sp>
        <p:nvSpPr>
          <p:cNvPr id="168" name="四角形: 角を丸くする 167">
            <a:extLst>
              <a:ext uri="{FF2B5EF4-FFF2-40B4-BE49-F238E27FC236}">
                <a16:creationId xmlns:a16="http://schemas.microsoft.com/office/drawing/2014/main" id="{394A385F-E08B-D471-92C6-68A87C0E47FB}"/>
              </a:ext>
            </a:extLst>
          </p:cNvPr>
          <p:cNvSpPr/>
          <p:nvPr/>
        </p:nvSpPr>
        <p:spPr>
          <a:xfrm>
            <a:off x="9083513" y="1149336"/>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400" b="1" kern="0" spc="200" dirty="0">
                <a:solidFill>
                  <a:srgbClr val="FFFFFF"/>
                </a:solidFill>
                <a:latin typeface="+mn-ea"/>
                <a:ea typeface="+mn-ea"/>
              </a:rPr>
              <a:t>集客方法</a:t>
            </a:r>
          </a:p>
        </p:txBody>
      </p:sp>
      <p:sp>
        <p:nvSpPr>
          <p:cNvPr id="169" name="四角形: 角を丸くする 168">
            <a:extLst>
              <a:ext uri="{FF2B5EF4-FFF2-40B4-BE49-F238E27FC236}">
                <a16:creationId xmlns:a16="http://schemas.microsoft.com/office/drawing/2014/main" id="{A4E70E68-2FD5-854C-FFE8-9AF589928EBB}"/>
              </a:ext>
            </a:extLst>
          </p:cNvPr>
          <p:cNvSpPr/>
          <p:nvPr/>
        </p:nvSpPr>
        <p:spPr>
          <a:xfrm>
            <a:off x="6188577" y="1719096"/>
            <a:ext cx="2412000" cy="792000"/>
          </a:xfrm>
          <a:prstGeom prst="roundRect">
            <a:avLst>
              <a:gd name="adj" fmla="val 6500"/>
            </a:avLst>
          </a:prstGeom>
          <a:solidFill>
            <a:srgbClr val="FFFFFF"/>
          </a:solidFill>
          <a:ln w="12700" cap="flat" cmpd="sng" algn="ctr">
            <a:noFill/>
            <a:prstDash val="solid"/>
            <a:miter lim="800000"/>
          </a:ln>
          <a:effectLst/>
        </p:spPr>
        <p:txBody>
          <a:bodyPr lIns="90000" tIns="180000" bIns="0" rtlCol="0" anchor="t" anchorCtr="0"/>
          <a:lstStyle/>
          <a:p>
            <a:pPr algn="ctr" eaLnBrk="1" fontAlgn="auto" hangingPunct="1">
              <a:lnSpc>
                <a:spcPct val="110000"/>
              </a:lnSpc>
              <a:spcBef>
                <a:spcPts val="0"/>
              </a:spcBef>
              <a:spcAft>
                <a:spcPts val="0"/>
              </a:spcAft>
              <a:defRPr/>
            </a:pPr>
            <a:r>
              <a:rPr kumimoji="0" lang="ja-JP" altLang="en-US" sz="1400" b="1" kern="0" dirty="0">
                <a:solidFill>
                  <a:srgbClr val="0D0D0D"/>
                </a:solidFill>
                <a:latin typeface="+mn-ea"/>
                <a:ea typeface="+mn-ea"/>
              </a:rPr>
              <a:t>商品の利用を想起させるきっかけを提供</a:t>
            </a:r>
          </a:p>
        </p:txBody>
      </p:sp>
      <p:grpSp>
        <p:nvGrpSpPr>
          <p:cNvPr id="170" name="グループ化 169">
            <a:extLst>
              <a:ext uri="{FF2B5EF4-FFF2-40B4-BE49-F238E27FC236}">
                <a16:creationId xmlns:a16="http://schemas.microsoft.com/office/drawing/2014/main" id="{D9EB0C5B-C315-6F95-4B55-8EC504A13CE4}"/>
              </a:ext>
            </a:extLst>
          </p:cNvPr>
          <p:cNvGrpSpPr/>
          <p:nvPr/>
        </p:nvGrpSpPr>
        <p:grpSpPr>
          <a:xfrm>
            <a:off x="3181301" y="1719096"/>
            <a:ext cx="2808000" cy="792000"/>
            <a:chOff x="3571769" y="7211588"/>
            <a:chExt cx="3024000" cy="864000"/>
          </a:xfrm>
        </p:grpSpPr>
        <p:sp>
          <p:nvSpPr>
            <p:cNvPr id="171" name="四角形: 角を丸くする 170">
              <a:extLst>
                <a:ext uri="{FF2B5EF4-FFF2-40B4-BE49-F238E27FC236}">
                  <a16:creationId xmlns:a16="http://schemas.microsoft.com/office/drawing/2014/main" id="{89AE3051-BA3D-39AF-11EA-F805A69DF442}"/>
                </a:ext>
              </a:extLst>
            </p:cNvPr>
            <p:cNvSpPr/>
            <p:nvPr/>
          </p:nvSpPr>
          <p:spPr>
            <a:xfrm>
              <a:off x="3571769" y="7211588"/>
              <a:ext cx="3024000" cy="864000"/>
            </a:xfrm>
            <a:prstGeom prst="roundRect">
              <a:avLst>
                <a:gd name="adj" fmla="val 6500"/>
              </a:avLst>
            </a:prstGeom>
            <a:solidFill>
              <a:srgbClr val="FFFFFF"/>
            </a:solidFill>
            <a:ln w="12700" cap="flat" cmpd="sng" algn="ctr">
              <a:noFill/>
              <a:prstDash val="solid"/>
              <a:miter lim="800000"/>
            </a:ln>
            <a:effectLst/>
          </p:spPr>
          <p:txBody>
            <a:bodyPr lIns="90000" tIns="504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srgbClr val="0D0D0D"/>
                  </a:solidFill>
                  <a:effectLst/>
                  <a:uLnTx/>
                  <a:uFillTx/>
                  <a:latin typeface="+mn-ea"/>
                  <a:ea typeface="+mn-ea"/>
                </a:rPr>
                <a:t>ニュースを生活・暮らしに取り入れる</a:t>
              </a:r>
            </a:p>
          </p:txBody>
        </p:sp>
        <p:sp>
          <p:nvSpPr>
            <p:cNvPr id="172" name="四角形: 上の 2 つの角を丸める 171">
              <a:extLst>
                <a:ext uri="{FF2B5EF4-FFF2-40B4-BE49-F238E27FC236}">
                  <a16:creationId xmlns:a16="http://schemas.microsoft.com/office/drawing/2014/main" id="{3839036C-BE3B-197D-B72F-AF1C1B9351F9}"/>
                </a:ext>
              </a:extLst>
            </p:cNvPr>
            <p:cNvSpPr/>
            <p:nvPr/>
          </p:nvSpPr>
          <p:spPr>
            <a:xfrm>
              <a:off x="3571769" y="7211588"/>
              <a:ext cx="3024000" cy="432000"/>
            </a:xfrm>
            <a:prstGeom prst="round2SameRect">
              <a:avLst>
                <a:gd name="adj1" fmla="val 12079"/>
                <a:gd name="adj2" fmla="val 0"/>
              </a:avLst>
            </a:prstGeom>
            <a:solidFill>
              <a:srgbClr val="00569B"/>
            </a:solidFill>
            <a:ln w="12700" cap="flat" cmpd="sng" algn="ctr">
              <a:noFill/>
              <a:prstDash val="solid"/>
              <a:miter lim="800000"/>
            </a:ln>
            <a:effectLst/>
          </p:spPr>
          <p:txBody>
            <a:bodyPr lIns="90000"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rgbClr val="FFFFFF"/>
                  </a:solidFill>
                  <a:effectLst/>
                  <a:uLnTx/>
                  <a:uFillTx/>
                  <a:latin typeface="+mn-ea"/>
                  <a:ea typeface="+mn-ea"/>
                </a:rPr>
                <a:t>自分ゴトで動く層</a:t>
              </a:r>
            </a:p>
          </p:txBody>
        </p:sp>
      </p:grpSp>
      <p:sp>
        <p:nvSpPr>
          <p:cNvPr id="173" name="テキスト プレースホルダー 2">
            <a:extLst>
              <a:ext uri="{FF2B5EF4-FFF2-40B4-BE49-F238E27FC236}">
                <a16:creationId xmlns:a16="http://schemas.microsoft.com/office/drawing/2014/main" id="{65B83480-666A-D034-1284-283EB03AAF85}"/>
              </a:ext>
            </a:extLst>
          </p:cNvPr>
          <p:cNvSpPr txBox="1">
            <a:spLocks/>
          </p:cNvSpPr>
          <p:nvPr/>
        </p:nvSpPr>
        <p:spPr>
          <a:xfrm>
            <a:off x="3406339" y="3031971"/>
            <a:ext cx="5074309" cy="256137"/>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600" b="1" i="0" u="none" strike="noStrike" kern="1200" cap="none" spc="100" normalizeH="0" baseline="0" noProof="0" dirty="0">
                <a:ln>
                  <a:noFill/>
                </a:ln>
                <a:solidFill>
                  <a:srgbClr val="0D0D0D"/>
                </a:solidFill>
                <a:effectLst/>
                <a:uLnTx/>
                <a:uFillTx/>
                <a:cs typeface="+mn-cs"/>
              </a:rPr>
              <a:t>広告主様の商品カテゴリーに関連する</a:t>
            </a:r>
            <a:endParaRPr kumimoji="1" lang="en-US" altLang="ja-JP" sz="1600" b="1" i="0" u="none" strike="noStrike" kern="1200" cap="none" spc="100" normalizeH="0" baseline="0" noProof="0" dirty="0">
              <a:ln>
                <a:noFill/>
              </a:ln>
              <a:solidFill>
                <a:srgbClr val="0D0D0D"/>
              </a:solidFill>
              <a:effectLst/>
              <a:uLnTx/>
              <a:uFillTx/>
              <a:cs typeface="+mn-cs"/>
            </a:endParaRPr>
          </a:p>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600" b="1" i="0" u="none" strike="noStrike" kern="1200" cap="none" spc="100" normalizeH="0" baseline="0" noProof="0" dirty="0">
                <a:ln>
                  <a:noFill/>
                </a:ln>
                <a:solidFill>
                  <a:srgbClr val="0D0D0D"/>
                </a:solidFill>
                <a:effectLst/>
                <a:uLnTx/>
                <a:uFillTx/>
                <a:cs typeface="+mn-cs"/>
              </a:rPr>
              <a:t>解説記事で商品への関心を引く</a:t>
            </a:r>
          </a:p>
        </p:txBody>
      </p:sp>
      <p:sp>
        <p:nvSpPr>
          <p:cNvPr id="174" name="テキスト ボックス 173">
            <a:extLst>
              <a:ext uri="{FF2B5EF4-FFF2-40B4-BE49-F238E27FC236}">
                <a16:creationId xmlns:a16="http://schemas.microsoft.com/office/drawing/2014/main" id="{BA22EA39-BF4B-7777-AD7F-E553C2DE31A7}"/>
              </a:ext>
            </a:extLst>
          </p:cNvPr>
          <p:cNvSpPr txBox="1"/>
          <p:nvPr/>
        </p:nvSpPr>
        <p:spPr>
          <a:xfrm>
            <a:off x="5449381" y="4203456"/>
            <a:ext cx="2710443" cy="677108"/>
          </a:xfrm>
          <a:prstGeom prst="rect">
            <a:avLst/>
          </a:prstGeom>
          <a:noFill/>
        </p:spPr>
        <p:txBody>
          <a:bodyPr wrap="square">
            <a:spAutoFit/>
          </a:bodyPr>
          <a:lstStyle/>
          <a:p>
            <a:pPr eaLnBrk="1" fontAlgn="auto" hangingPunct="1">
              <a:spcBef>
                <a:spcPts val="0"/>
              </a:spcBef>
              <a:spcAft>
                <a:spcPts val="0"/>
              </a:spcAft>
            </a:pPr>
            <a:r>
              <a:rPr lang="ja-JP" altLang="en-US" sz="800" b="1" dirty="0">
                <a:solidFill>
                  <a:srgbClr val="0D0D0D"/>
                </a:solidFill>
                <a:latin typeface="+mn-ea"/>
                <a:ea typeface="+mn-ea"/>
              </a:rPr>
              <a:t>■タイトルイメージ</a:t>
            </a:r>
            <a:endParaRPr lang="en-US" altLang="ja-JP" sz="800" b="1" dirty="0">
              <a:solidFill>
                <a:srgbClr val="0D0D0D"/>
              </a:solidFill>
              <a:latin typeface="+mn-ea"/>
              <a:ea typeface="+mn-ea"/>
            </a:endParaRPr>
          </a:p>
          <a:p>
            <a:pPr eaLnBrk="1" fontAlgn="auto" hangingPunct="1">
              <a:spcBef>
                <a:spcPts val="0"/>
              </a:spcBef>
              <a:spcAft>
                <a:spcPts val="0"/>
              </a:spcAft>
            </a:pPr>
            <a:r>
              <a:rPr lang="ja-JP" altLang="en-US" sz="1000" dirty="0">
                <a:solidFill>
                  <a:srgbClr val="0D0D0D"/>
                </a:solidFill>
                <a:latin typeface="+mn-ea"/>
                <a:ea typeface="+mn-ea"/>
              </a:rPr>
              <a:t>預金だけで資産は守れるか。インフレ、円安、年金</a:t>
            </a:r>
            <a:r>
              <a:rPr lang="en-US" altLang="ja-JP" sz="1000" dirty="0">
                <a:solidFill>
                  <a:srgbClr val="0D0D0D"/>
                </a:solidFill>
                <a:latin typeface="+mn-ea"/>
                <a:ea typeface="+mn-ea"/>
              </a:rPr>
              <a:t>――</a:t>
            </a:r>
            <a:r>
              <a:rPr lang="ja-JP" altLang="en-US" sz="1000" dirty="0">
                <a:solidFill>
                  <a:srgbClr val="0D0D0D"/>
                </a:solidFill>
                <a:latin typeface="+mn-ea"/>
                <a:ea typeface="+mn-ea"/>
              </a:rPr>
              <a:t>変化に備える若者世代のお金の貯め方、増やし方</a:t>
            </a:r>
          </a:p>
        </p:txBody>
      </p:sp>
      <p:sp>
        <p:nvSpPr>
          <p:cNvPr id="175" name="正方形/長方形 174">
            <a:extLst>
              <a:ext uri="{FF2B5EF4-FFF2-40B4-BE49-F238E27FC236}">
                <a16:creationId xmlns:a16="http://schemas.microsoft.com/office/drawing/2014/main" id="{F9B6A084-4281-A7D0-CD33-C057F6C181C1}"/>
              </a:ext>
            </a:extLst>
          </p:cNvPr>
          <p:cNvSpPr/>
          <p:nvPr/>
        </p:nvSpPr>
        <p:spPr>
          <a:xfrm>
            <a:off x="5462893" y="3838000"/>
            <a:ext cx="2737603" cy="219675"/>
          </a:xfrm>
          <a:prstGeom prst="rect">
            <a:avLst/>
          </a:prstGeom>
          <a:solidFill>
            <a:srgbClr val="545454"/>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76" name="テキスト ボックス 175">
            <a:extLst>
              <a:ext uri="{FF2B5EF4-FFF2-40B4-BE49-F238E27FC236}">
                <a16:creationId xmlns:a16="http://schemas.microsoft.com/office/drawing/2014/main" id="{3C84888F-F6C6-B341-A3F4-5456E49C6075}"/>
              </a:ext>
            </a:extLst>
          </p:cNvPr>
          <p:cNvSpPr txBox="1"/>
          <p:nvPr/>
        </p:nvSpPr>
        <p:spPr>
          <a:xfrm>
            <a:off x="5723898" y="3830537"/>
            <a:ext cx="2140887" cy="261610"/>
          </a:xfrm>
          <a:prstGeom prst="rect">
            <a:avLst/>
          </a:prstGeom>
          <a:noFill/>
        </p:spPr>
        <p:txBody>
          <a:bodyPr wrap="square">
            <a:spAutoFit/>
          </a:bodyPr>
          <a:lstStyle/>
          <a:p>
            <a:pPr eaLnBrk="1" fontAlgn="auto" hangingPunct="1">
              <a:spcBef>
                <a:spcPts val="0"/>
              </a:spcBef>
              <a:spcAft>
                <a:spcPts val="0"/>
              </a:spcAft>
            </a:pPr>
            <a:r>
              <a:rPr lang="ja-JP" altLang="en-US" sz="1100" b="1" dirty="0">
                <a:solidFill>
                  <a:srgbClr val="FFFFFF"/>
                </a:solidFill>
                <a:latin typeface="+mn-ea"/>
                <a:ea typeface="+mn-ea"/>
              </a:rPr>
              <a:t>（例）新</a:t>
            </a:r>
            <a:r>
              <a:rPr lang="en-US" altLang="ja-JP" sz="1100" b="1" dirty="0">
                <a:solidFill>
                  <a:srgbClr val="FFFFFF"/>
                </a:solidFill>
                <a:latin typeface="+mn-ea"/>
                <a:ea typeface="+mn-ea"/>
              </a:rPr>
              <a:t>NISA</a:t>
            </a:r>
            <a:r>
              <a:rPr lang="ja-JP" altLang="en-US" sz="1100" b="1" dirty="0">
                <a:solidFill>
                  <a:srgbClr val="FFFFFF"/>
                </a:solidFill>
                <a:latin typeface="+mn-ea"/>
                <a:ea typeface="+mn-ea"/>
              </a:rPr>
              <a:t>＜若年層向け＞</a:t>
            </a:r>
            <a:endParaRPr lang="ja-JP" altLang="en-US" sz="1100" dirty="0">
              <a:solidFill>
                <a:srgbClr val="FFFFFF"/>
              </a:solidFill>
              <a:latin typeface="+mn-ea"/>
              <a:ea typeface="+mn-ea"/>
            </a:endParaRPr>
          </a:p>
        </p:txBody>
      </p:sp>
      <p:sp>
        <p:nvSpPr>
          <p:cNvPr id="177" name="テキスト ボックス 176">
            <a:extLst>
              <a:ext uri="{FF2B5EF4-FFF2-40B4-BE49-F238E27FC236}">
                <a16:creationId xmlns:a16="http://schemas.microsoft.com/office/drawing/2014/main" id="{C5DC38A8-F4CC-BC51-DCE3-48B449306F0A}"/>
              </a:ext>
            </a:extLst>
          </p:cNvPr>
          <p:cNvSpPr txBox="1"/>
          <p:nvPr/>
        </p:nvSpPr>
        <p:spPr>
          <a:xfrm>
            <a:off x="5449381" y="4945654"/>
            <a:ext cx="2710443" cy="1292662"/>
          </a:xfrm>
          <a:prstGeom prst="rect">
            <a:avLst/>
          </a:prstGeom>
          <a:noFill/>
        </p:spPr>
        <p:txBody>
          <a:bodyPr wrap="square">
            <a:spAutoFit/>
          </a:bodyPr>
          <a:lstStyle/>
          <a:p>
            <a:pPr eaLnBrk="1" fontAlgn="auto" hangingPunct="1">
              <a:spcBef>
                <a:spcPts val="0"/>
              </a:spcBef>
              <a:spcAft>
                <a:spcPts val="0"/>
              </a:spcAft>
            </a:pPr>
            <a:r>
              <a:rPr lang="ja-JP" altLang="en-US" sz="800" b="1" dirty="0">
                <a:solidFill>
                  <a:srgbClr val="0D0D0D"/>
                </a:solidFill>
                <a:latin typeface="+mn-ea"/>
                <a:ea typeface="+mn-ea"/>
              </a:rPr>
              <a:t>■コンテンツ概要</a:t>
            </a:r>
            <a:endParaRPr lang="en-US" altLang="ja-JP" sz="800" b="1" dirty="0">
              <a:solidFill>
                <a:srgbClr val="0D0D0D"/>
              </a:solidFill>
              <a:latin typeface="+mn-ea"/>
              <a:ea typeface="+mn-ea"/>
            </a:endParaRPr>
          </a:p>
          <a:p>
            <a:pPr eaLnBrk="1" fontAlgn="auto" hangingPunct="1">
              <a:spcBef>
                <a:spcPts val="0"/>
              </a:spcBef>
              <a:spcAft>
                <a:spcPts val="0"/>
              </a:spcAft>
            </a:pPr>
            <a:r>
              <a:rPr lang="ja-JP" altLang="en-US" sz="1000" dirty="0">
                <a:solidFill>
                  <a:srgbClr val="0D0D0D"/>
                </a:solidFill>
                <a:latin typeface="+mn-ea"/>
                <a:ea typeface="+mn-ea"/>
              </a:rPr>
              <a:t>若者たちが漠然と不安を抱える、お金にまつわる社会の潮流を取り上げ、専門家が備え方を指南。資産防衛の</a:t>
            </a:r>
            <a:r>
              <a:rPr lang="en-US" altLang="ja-JP" sz="1000" dirty="0">
                <a:solidFill>
                  <a:srgbClr val="0D0D0D"/>
                </a:solidFill>
                <a:latin typeface="+mn-ea"/>
                <a:ea typeface="+mn-ea"/>
              </a:rPr>
              <a:t>1</a:t>
            </a:r>
            <a:r>
              <a:rPr lang="ja-JP" altLang="en-US" sz="1000" dirty="0">
                <a:solidFill>
                  <a:srgbClr val="0D0D0D"/>
                </a:solidFill>
                <a:latin typeface="+mn-ea"/>
                <a:ea typeface="+mn-ea"/>
              </a:rPr>
              <a:t>つの手段として</a:t>
            </a:r>
            <a:r>
              <a:rPr lang="en-US" altLang="ja-JP" sz="1000" dirty="0">
                <a:solidFill>
                  <a:srgbClr val="0D0D0D"/>
                </a:solidFill>
                <a:latin typeface="+mn-ea"/>
                <a:ea typeface="+mn-ea"/>
              </a:rPr>
              <a:t>NISA</a:t>
            </a:r>
            <a:r>
              <a:rPr lang="ja-JP" altLang="en-US" sz="1000" dirty="0">
                <a:solidFill>
                  <a:srgbClr val="0D0D0D"/>
                </a:solidFill>
                <a:latin typeface="+mn-ea"/>
                <a:ea typeface="+mn-ea"/>
              </a:rPr>
              <a:t>を紹介。</a:t>
            </a:r>
            <a:endParaRPr lang="en-US" altLang="ja-JP" sz="1000" dirty="0">
              <a:solidFill>
                <a:srgbClr val="0D0D0D"/>
              </a:solidFill>
              <a:latin typeface="+mn-ea"/>
              <a:ea typeface="+mn-ea"/>
            </a:endParaRPr>
          </a:p>
          <a:p>
            <a:pPr eaLnBrk="1" fontAlgn="auto" hangingPunct="1">
              <a:spcBef>
                <a:spcPts val="0"/>
              </a:spcBef>
              <a:spcAft>
                <a:spcPts val="0"/>
              </a:spcAft>
            </a:pPr>
            <a:r>
              <a:rPr lang="ja-JP" altLang="en-US" sz="1000" dirty="0">
                <a:solidFill>
                  <a:srgbClr val="0D0D0D"/>
                </a:solidFill>
                <a:latin typeface="+mn-ea"/>
                <a:ea typeface="+mn-ea"/>
              </a:rPr>
              <a:t>運用コストに目を向けさせる流れで、売買手数料率の低さなど広告主様サービスの</a:t>
            </a:r>
            <a:endParaRPr lang="en-US" altLang="ja-JP" sz="1000" dirty="0">
              <a:solidFill>
                <a:srgbClr val="0D0D0D"/>
              </a:solidFill>
              <a:latin typeface="+mn-ea"/>
              <a:ea typeface="+mn-ea"/>
            </a:endParaRPr>
          </a:p>
          <a:p>
            <a:pPr eaLnBrk="1" fontAlgn="auto" hangingPunct="1">
              <a:spcBef>
                <a:spcPts val="0"/>
              </a:spcBef>
              <a:spcAft>
                <a:spcPts val="0"/>
              </a:spcAft>
            </a:pPr>
            <a:r>
              <a:rPr lang="ja-JP" altLang="en-US" sz="1000" dirty="0">
                <a:solidFill>
                  <a:srgbClr val="0D0D0D"/>
                </a:solidFill>
                <a:latin typeface="+mn-ea"/>
                <a:ea typeface="+mn-ea"/>
              </a:rPr>
              <a:t>優位性に触れる。</a:t>
            </a:r>
          </a:p>
        </p:txBody>
      </p:sp>
      <p:sp>
        <p:nvSpPr>
          <p:cNvPr id="178" name="正方形/長方形 177">
            <a:extLst>
              <a:ext uri="{FF2B5EF4-FFF2-40B4-BE49-F238E27FC236}">
                <a16:creationId xmlns:a16="http://schemas.microsoft.com/office/drawing/2014/main" id="{11FD9F71-971D-7956-87C7-A7EDC214E37D}"/>
              </a:ext>
            </a:extLst>
          </p:cNvPr>
          <p:cNvSpPr/>
          <p:nvPr/>
        </p:nvSpPr>
        <p:spPr>
          <a:xfrm>
            <a:off x="419814" y="1873210"/>
            <a:ext cx="2581194" cy="1100034"/>
          </a:xfrm>
          <a:prstGeom prst="rect">
            <a:avLst/>
          </a:prstGeom>
          <a:solidFill>
            <a:srgbClr val="FFFFFF">
              <a:alpha val="85000"/>
            </a:srgbClr>
          </a:solidFill>
          <a:ln w="12700" cap="flat" cmpd="sng" algn="ctr">
            <a:noFill/>
            <a:prstDash val="solid"/>
            <a:miter lim="800000"/>
          </a:ln>
          <a:effectLst/>
        </p:spPr>
        <p:txBody>
          <a:bodyPr lIns="90000" tIns="108000" rtlCol="0" anchor="ctr"/>
          <a:lstStyle/>
          <a:p>
            <a:pPr algn="ctr" eaLnBrk="1" fontAlgn="auto" hangingPunct="1">
              <a:spcBef>
                <a:spcPts val="0"/>
              </a:spcBef>
              <a:spcAft>
                <a:spcPts val="0"/>
              </a:spcAft>
              <a:defRPr/>
            </a:pPr>
            <a:endParaRPr kumimoji="0" lang="ja-JP" altLang="en-US" sz="3200" b="1" kern="0" dirty="0">
              <a:solidFill>
                <a:srgbClr val="212121"/>
              </a:solidFill>
              <a:latin typeface="+mn-ea"/>
              <a:ea typeface="+mn-ea"/>
            </a:endParaRPr>
          </a:p>
        </p:txBody>
      </p:sp>
      <p:sp>
        <p:nvSpPr>
          <p:cNvPr id="179" name="楕円 178">
            <a:extLst>
              <a:ext uri="{FF2B5EF4-FFF2-40B4-BE49-F238E27FC236}">
                <a16:creationId xmlns:a16="http://schemas.microsoft.com/office/drawing/2014/main" id="{F99A9743-B36D-A53D-1E49-ADFCFC664297}"/>
              </a:ext>
            </a:extLst>
          </p:cNvPr>
          <p:cNvSpPr/>
          <p:nvPr/>
        </p:nvSpPr>
        <p:spPr>
          <a:xfrm>
            <a:off x="2561877" y="3444191"/>
            <a:ext cx="187121" cy="187121"/>
          </a:xfrm>
          <a:prstGeom prst="ellipse">
            <a:avLst/>
          </a:prstGeom>
          <a:solidFill>
            <a:srgbClr val="00569B"/>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cxnSp>
        <p:nvCxnSpPr>
          <p:cNvPr id="180" name="直線コネクタ 179">
            <a:extLst>
              <a:ext uri="{FF2B5EF4-FFF2-40B4-BE49-F238E27FC236}">
                <a16:creationId xmlns:a16="http://schemas.microsoft.com/office/drawing/2014/main" id="{6A78739A-3A69-4871-6D01-7A1337A7E46C}"/>
              </a:ext>
            </a:extLst>
          </p:cNvPr>
          <p:cNvCxnSpPr>
            <a:cxnSpLocks/>
          </p:cNvCxnSpPr>
          <p:nvPr/>
        </p:nvCxnSpPr>
        <p:spPr>
          <a:xfrm>
            <a:off x="2730610" y="3545743"/>
            <a:ext cx="224583" cy="0"/>
          </a:xfrm>
          <a:prstGeom prst="line">
            <a:avLst/>
          </a:prstGeom>
          <a:noFill/>
          <a:ln w="9525" cap="flat" cmpd="sng" algn="ctr">
            <a:solidFill>
              <a:srgbClr val="00569B"/>
            </a:solidFill>
            <a:prstDash val="solid"/>
          </a:ln>
          <a:effectLst/>
        </p:spPr>
      </p:cxnSp>
      <p:cxnSp>
        <p:nvCxnSpPr>
          <p:cNvPr id="181" name="直線コネクタ 180">
            <a:extLst>
              <a:ext uri="{FF2B5EF4-FFF2-40B4-BE49-F238E27FC236}">
                <a16:creationId xmlns:a16="http://schemas.microsoft.com/office/drawing/2014/main" id="{004E5463-FAF4-7FD0-DC5F-FE263C6D6F3B}"/>
              </a:ext>
            </a:extLst>
          </p:cNvPr>
          <p:cNvCxnSpPr>
            <a:cxnSpLocks/>
          </p:cNvCxnSpPr>
          <p:nvPr/>
        </p:nvCxnSpPr>
        <p:spPr>
          <a:xfrm>
            <a:off x="2951143" y="1912260"/>
            <a:ext cx="0" cy="1633483"/>
          </a:xfrm>
          <a:prstGeom prst="line">
            <a:avLst/>
          </a:prstGeom>
          <a:noFill/>
          <a:ln w="9525" cap="flat" cmpd="sng" algn="ctr">
            <a:solidFill>
              <a:srgbClr val="00569B"/>
            </a:solidFill>
            <a:prstDash val="solid"/>
          </a:ln>
          <a:effectLst/>
        </p:spPr>
      </p:cxnSp>
      <p:cxnSp>
        <p:nvCxnSpPr>
          <p:cNvPr id="182" name="直線コネクタ 181">
            <a:extLst>
              <a:ext uri="{FF2B5EF4-FFF2-40B4-BE49-F238E27FC236}">
                <a16:creationId xmlns:a16="http://schemas.microsoft.com/office/drawing/2014/main" id="{6EE2F131-22FB-EC34-C0BE-6F611D77FB93}"/>
              </a:ext>
            </a:extLst>
          </p:cNvPr>
          <p:cNvCxnSpPr>
            <a:cxnSpLocks/>
          </p:cNvCxnSpPr>
          <p:nvPr/>
        </p:nvCxnSpPr>
        <p:spPr>
          <a:xfrm>
            <a:off x="2951143" y="1912260"/>
            <a:ext cx="178432" cy="0"/>
          </a:xfrm>
          <a:prstGeom prst="line">
            <a:avLst/>
          </a:prstGeom>
          <a:noFill/>
          <a:ln w="9525" cap="flat" cmpd="sng" algn="ctr">
            <a:solidFill>
              <a:srgbClr val="00569B"/>
            </a:solidFill>
            <a:prstDash val="solid"/>
          </a:ln>
          <a:effectLst/>
        </p:spPr>
      </p:cxnSp>
      <p:pic>
        <p:nvPicPr>
          <p:cNvPr id="183" name="図 182">
            <a:extLst>
              <a:ext uri="{FF2B5EF4-FFF2-40B4-BE49-F238E27FC236}">
                <a16:creationId xmlns:a16="http://schemas.microsoft.com/office/drawing/2014/main" id="{12141251-8FCA-507F-267E-CFEDDC09B4D6}"/>
              </a:ext>
            </a:extLst>
          </p:cNvPr>
          <p:cNvPicPr>
            <a:picLocks noChangeAspect="1"/>
          </p:cNvPicPr>
          <p:nvPr/>
        </p:nvPicPr>
        <p:blipFill>
          <a:blip r:embed="rId3"/>
          <a:stretch>
            <a:fillRect/>
          </a:stretch>
        </p:blipFill>
        <p:spPr>
          <a:xfrm>
            <a:off x="3400992" y="3792752"/>
            <a:ext cx="1841152" cy="2316681"/>
          </a:xfrm>
          <a:prstGeom prst="rect">
            <a:avLst/>
          </a:prstGeom>
        </p:spPr>
      </p:pic>
      <p:sp>
        <p:nvSpPr>
          <p:cNvPr id="184" name="Freeform 53">
            <a:extLst>
              <a:ext uri="{FF2B5EF4-FFF2-40B4-BE49-F238E27FC236}">
                <a16:creationId xmlns:a16="http://schemas.microsoft.com/office/drawing/2014/main" id="{3572954D-F991-2849-FB05-B822D8172B84}"/>
              </a:ext>
            </a:extLst>
          </p:cNvPr>
          <p:cNvSpPr>
            <a:spLocks noChangeArrowheads="1"/>
          </p:cNvSpPr>
          <p:nvPr/>
        </p:nvSpPr>
        <p:spPr bwMode="auto">
          <a:xfrm>
            <a:off x="8654887" y="3509701"/>
            <a:ext cx="378834" cy="279058"/>
          </a:xfrm>
          <a:custGeom>
            <a:avLst/>
            <a:gdLst>
              <a:gd name="T0" fmla="*/ 677 w 2144"/>
              <a:gd name="T1" fmla="*/ 437 h 1580"/>
              <a:gd name="T2" fmla="*/ 1072 w 2144"/>
              <a:gd name="T3" fmla="*/ 0 h 1580"/>
              <a:gd name="T4" fmla="*/ 1466 w 2144"/>
              <a:gd name="T5" fmla="*/ 437 h 1580"/>
              <a:gd name="T6" fmla="*/ 1072 w 2144"/>
              <a:gd name="T7" fmla="*/ 873 h 1580"/>
              <a:gd name="T8" fmla="*/ 677 w 2144"/>
              <a:gd name="T9" fmla="*/ 437 h 1580"/>
              <a:gd name="T10" fmla="*/ 1647 w 2144"/>
              <a:gd name="T11" fmla="*/ 1110 h 1580"/>
              <a:gd name="T12" fmla="*/ 1774 w 2144"/>
              <a:gd name="T13" fmla="*/ 1466 h 1580"/>
              <a:gd name="T14" fmla="*/ 1776 w 2144"/>
              <a:gd name="T15" fmla="*/ 1486 h 1580"/>
              <a:gd name="T16" fmla="*/ 1683 w 2144"/>
              <a:gd name="T17" fmla="*/ 1579 h 1580"/>
              <a:gd name="T18" fmla="*/ 1072 w 2144"/>
              <a:gd name="T19" fmla="*/ 1579 h 1580"/>
              <a:gd name="T20" fmla="*/ 460 w 2144"/>
              <a:gd name="T21" fmla="*/ 1579 h 1580"/>
              <a:gd name="T22" fmla="*/ 367 w 2144"/>
              <a:gd name="T23" fmla="*/ 1486 h 1580"/>
              <a:gd name="T24" fmla="*/ 369 w 2144"/>
              <a:gd name="T25" fmla="*/ 1466 h 1580"/>
              <a:gd name="T26" fmla="*/ 496 w 2144"/>
              <a:gd name="T27" fmla="*/ 1110 h 1580"/>
              <a:gd name="T28" fmla="*/ 598 w 2144"/>
              <a:gd name="T29" fmla="*/ 1043 h 1580"/>
              <a:gd name="T30" fmla="*/ 598 w 2144"/>
              <a:gd name="T31" fmla="*/ 1043 h 1580"/>
              <a:gd name="T32" fmla="*/ 598 w 2144"/>
              <a:gd name="T33" fmla="*/ 1043 h 1580"/>
              <a:gd name="T34" fmla="*/ 900 w 2144"/>
              <a:gd name="T35" fmla="*/ 969 h 1580"/>
              <a:gd name="T36" fmla="*/ 900 w 2144"/>
              <a:gd name="T37" fmla="*/ 969 h 1580"/>
              <a:gd name="T38" fmla="*/ 1072 w 2144"/>
              <a:gd name="T39" fmla="*/ 958 h 1580"/>
              <a:gd name="T40" fmla="*/ 1243 w 2144"/>
              <a:gd name="T41" fmla="*/ 969 h 1580"/>
              <a:gd name="T42" fmla="*/ 1243 w 2144"/>
              <a:gd name="T43" fmla="*/ 969 h 1580"/>
              <a:gd name="T44" fmla="*/ 1545 w 2144"/>
              <a:gd name="T45" fmla="*/ 1043 h 1580"/>
              <a:gd name="T46" fmla="*/ 1545 w 2144"/>
              <a:gd name="T47" fmla="*/ 1043 h 1580"/>
              <a:gd name="T48" fmla="*/ 1545 w 2144"/>
              <a:gd name="T49" fmla="*/ 1043 h 1580"/>
              <a:gd name="T50" fmla="*/ 1647 w 2144"/>
              <a:gd name="T51" fmla="*/ 1110 h 1580"/>
              <a:gd name="T52" fmla="*/ 838 w 2144"/>
              <a:gd name="T53" fmla="*/ 890 h 1580"/>
              <a:gd name="T54" fmla="*/ 440 w 2144"/>
              <a:gd name="T55" fmla="*/ 1043 h 1580"/>
              <a:gd name="T56" fmla="*/ 62 w 2144"/>
              <a:gd name="T57" fmla="*/ 1043 h 1580"/>
              <a:gd name="T58" fmla="*/ 0 w 2144"/>
              <a:gd name="T59" fmla="*/ 981 h 1580"/>
              <a:gd name="T60" fmla="*/ 3 w 2144"/>
              <a:gd name="T61" fmla="*/ 964 h 1580"/>
              <a:gd name="T62" fmla="*/ 87 w 2144"/>
              <a:gd name="T63" fmla="*/ 724 h 1580"/>
              <a:gd name="T64" fmla="*/ 448 w 2144"/>
              <a:gd name="T65" fmla="*/ 623 h 1580"/>
              <a:gd name="T66" fmla="*/ 206 w 2144"/>
              <a:gd name="T67" fmla="*/ 327 h 1580"/>
              <a:gd name="T68" fmla="*/ 474 w 2144"/>
              <a:gd name="T69" fmla="*/ 28 h 1580"/>
              <a:gd name="T70" fmla="*/ 680 w 2144"/>
              <a:gd name="T71" fmla="*/ 138 h 1580"/>
              <a:gd name="T72" fmla="*/ 592 w 2144"/>
              <a:gd name="T73" fmla="*/ 437 h 1580"/>
              <a:gd name="T74" fmla="*/ 838 w 2144"/>
              <a:gd name="T75" fmla="*/ 890 h 1580"/>
              <a:gd name="T76" fmla="*/ 2140 w 2144"/>
              <a:gd name="T77" fmla="*/ 966 h 1580"/>
              <a:gd name="T78" fmla="*/ 2140 w 2144"/>
              <a:gd name="T79" fmla="*/ 981 h 1580"/>
              <a:gd name="T80" fmla="*/ 2078 w 2144"/>
              <a:gd name="T81" fmla="*/ 1043 h 1580"/>
              <a:gd name="T82" fmla="*/ 1697 w 2144"/>
              <a:gd name="T83" fmla="*/ 1043 h 1580"/>
              <a:gd name="T84" fmla="*/ 1302 w 2144"/>
              <a:gd name="T85" fmla="*/ 890 h 1580"/>
              <a:gd name="T86" fmla="*/ 1548 w 2144"/>
              <a:gd name="T87" fmla="*/ 437 h 1580"/>
              <a:gd name="T88" fmla="*/ 1460 w 2144"/>
              <a:gd name="T89" fmla="*/ 138 h 1580"/>
              <a:gd name="T90" fmla="*/ 1669 w 2144"/>
              <a:gd name="T91" fmla="*/ 28 h 1580"/>
              <a:gd name="T92" fmla="*/ 1937 w 2144"/>
              <a:gd name="T93" fmla="*/ 327 h 1580"/>
              <a:gd name="T94" fmla="*/ 1745 w 2144"/>
              <a:gd name="T95" fmla="*/ 620 h 1580"/>
              <a:gd name="T96" fmla="*/ 1745 w 2144"/>
              <a:gd name="T97" fmla="*/ 620 h 1580"/>
              <a:gd name="T98" fmla="*/ 2056 w 2144"/>
              <a:gd name="T99" fmla="*/ 727 h 1580"/>
              <a:gd name="T100" fmla="*/ 2140 w 2144"/>
              <a:gd name="T101" fmla="*/ 966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44" h="1580">
                <a:moveTo>
                  <a:pt x="677" y="437"/>
                </a:moveTo>
                <a:cubicBezTo>
                  <a:pt x="677" y="194"/>
                  <a:pt x="852" y="0"/>
                  <a:pt x="1072" y="0"/>
                </a:cubicBezTo>
                <a:cubicBezTo>
                  <a:pt x="1288" y="0"/>
                  <a:pt x="1466" y="194"/>
                  <a:pt x="1466" y="437"/>
                </a:cubicBezTo>
                <a:cubicBezTo>
                  <a:pt x="1466" y="680"/>
                  <a:pt x="1288" y="873"/>
                  <a:pt x="1072" y="873"/>
                </a:cubicBezTo>
                <a:cubicBezTo>
                  <a:pt x="852" y="873"/>
                  <a:pt x="677" y="680"/>
                  <a:pt x="677" y="437"/>
                </a:cubicBezTo>
                <a:close/>
                <a:moveTo>
                  <a:pt x="1647" y="1110"/>
                </a:moveTo>
                <a:cubicBezTo>
                  <a:pt x="1731" y="1195"/>
                  <a:pt x="1762" y="1361"/>
                  <a:pt x="1774" y="1466"/>
                </a:cubicBezTo>
                <a:cubicBezTo>
                  <a:pt x="1776" y="1471"/>
                  <a:pt x="1776" y="1480"/>
                  <a:pt x="1776" y="1486"/>
                </a:cubicBezTo>
                <a:cubicBezTo>
                  <a:pt x="1776" y="1536"/>
                  <a:pt x="1734" y="1579"/>
                  <a:pt x="1683" y="1579"/>
                </a:cubicBezTo>
                <a:lnTo>
                  <a:pt x="1072" y="1579"/>
                </a:lnTo>
                <a:lnTo>
                  <a:pt x="460" y="1579"/>
                </a:lnTo>
                <a:cubicBezTo>
                  <a:pt x="409" y="1579"/>
                  <a:pt x="367" y="1536"/>
                  <a:pt x="367" y="1486"/>
                </a:cubicBezTo>
                <a:cubicBezTo>
                  <a:pt x="367" y="1480"/>
                  <a:pt x="369" y="1471"/>
                  <a:pt x="369" y="1466"/>
                </a:cubicBezTo>
                <a:cubicBezTo>
                  <a:pt x="384" y="1361"/>
                  <a:pt x="415" y="1195"/>
                  <a:pt x="496" y="1110"/>
                </a:cubicBezTo>
                <a:cubicBezTo>
                  <a:pt x="522" y="1085"/>
                  <a:pt x="559" y="1062"/>
                  <a:pt x="598" y="1043"/>
                </a:cubicBezTo>
                <a:lnTo>
                  <a:pt x="598" y="1043"/>
                </a:lnTo>
                <a:lnTo>
                  <a:pt x="598" y="1043"/>
                </a:lnTo>
                <a:cubicBezTo>
                  <a:pt x="685" y="1003"/>
                  <a:pt x="796" y="981"/>
                  <a:pt x="900" y="969"/>
                </a:cubicBezTo>
                <a:lnTo>
                  <a:pt x="900" y="969"/>
                </a:lnTo>
                <a:cubicBezTo>
                  <a:pt x="962" y="961"/>
                  <a:pt x="1021" y="958"/>
                  <a:pt x="1072" y="958"/>
                </a:cubicBezTo>
                <a:cubicBezTo>
                  <a:pt x="1122" y="958"/>
                  <a:pt x="1181" y="961"/>
                  <a:pt x="1243" y="969"/>
                </a:cubicBezTo>
                <a:lnTo>
                  <a:pt x="1243" y="969"/>
                </a:lnTo>
                <a:cubicBezTo>
                  <a:pt x="1348" y="981"/>
                  <a:pt x="1460" y="1003"/>
                  <a:pt x="1545" y="1043"/>
                </a:cubicBezTo>
                <a:lnTo>
                  <a:pt x="1545" y="1043"/>
                </a:lnTo>
                <a:lnTo>
                  <a:pt x="1545" y="1043"/>
                </a:lnTo>
                <a:cubicBezTo>
                  <a:pt x="1585" y="1062"/>
                  <a:pt x="1621" y="1085"/>
                  <a:pt x="1647" y="1110"/>
                </a:cubicBezTo>
                <a:close/>
                <a:moveTo>
                  <a:pt x="838" y="890"/>
                </a:moveTo>
                <a:cubicBezTo>
                  <a:pt x="700" y="910"/>
                  <a:pt x="539" y="952"/>
                  <a:pt x="440" y="1043"/>
                </a:cubicBezTo>
                <a:lnTo>
                  <a:pt x="62" y="1043"/>
                </a:lnTo>
                <a:cubicBezTo>
                  <a:pt x="28" y="1043"/>
                  <a:pt x="0" y="1014"/>
                  <a:pt x="0" y="981"/>
                </a:cubicBezTo>
                <a:cubicBezTo>
                  <a:pt x="0" y="975"/>
                  <a:pt x="0" y="969"/>
                  <a:pt x="3" y="964"/>
                </a:cubicBezTo>
                <a:cubicBezTo>
                  <a:pt x="11" y="893"/>
                  <a:pt x="31" y="780"/>
                  <a:pt x="87" y="724"/>
                </a:cubicBezTo>
                <a:cubicBezTo>
                  <a:pt x="155" y="651"/>
                  <a:pt x="330" y="626"/>
                  <a:pt x="448" y="623"/>
                </a:cubicBezTo>
                <a:cubicBezTo>
                  <a:pt x="313" y="612"/>
                  <a:pt x="206" y="482"/>
                  <a:pt x="206" y="327"/>
                </a:cubicBezTo>
                <a:cubicBezTo>
                  <a:pt x="206" y="160"/>
                  <a:pt x="327" y="28"/>
                  <a:pt x="474" y="28"/>
                </a:cubicBezTo>
                <a:cubicBezTo>
                  <a:pt x="556" y="28"/>
                  <a:pt x="632" y="70"/>
                  <a:pt x="680" y="138"/>
                </a:cubicBezTo>
                <a:cubicBezTo>
                  <a:pt x="626" y="223"/>
                  <a:pt x="592" y="324"/>
                  <a:pt x="592" y="437"/>
                </a:cubicBezTo>
                <a:cubicBezTo>
                  <a:pt x="592" y="632"/>
                  <a:pt x="691" y="800"/>
                  <a:pt x="838" y="890"/>
                </a:cubicBezTo>
                <a:close/>
                <a:moveTo>
                  <a:pt x="2140" y="966"/>
                </a:moveTo>
                <a:cubicBezTo>
                  <a:pt x="2143" y="969"/>
                  <a:pt x="2143" y="975"/>
                  <a:pt x="2140" y="981"/>
                </a:cubicBezTo>
                <a:cubicBezTo>
                  <a:pt x="2140" y="1014"/>
                  <a:pt x="2112" y="1043"/>
                  <a:pt x="2078" y="1043"/>
                </a:cubicBezTo>
                <a:lnTo>
                  <a:pt x="1697" y="1043"/>
                </a:lnTo>
                <a:cubicBezTo>
                  <a:pt x="1601" y="952"/>
                  <a:pt x="1441" y="910"/>
                  <a:pt x="1302" y="890"/>
                </a:cubicBezTo>
                <a:cubicBezTo>
                  <a:pt x="1449" y="800"/>
                  <a:pt x="1548" y="632"/>
                  <a:pt x="1548" y="437"/>
                </a:cubicBezTo>
                <a:cubicBezTo>
                  <a:pt x="1548" y="327"/>
                  <a:pt x="1514" y="223"/>
                  <a:pt x="1460" y="138"/>
                </a:cubicBezTo>
                <a:cubicBezTo>
                  <a:pt x="1511" y="70"/>
                  <a:pt x="1585" y="28"/>
                  <a:pt x="1669" y="28"/>
                </a:cubicBezTo>
                <a:cubicBezTo>
                  <a:pt x="1819" y="28"/>
                  <a:pt x="1937" y="160"/>
                  <a:pt x="1937" y="327"/>
                </a:cubicBezTo>
                <a:cubicBezTo>
                  <a:pt x="1937" y="462"/>
                  <a:pt x="1855" y="584"/>
                  <a:pt x="1745" y="620"/>
                </a:cubicBezTo>
                <a:lnTo>
                  <a:pt x="1745" y="620"/>
                </a:lnTo>
                <a:cubicBezTo>
                  <a:pt x="1858" y="629"/>
                  <a:pt x="1994" y="663"/>
                  <a:pt x="2056" y="727"/>
                </a:cubicBezTo>
                <a:cubicBezTo>
                  <a:pt x="2112" y="783"/>
                  <a:pt x="2132" y="896"/>
                  <a:pt x="2140" y="966"/>
                </a:cubicBezTo>
                <a:close/>
              </a:path>
            </a:pathLst>
          </a:custGeom>
          <a:solidFill>
            <a:srgbClr val="53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spcBef>
                <a:spcPts val="0"/>
              </a:spcBef>
              <a:spcAft>
                <a:spcPts val="0"/>
              </a:spcAft>
            </a:pPr>
            <a:endParaRPr lang="ja-JP" altLang="en-US">
              <a:solidFill>
                <a:srgbClr val="000000"/>
              </a:solidFill>
              <a:latin typeface="+mn-ea"/>
              <a:ea typeface="+mn-ea"/>
            </a:endParaRPr>
          </a:p>
        </p:txBody>
      </p:sp>
      <p:sp>
        <p:nvSpPr>
          <p:cNvPr id="185" name="テキスト ボックス 184">
            <a:extLst>
              <a:ext uri="{FF2B5EF4-FFF2-40B4-BE49-F238E27FC236}">
                <a16:creationId xmlns:a16="http://schemas.microsoft.com/office/drawing/2014/main" id="{CA96069F-ACFE-5BE8-2DD9-53F839C8993E}"/>
              </a:ext>
            </a:extLst>
          </p:cNvPr>
          <p:cNvSpPr txBox="1"/>
          <p:nvPr/>
        </p:nvSpPr>
        <p:spPr>
          <a:xfrm>
            <a:off x="8870937" y="4348844"/>
            <a:ext cx="2621880" cy="861774"/>
          </a:xfrm>
          <a:prstGeom prst="rect">
            <a:avLst/>
          </a:prstGeom>
          <a:noFill/>
        </p:spPr>
        <p:txBody>
          <a:bodyPr wrap="square">
            <a:spAutoFit/>
          </a:bodyPr>
          <a:lstStyle/>
          <a:p>
            <a:pPr eaLnBrk="1" fontAlgn="auto" hangingPunct="1">
              <a:spcBef>
                <a:spcPts val="0"/>
              </a:spcBef>
              <a:spcAft>
                <a:spcPts val="0"/>
              </a:spcAft>
            </a:pPr>
            <a:r>
              <a:rPr lang="ja-JP" altLang="en-US" sz="1000" dirty="0">
                <a:solidFill>
                  <a:srgbClr val="545454"/>
                </a:solidFill>
                <a:latin typeface="+mn-ea"/>
                <a:ea typeface="+mn-ea"/>
              </a:rPr>
              <a:t>・</a:t>
            </a:r>
            <a:r>
              <a:rPr lang="ja-JP" altLang="en-US" sz="1000" b="1" dirty="0">
                <a:solidFill>
                  <a:srgbClr val="002AFF"/>
                </a:solidFill>
                <a:latin typeface="+mn-ea"/>
                <a:ea typeface="+mn-ea"/>
              </a:rPr>
              <a:t>広告主様と親和性の高いユーザーが特徴的に閲覧しているニューステーマ</a:t>
            </a:r>
            <a:r>
              <a:rPr lang="ja-JP" altLang="en-US" sz="1000" dirty="0">
                <a:solidFill>
                  <a:srgbClr val="0D0D0D"/>
                </a:solidFill>
                <a:latin typeface="+mn-ea"/>
                <a:ea typeface="+mn-ea"/>
              </a:rPr>
              <a:t>を可視化</a:t>
            </a:r>
            <a:endParaRPr lang="en-US" altLang="ja-JP" sz="1000" dirty="0">
              <a:solidFill>
                <a:srgbClr val="0D0D0D"/>
              </a:solidFill>
              <a:latin typeface="+mn-ea"/>
              <a:ea typeface="+mn-ea"/>
            </a:endParaRPr>
          </a:p>
          <a:p>
            <a:pPr eaLnBrk="1" fontAlgn="auto" hangingPunct="1">
              <a:spcBef>
                <a:spcPts val="0"/>
              </a:spcBef>
              <a:spcAft>
                <a:spcPts val="0"/>
              </a:spcAft>
            </a:pPr>
            <a:endParaRPr lang="ja-JP" altLang="en-US" sz="1000" dirty="0">
              <a:solidFill>
                <a:srgbClr val="545454"/>
              </a:solidFill>
              <a:latin typeface="+mn-ea"/>
              <a:ea typeface="+mn-ea"/>
            </a:endParaRPr>
          </a:p>
          <a:p>
            <a:pPr eaLnBrk="1" fontAlgn="auto" hangingPunct="1">
              <a:spcBef>
                <a:spcPts val="0"/>
              </a:spcBef>
              <a:spcAft>
                <a:spcPts val="0"/>
              </a:spcAft>
            </a:pPr>
            <a:r>
              <a:rPr lang="ja-JP" altLang="en-US" sz="1000" dirty="0">
                <a:solidFill>
                  <a:srgbClr val="545454"/>
                </a:solidFill>
                <a:latin typeface="+mn-ea"/>
                <a:ea typeface="+mn-ea"/>
              </a:rPr>
              <a:t>・</a:t>
            </a:r>
            <a:r>
              <a:rPr lang="ja-JP" altLang="en-US" sz="1000" b="1" dirty="0">
                <a:solidFill>
                  <a:srgbClr val="002AFF"/>
                </a:solidFill>
                <a:latin typeface="+mn-ea"/>
                <a:ea typeface="+mn-ea"/>
              </a:rPr>
              <a:t>規模と効率の観点から広告主様にマッチした潜在層</a:t>
            </a:r>
            <a:r>
              <a:rPr lang="ja-JP" altLang="en-US" sz="1000" dirty="0">
                <a:solidFill>
                  <a:srgbClr val="0D0D0D"/>
                </a:solidFill>
                <a:latin typeface="+mn-ea"/>
                <a:ea typeface="+mn-ea"/>
              </a:rPr>
              <a:t>を選定</a:t>
            </a:r>
          </a:p>
        </p:txBody>
      </p:sp>
      <p:sp>
        <p:nvSpPr>
          <p:cNvPr id="186" name="正方形/長方形 185">
            <a:extLst>
              <a:ext uri="{FF2B5EF4-FFF2-40B4-BE49-F238E27FC236}">
                <a16:creationId xmlns:a16="http://schemas.microsoft.com/office/drawing/2014/main" id="{A3950012-3195-38EA-A003-7A2AEB78EE70}"/>
              </a:ext>
            </a:extLst>
          </p:cNvPr>
          <p:cNvSpPr/>
          <p:nvPr/>
        </p:nvSpPr>
        <p:spPr>
          <a:xfrm>
            <a:off x="438074" y="6076205"/>
            <a:ext cx="2576294" cy="276999"/>
          </a:xfrm>
          <a:prstGeom prst="rect">
            <a:avLst/>
          </a:prstGeom>
        </p:spPr>
        <p:txBody>
          <a:bodyPr wrap="square">
            <a:spAutoFit/>
          </a:bodyPr>
          <a:lstStyle/>
          <a:p>
            <a:pPr eaLnBrk="1" fontAlgn="auto" hangingPunct="1">
              <a:spcBef>
                <a:spcPts val="0"/>
              </a:spcBef>
              <a:spcAft>
                <a:spcPts val="0"/>
              </a:spcAft>
              <a:defRPr/>
            </a:pPr>
            <a:r>
              <a:rPr lang="en-US" altLang="ja-JP" sz="600" spc="100" dirty="0">
                <a:solidFill>
                  <a:srgbClr val="0D0D0D"/>
                </a:solidFill>
                <a:latin typeface="+mn-ea"/>
                <a:ea typeface="+mn-ea"/>
              </a:rPr>
              <a:t>※</a:t>
            </a:r>
            <a:r>
              <a:rPr lang="ja-JP" altLang="en-US" sz="600" spc="100" dirty="0">
                <a:solidFill>
                  <a:srgbClr val="0D0D0D"/>
                </a:solidFill>
                <a:latin typeface="+mn-ea"/>
                <a:ea typeface="+mn-ea"/>
              </a:rPr>
              <a:t>推奨プラン①～③以外の目的、集客・アプローチ方法以外でもご利用いただけます。</a:t>
            </a:r>
            <a:endParaRPr lang="en-US" altLang="ja-JP" sz="600" spc="100" dirty="0">
              <a:solidFill>
                <a:srgbClr val="0D0D0D"/>
              </a:solidFill>
              <a:latin typeface="+mn-ea"/>
              <a:ea typeface="+mn-ea"/>
            </a:endParaRPr>
          </a:p>
        </p:txBody>
      </p:sp>
      <p:sp>
        <p:nvSpPr>
          <p:cNvPr id="187" name="正方形/長方形 186">
            <a:extLst>
              <a:ext uri="{FF2B5EF4-FFF2-40B4-BE49-F238E27FC236}">
                <a16:creationId xmlns:a16="http://schemas.microsoft.com/office/drawing/2014/main" id="{EBC88676-D17A-D682-A211-3D11E0FFD05D}"/>
              </a:ext>
            </a:extLst>
          </p:cNvPr>
          <p:cNvSpPr/>
          <p:nvPr/>
        </p:nvSpPr>
        <p:spPr>
          <a:xfrm>
            <a:off x="505548" y="5114136"/>
            <a:ext cx="856838" cy="326370"/>
          </a:xfrm>
          <a:prstGeom prst="rect">
            <a:avLst/>
          </a:prstGeom>
          <a:solidFill>
            <a:srgbClr val="002060"/>
          </a:solidFill>
          <a:ln w="9525" cap="flat" cmpd="sng" algn="ctr">
            <a:solidFill>
              <a:srgbClr val="00206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88" name="正方形/長方形 187">
            <a:extLst>
              <a:ext uri="{FF2B5EF4-FFF2-40B4-BE49-F238E27FC236}">
                <a16:creationId xmlns:a16="http://schemas.microsoft.com/office/drawing/2014/main" id="{42C1B8B4-0694-3307-0858-69FF2831A892}"/>
              </a:ext>
            </a:extLst>
          </p:cNvPr>
          <p:cNvSpPr/>
          <p:nvPr/>
        </p:nvSpPr>
        <p:spPr>
          <a:xfrm>
            <a:off x="533869" y="5144383"/>
            <a:ext cx="850795" cy="307777"/>
          </a:xfrm>
          <a:prstGeom prst="rect">
            <a:avLst/>
          </a:prstGeom>
        </p:spPr>
        <p:txBody>
          <a:bodyPr wrap="square">
            <a:spAutoFit/>
          </a:bodyPr>
          <a:lstStyle/>
          <a:p>
            <a:pPr eaLnBrk="1" fontAlgn="auto" hangingPunct="1">
              <a:spcBef>
                <a:spcPts val="0"/>
              </a:spcBef>
              <a:spcAft>
                <a:spcPts val="0"/>
              </a:spcAft>
              <a:defRPr/>
            </a:pPr>
            <a:r>
              <a:rPr lang="ja-JP" altLang="en-US" sz="1400" spc="100" dirty="0">
                <a:solidFill>
                  <a:srgbClr val="FFFFFF"/>
                </a:solidFill>
                <a:latin typeface="+mn-ea"/>
                <a:ea typeface="+mn-ea"/>
              </a:rPr>
              <a:t>想定</a:t>
            </a:r>
            <a:r>
              <a:rPr lang="en-US" altLang="ja-JP" sz="1400" spc="100" dirty="0">
                <a:solidFill>
                  <a:srgbClr val="FFFFFF"/>
                </a:solidFill>
                <a:latin typeface="+mn-ea"/>
                <a:ea typeface="+mn-ea"/>
              </a:rPr>
              <a:t>PV</a:t>
            </a:r>
          </a:p>
        </p:txBody>
      </p:sp>
      <p:sp>
        <p:nvSpPr>
          <p:cNvPr id="189" name="正方形/長方形 188">
            <a:extLst>
              <a:ext uri="{FF2B5EF4-FFF2-40B4-BE49-F238E27FC236}">
                <a16:creationId xmlns:a16="http://schemas.microsoft.com/office/drawing/2014/main" id="{0ED4A3A6-7543-FCCC-6BEA-D528775430AD}"/>
              </a:ext>
            </a:extLst>
          </p:cNvPr>
          <p:cNvSpPr/>
          <p:nvPr/>
        </p:nvSpPr>
        <p:spPr>
          <a:xfrm>
            <a:off x="1358987" y="5114136"/>
            <a:ext cx="1410335" cy="326370"/>
          </a:xfrm>
          <a:prstGeom prst="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91" name="正方形/長方形 190">
            <a:extLst>
              <a:ext uri="{FF2B5EF4-FFF2-40B4-BE49-F238E27FC236}">
                <a16:creationId xmlns:a16="http://schemas.microsoft.com/office/drawing/2014/main" id="{C7349BF1-6824-EA1E-E42E-398758A08BB7}"/>
              </a:ext>
            </a:extLst>
          </p:cNvPr>
          <p:cNvSpPr/>
          <p:nvPr/>
        </p:nvSpPr>
        <p:spPr>
          <a:xfrm>
            <a:off x="409754" y="5457895"/>
            <a:ext cx="2768872" cy="553998"/>
          </a:xfrm>
          <a:prstGeom prst="rect">
            <a:avLst/>
          </a:prstGeom>
        </p:spPr>
        <p:txBody>
          <a:bodyPr wrap="square">
            <a:spAutoFit/>
          </a:bodyPr>
          <a:lstStyle/>
          <a:p>
            <a:pPr eaLnBrk="1" fontAlgn="auto" hangingPunct="1">
              <a:spcBef>
                <a:spcPts val="0"/>
              </a:spcBef>
              <a:spcAft>
                <a:spcPts val="0"/>
              </a:spcAft>
            </a:pPr>
            <a:r>
              <a:rPr lang="en-US" altLang="ja-JP" sz="600" spc="100" dirty="0">
                <a:solidFill>
                  <a:srgbClr val="0D0D0D"/>
                </a:solidFill>
                <a:latin typeface="+mn-ea"/>
                <a:ea typeface="+mn-ea"/>
              </a:rPr>
              <a:t>*</a:t>
            </a:r>
            <a:r>
              <a:rPr lang="ja-JP" altLang="en-US" sz="600" spc="100" dirty="0">
                <a:solidFill>
                  <a:srgbClr val="0D0D0D"/>
                </a:solidFill>
                <a:latin typeface="+mn-ea"/>
                <a:ea typeface="+mn-ea"/>
              </a:rPr>
              <a:t>ニュース閲覧ターゲティング（運用型）</a:t>
            </a:r>
            <a:r>
              <a:rPr lang="ja-JP" altLang="en-US" sz="600" dirty="0">
                <a:solidFill>
                  <a:srgbClr val="0D0D0D"/>
                </a:solidFill>
                <a:latin typeface="+mn-ea"/>
                <a:ea typeface="+mn-ea"/>
              </a:rPr>
              <a:t>を誘導枠として</a:t>
            </a:r>
            <a:r>
              <a:rPr lang="en-US" altLang="ja-JP" sz="600" dirty="0">
                <a:solidFill>
                  <a:srgbClr val="0D0D0D"/>
                </a:solidFill>
                <a:latin typeface="+mn-ea"/>
                <a:ea typeface="+mn-ea"/>
              </a:rPr>
              <a:t>400</a:t>
            </a:r>
            <a:r>
              <a:rPr lang="ja-JP" altLang="en-US" sz="600" dirty="0">
                <a:solidFill>
                  <a:srgbClr val="0D0D0D"/>
                </a:solidFill>
                <a:latin typeface="+mn-ea"/>
                <a:ea typeface="+mn-ea"/>
              </a:rPr>
              <a:t>万円分</a:t>
            </a:r>
            <a:endParaRPr lang="en-US" altLang="ja-JP" sz="600" dirty="0">
              <a:solidFill>
                <a:srgbClr val="0D0D0D"/>
              </a:solidFill>
              <a:latin typeface="+mn-ea"/>
              <a:ea typeface="+mn-ea"/>
            </a:endParaRPr>
          </a:p>
          <a:p>
            <a:pPr eaLnBrk="1" fontAlgn="auto" hangingPunct="1">
              <a:spcBef>
                <a:spcPts val="0"/>
              </a:spcBef>
              <a:spcAft>
                <a:spcPts val="0"/>
              </a:spcAft>
            </a:pPr>
            <a:r>
              <a:rPr lang="en-US" altLang="ja-JP" sz="600" dirty="0">
                <a:solidFill>
                  <a:srgbClr val="0D0D0D"/>
                </a:solidFill>
                <a:latin typeface="+mn-ea"/>
                <a:ea typeface="+mn-ea"/>
              </a:rPr>
              <a:t>  </a:t>
            </a:r>
            <a:r>
              <a:rPr lang="ja-JP" altLang="en-US" sz="600" dirty="0">
                <a:solidFill>
                  <a:srgbClr val="0D0D0D"/>
                </a:solidFill>
                <a:latin typeface="+mn-ea"/>
                <a:ea typeface="+mn-ea"/>
              </a:rPr>
              <a:t>掲載した場合。</a:t>
            </a:r>
            <a:r>
              <a:rPr lang="en-US" altLang="ja-JP" sz="600" dirty="0">
                <a:solidFill>
                  <a:srgbClr val="0D0D0D"/>
                </a:solidFill>
                <a:latin typeface="+mn-ea"/>
                <a:ea typeface="+mn-ea"/>
              </a:rPr>
              <a:t>2025</a:t>
            </a:r>
            <a:r>
              <a:rPr lang="ja-JP" altLang="en-US" sz="600" dirty="0">
                <a:solidFill>
                  <a:srgbClr val="0D0D0D"/>
                </a:solidFill>
                <a:latin typeface="+mn-ea"/>
                <a:ea typeface="+mn-ea"/>
              </a:rPr>
              <a:t>年</a:t>
            </a:r>
            <a:r>
              <a:rPr lang="en-US" altLang="ja-JP" sz="600" dirty="0">
                <a:solidFill>
                  <a:srgbClr val="0D0D0D"/>
                </a:solidFill>
                <a:latin typeface="+mn-ea"/>
                <a:ea typeface="+mn-ea"/>
              </a:rPr>
              <a:t>1</a:t>
            </a:r>
            <a:r>
              <a:rPr lang="ja-JP" altLang="en-US" sz="600" dirty="0">
                <a:solidFill>
                  <a:srgbClr val="0D0D0D"/>
                </a:solidFill>
                <a:latin typeface="+mn-ea"/>
                <a:ea typeface="+mn-ea"/>
              </a:rPr>
              <a:t>月～</a:t>
            </a:r>
            <a:r>
              <a:rPr lang="en-US" altLang="ja-JP" sz="600" dirty="0">
                <a:solidFill>
                  <a:srgbClr val="0D0D0D"/>
                </a:solidFill>
                <a:latin typeface="+mn-ea"/>
                <a:ea typeface="+mn-ea"/>
              </a:rPr>
              <a:t>6</a:t>
            </a:r>
            <a:r>
              <a:rPr lang="ja-JP" altLang="en-US" sz="600" dirty="0">
                <a:solidFill>
                  <a:srgbClr val="0D0D0D"/>
                </a:solidFill>
                <a:latin typeface="+mn-ea"/>
                <a:ea typeface="+mn-ea"/>
              </a:rPr>
              <a:t>月の同商品でキャンペーン目的「サイト</a:t>
            </a:r>
            <a:endParaRPr lang="en-US" altLang="ja-JP" sz="600" dirty="0">
              <a:solidFill>
                <a:srgbClr val="0D0D0D"/>
              </a:solidFill>
              <a:latin typeface="+mn-ea"/>
              <a:ea typeface="+mn-ea"/>
            </a:endParaRPr>
          </a:p>
          <a:p>
            <a:pPr eaLnBrk="1" fontAlgn="auto" hangingPunct="1">
              <a:spcBef>
                <a:spcPts val="0"/>
              </a:spcBef>
              <a:spcAft>
                <a:spcPts val="0"/>
              </a:spcAft>
            </a:pPr>
            <a:r>
              <a:rPr lang="en-US" altLang="ja-JP" sz="600" dirty="0">
                <a:solidFill>
                  <a:srgbClr val="0D0D0D"/>
                </a:solidFill>
                <a:latin typeface="+mn-ea"/>
                <a:ea typeface="+mn-ea"/>
              </a:rPr>
              <a:t>  </a:t>
            </a:r>
            <a:r>
              <a:rPr lang="ja-JP" altLang="en-US" sz="600" dirty="0">
                <a:solidFill>
                  <a:srgbClr val="0D0D0D"/>
                </a:solidFill>
                <a:latin typeface="+mn-ea"/>
                <a:ea typeface="+mn-ea"/>
              </a:rPr>
              <a:t>誘導」で掲載された案件の、</a:t>
            </a:r>
            <a:r>
              <a:rPr lang="en-US" altLang="ja-JP" sz="600" dirty="0">
                <a:solidFill>
                  <a:srgbClr val="0D0D0D"/>
                </a:solidFill>
                <a:latin typeface="+mn-ea"/>
                <a:ea typeface="+mn-ea"/>
              </a:rPr>
              <a:t>CPC</a:t>
            </a:r>
            <a:r>
              <a:rPr lang="ja-JP" altLang="en-US" sz="600" dirty="0">
                <a:solidFill>
                  <a:srgbClr val="0D0D0D"/>
                </a:solidFill>
                <a:latin typeface="+mn-ea"/>
                <a:ea typeface="+mn-ea"/>
              </a:rPr>
              <a:t>中位（全体の</a:t>
            </a:r>
            <a:r>
              <a:rPr lang="en-US" altLang="ja-JP" sz="600" dirty="0">
                <a:solidFill>
                  <a:srgbClr val="0D0D0D"/>
                </a:solidFill>
                <a:latin typeface="+mn-ea"/>
                <a:ea typeface="+mn-ea"/>
              </a:rPr>
              <a:t>1/3</a:t>
            </a:r>
            <a:r>
              <a:rPr lang="ja-JP" altLang="en-US" sz="600" dirty="0">
                <a:solidFill>
                  <a:srgbClr val="0D0D0D"/>
                </a:solidFill>
                <a:latin typeface="+mn-ea"/>
                <a:ea typeface="+mn-ea"/>
              </a:rPr>
              <a:t>）実績および編集誘導　</a:t>
            </a:r>
            <a:endParaRPr lang="en-US" altLang="ja-JP" sz="600" dirty="0">
              <a:solidFill>
                <a:srgbClr val="0D0D0D"/>
              </a:solidFill>
              <a:latin typeface="+mn-ea"/>
              <a:ea typeface="+mn-ea"/>
            </a:endParaRPr>
          </a:p>
          <a:p>
            <a:pPr eaLnBrk="1" fontAlgn="auto" hangingPunct="1">
              <a:spcBef>
                <a:spcPts val="0"/>
              </a:spcBef>
              <a:spcAft>
                <a:spcPts val="0"/>
              </a:spcAft>
            </a:pPr>
            <a:r>
              <a:rPr lang="ja-JP" altLang="en-US" sz="600" dirty="0">
                <a:solidFill>
                  <a:srgbClr val="0D0D0D"/>
                </a:solidFill>
                <a:latin typeface="+mn-ea"/>
                <a:ea typeface="+mn-ea"/>
              </a:rPr>
              <a:t>  からの想定誘導数より算出した参考値で保証するものではありません。</a:t>
            </a:r>
            <a:endParaRPr lang="en-US" altLang="ja-JP" sz="600" dirty="0">
              <a:solidFill>
                <a:srgbClr val="0D0D0D"/>
              </a:solidFill>
              <a:latin typeface="+mn-ea"/>
              <a:ea typeface="+mn-ea"/>
            </a:endParaRPr>
          </a:p>
          <a:p>
            <a:pPr eaLnBrk="1" fontAlgn="auto" hangingPunct="1">
              <a:spcBef>
                <a:spcPts val="0"/>
              </a:spcBef>
              <a:spcAft>
                <a:spcPts val="0"/>
              </a:spcAft>
            </a:pPr>
            <a:r>
              <a:rPr lang="en-US" altLang="ja-JP" sz="600" dirty="0">
                <a:solidFill>
                  <a:srgbClr val="0D0D0D"/>
                </a:solidFill>
                <a:latin typeface="+mn-ea"/>
                <a:ea typeface="+mn-ea"/>
              </a:rPr>
              <a:t>*</a:t>
            </a:r>
            <a:r>
              <a:rPr lang="ja-JP" altLang="en-US" sz="600" dirty="0">
                <a:solidFill>
                  <a:srgbClr val="0D0D0D"/>
                </a:solidFill>
                <a:latin typeface="+mn-ea"/>
                <a:ea typeface="+mn-ea"/>
              </a:rPr>
              <a:t>プロモーション内容・商材により変動します。</a:t>
            </a:r>
            <a:endParaRPr lang="en-US" altLang="ja-JP" sz="600" dirty="0">
              <a:solidFill>
                <a:srgbClr val="0D0D0D"/>
              </a:solidFill>
              <a:latin typeface="+mn-ea"/>
              <a:ea typeface="+mn-ea"/>
            </a:endParaRPr>
          </a:p>
        </p:txBody>
      </p:sp>
      <p:sp>
        <p:nvSpPr>
          <p:cNvPr id="2" name="正方形/長方形 1">
            <a:extLst>
              <a:ext uri="{FF2B5EF4-FFF2-40B4-BE49-F238E27FC236}">
                <a16:creationId xmlns:a16="http://schemas.microsoft.com/office/drawing/2014/main" id="{DB86354A-9460-CC64-EA15-3EEFA8C0C635}"/>
              </a:ext>
            </a:extLst>
          </p:cNvPr>
          <p:cNvSpPr/>
          <p:nvPr/>
        </p:nvSpPr>
        <p:spPr>
          <a:xfrm>
            <a:off x="1335054" y="5153092"/>
            <a:ext cx="1547476" cy="307777"/>
          </a:xfrm>
          <a:prstGeom prst="rect">
            <a:avLst/>
          </a:prstGeom>
        </p:spPr>
        <p:txBody>
          <a:bodyPr wrap="square">
            <a:spAutoFit/>
          </a:bodyPr>
          <a:lstStyle/>
          <a:p>
            <a:pPr eaLnBrk="1" fontAlgn="auto" hangingPunct="1">
              <a:spcBef>
                <a:spcPts val="0"/>
              </a:spcBef>
              <a:spcAft>
                <a:spcPts val="0"/>
              </a:spcAft>
              <a:defRPr/>
            </a:pPr>
            <a:r>
              <a:rPr lang="en-US" altLang="ja-JP" sz="1400" b="1" spc="100" dirty="0">
                <a:solidFill>
                  <a:srgbClr val="002060"/>
                </a:solidFill>
                <a:latin typeface="+mn-ea"/>
                <a:ea typeface="+mn-ea"/>
              </a:rPr>
              <a:t>19</a:t>
            </a:r>
            <a:r>
              <a:rPr lang="ja-JP" altLang="en-US" sz="1400" b="1" spc="100" dirty="0">
                <a:solidFill>
                  <a:srgbClr val="002060"/>
                </a:solidFill>
                <a:latin typeface="+mn-ea"/>
                <a:ea typeface="+mn-ea"/>
              </a:rPr>
              <a:t>万～</a:t>
            </a:r>
            <a:r>
              <a:rPr lang="en-US" altLang="ja-JP" sz="1400" b="1" spc="100" dirty="0">
                <a:solidFill>
                  <a:srgbClr val="002060"/>
                </a:solidFill>
                <a:latin typeface="+mn-ea"/>
                <a:ea typeface="+mn-ea"/>
              </a:rPr>
              <a:t>23</a:t>
            </a:r>
            <a:r>
              <a:rPr lang="ja-JP" altLang="en-US" sz="1400" b="1" spc="100" dirty="0">
                <a:solidFill>
                  <a:srgbClr val="002060"/>
                </a:solidFill>
                <a:latin typeface="+mn-ea"/>
                <a:ea typeface="+mn-ea"/>
              </a:rPr>
              <a:t>万</a:t>
            </a:r>
            <a:r>
              <a:rPr lang="en-US" altLang="ja-JP" sz="1100" spc="100" dirty="0">
                <a:solidFill>
                  <a:srgbClr val="002060"/>
                </a:solidFill>
                <a:latin typeface="+mn-ea"/>
                <a:ea typeface="+mn-ea"/>
              </a:rPr>
              <a:t>PV</a:t>
            </a:r>
          </a:p>
        </p:txBody>
      </p:sp>
    </p:spTree>
    <p:extLst>
      <p:ext uri="{BB962C8B-B14F-4D97-AF65-F5344CB8AC3E}">
        <p14:creationId xmlns:p14="http://schemas.microsoft.com/office/powerpoint/2010/main" val="19457855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1">
            <a:extLst>
              <a:ext uri="{FF2B5EF4-FFF2-40B4-BE49-F238E27FC236}">
                <a16:creationId xmlns:a16="http://schemas.microsoft.com/office/drawing/2014/main" id="{82E23DAE-86B1-3F54-619A-0564163EE2F4}"/>
              </a:ext>
            </a:extLst>
          </p:cNvPr>
          <p:cNvSpPr txBox="1">
            <a:spLocks noGrp="1"/>
          </p:cNvSpPr>
          <p:nvPr>
            <p:ph type="body" sz="quarter" idx="10"/>
          </p:nvPr>
        </p:nvSpPr>
        <p:spPr>
          <a:xfrm>
            <a:off x="1887538" y="252413"/>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dirty="0">
                <a:solidFill>
                  <a:srgbClr val="000048"/>
                </a:solidFill>
              </a:rPr>
              <a:t>LINE</a:t>
            </a:r>
            <a:r>
              <a:rPr lang="ja-JP" altLang="en-US" dirty="0">
                <a:solidFill>
                  <a:srgbClr val="000048"/>
                </a:solidFill>
              </a:rPr>
              <a:t>ヤフー広告 ディスプレイ広告（予約型）</a:t>
            </a:r>
            <a:endParaRPr lang="en-US" altLang="ja-JP" dirty="0">
              <a:solidFill>
                <a:srgbClr val="000048"/>
              </a:solidFill>
            </a:endParaRPr>
          </a:p>
          <a:p>
            <a:r>
              <a:rPr lang="en-US" altLang="ja-JP" dirty="0">
                <a:solidFill>
                  <a:srgbClr val="000048"/>
                </a:solidFill>
              </a:rPr>
              <a:t>2026</a:t>
            </a:r>
            <a:r>
              <a:rPr lang="ja-JP" altLang="en-US" dirty="0">
                <a:solidFill>
                  <a:srgbClr val="000048"/>
                </a:solidFill>
              </a:rPr>
              <a:t>年</a:t>
            </a:r>
            <a:r>
              <a:rPr lang="en-US" altLang="ja-JP" dirty="0">
                <a:solidFill>
                  <a:srgbClr val="000048"/>
                </a:solidFill>
              </a:rPr>
              <a:t>4</a:t>
            </a:r>
            <a:r>
              <a:rPr lang="ja-JP" altLang="en-US" dirty="0">
                <a:solidFill>
                  <a:srgbClr val="000048"/>
                </a:solidFill>
              </a:rPr>
              <a:t>月</a:t>
            </a:r>
            <a:r>
              <a:rPr lang="en-US" altLang="ja-JP" dirty="0">
                <a:solidFill>
                  <a:srgbClr val="000048"/>
                </a:solidFill>
              </a:rPr>
              <a:t>1</a:t>
            </a:r>
            <a:r>
              <a:rPr lang="ja-JP" altLang="en-US" dirty="0">
                <a:solidFill>
                  <a:srgbClr val="000048"/>
                </a:solidFill>
              </a:rPr>
              <a:t>日掲載開始商品　変更点・お知らせサマリー</a:t>
            </a:r>
          </a:p>
        </p:txBody>
      </p:sp>
      <p:sp>
        <p:nvSpPr>
          <p:cNvPr id="16" name="正方形/長方形 15">
            <a:extLst>
              <a:ext uri="{FF2B5EF4-FFF2-40B4-BE49-F238E27FC236}">
                <a16:creationId xmlns:a16="http://schemas.microsoft.com/office/drawing/2014/main" id="{4D7D8BE2-0870-CF9B-6459-6E5E2DE52E45}"/>
              </a:ext>
            </a:extLst>
          </p:cNvPr>
          <p:cNvSpPr/>
          <p:nvPr/>
        </p:nvSpPr>
        <p:spPr>
          <a:xfrm>
            <a:off x="555391" y="1570842"/>
            <a:ext cx="11175398" cy="4902147"/>
          </a:xfrm>
          <a:prstGeom prst="rect">
            <a:avLst/>
          </a:prstGeom>
          <a:solidFill>
            <a:srgbClr val="000048">
              <a:alpha val="9804"/>
            </a:srgbClr>
          </a:solidFill>
          <a:ln w="9525" cap="flat" cmpd="sng" algn="ctr">
            <a:noFill/>
            <a:prstDash val="solid"/>
          </a:ln>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1</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．プラットフォーム統合以降の商品リリース情報</a:t>
            </a:r>
            <a:b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b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2</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．予約型商品全体にかかわる変更</a:t>
            </a: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　・ターゲティング項目</a:t>
            </a: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　・</a:t>
            </a: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2026</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年</a:t>
            </a: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3</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月～</a:t>
            </a: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4</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月の期またぎ掲載</a:t>
            </a: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　・掲載制限カテゴリーリストの追加</a:t>
            </a: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　・制作費申し込みフォームの変更</a:t>
            </a: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3</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．ドキュメント関連</a:t>
            </a: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　・共通免責事項のヘルプ記載</a:t>
            </a: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rPr>
              <a:t>　・セールスシートの掲載場所追加</a:t>
            </a: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sp>
        <p:nvSpPr>
          <p:cNvPr id="2" name="1 つの角を丸めた四角形 22">
            <a:extLst>
              <a:ext uri="{FF2B5EF4-FFF2-40B4-BE49-F238E27FC236}">
                <a16:creationId xmlns:a16="http://schemas.microsoft.com/office/drawing/2014/main" id="{F1770C09-0F0F-4280-8641-22BC832B88A4}"/>
              </a:ext>
            </a:extLst>
          </p:cNvPr>
          <p:cNvSpPr/>
          <p:nvPr/>
        </p:nvSpPr>
        <p:spPr>
          <a:xfrm>
            <a:off x="555391" y="989945"/>
            <a:ext cx="8321471" cy="580897"/>
          </a:xfrm>
          <a:prstGeom prst="round1Rect">
            <a:avLst/>
          </a:prstGeom>
          <a:solidFill>
            <a:srgbClr val="02004A"/>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800" b="1" i="0" u="none" strike="noStrike" kern="1200" cap="none" spc="0" normalizeH="0" baseline="0" noProof="0">
                <a:ln>
                  <a:noFill/>
                </a:ln>
                <a:solidFill>
                  <a:srgbClr val="FFFFFF"/>
                </a:solidFill>
                <a:effectLst/>
                <a:uLnTx/>
                <a:uFillTx/>
                <a:latin typeface="Meiryo"/>
                <a:ea typeface="Meiryo"/>
                <a:cs typeface="+mn-cs"/>
              </a:rPr>
              <a:t>変更点・お知らせサマリー</a:t>
            </a:r>
          </a:p>
        </p:txBody>
      </p:sp>
    </p:spTree>
    <p:extLst>
      <p:ext uri="{BB962C8B-B14F-4D97-AF65-F5344CB8AC3E}">
        <p14:creationId xmlns:p14="http://schemas.microsoft.com/office/powerpoint/2010/main" val="380245480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917A9242-AF5F-0972-E32E-42837C73BD50}"/>
              </a:ext>
            </a:extLst>
          </p:cNvPr>
          <p:cNvSpPr>
            <a:spLocks noGrp="1"/>
          </p:cNvSpPr>
          <p:nvPr>
            <p:ph type="body" sz="quarter" idx="12"/>
          </p:nvPr>
        </p:nvSpPr>
        <p:spPr>
          <a:xfrm>
            <a:off x="682513" y="70858"/>
            <a:ext cx="866756" cy="410840"/>
          </a:xfrm>
        </p:spPr>
        <p:txBody>
          <a:bodyPr/>
          <a:lstStyle/>
          <a:p>
            <a:pPr marL="0" indent="0">
              <a:buNone/>
            </a:pPr>
            <a:r>
              <a:rPr kumimoji="1" lang="ja-JP" altLang="en-US" dirty="0"/>
              <a:t>ご活用方法</a:t>
            </a:r>
          </a:p>
        </p:txBody>
      </p:sp>
      <p:grpSp>
        <p:nvGrpSpPr>
          <p:cNvPr id="16" name="Group 1">
            <a:extLst>
              <a:ext uri="{FF2B5EF4-FFF2-40B4-BE49-F238E27FC236}">
                <a16:creationId xmlns:a16="http://schemas.microsoft.com/office/drawing/2014/main" id="{98F9823C-220D-2D47-6301-597EFA29665B}"/>
              </a:ext>
            </a:extLst>
          </p:cNvPr>
          <p:cNvGrpSpPr>
            <a:grpSpLocks/>
          </p:cNvGrpSpPr>
          <p:nvPr/>
        </p:nvGrpSpPr>
        <p:grpSpPr bwMode="auto">
          <a:xfrm>
            <a:off x="104843" y="103529"/>
            <a:ext cx="307780" cy="327393"/>
            <a:chOff x="588" y="472"/>
            <a:chExt cx="408" cy="434"/>
          </a:xfrm>
          <a:solidFill>
            <a:schemeClr val="bg1"/>
          </a:solidFill>
        </p:grpSpPr>
        <p:sp>
          <p:nvSpPr>
            <p:cNvPr id="17" name="Freeform 2">
              <a:extLst>
                <a:ext uri="{FF2B5EF4-FFF2-40B4-BE49-F238E27FC236}">
                  <a16:creationId xmlns:a16="http://schemas.microsoft.com/office/drawing/2014/main" id="{ACD374FF-AEF3-363A-B5CC-B14447D8542E}"/>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8" name="Freeform 3">
              <a:extLst>
                <a:ext uri="{FF2B5EF4-FFF2-40B4-BE49-F238E27FC236}">
                  <a16:creationId xmlns:a16="http://schemas.microsoft.com/office/drawing/2014/main" id="{25A4F961-8FE3-C3EC-8DC1-47326CEA0518}"/>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9" name="Freeform 4">
              <a:extLst>
                <a:ext uri="{FF2B5EF4-FFF2-40B4-BE49-F238E27FC236}">
                  <a16:creationId xmlns:a16="http://schemas.microsoft.com/office/drawing/2014/main" id="{B38F6240-B15F-171B-342A-D16F3DC0B26B}"/>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0" name="Freeform 5">
              <a:extLst>
                <a:ext uri="{FF2B5EF4-FFF2-40B4-BE49-F238E27FC236}">
                  <a16:creationId xmlns:a16="http://schemas.microsoft.com/office/drawing/2014/main" id="{557D6EFF-80C0-C283-CC2B-B004DE7557CC}"/>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1" name="Freeform 6">
              <a:extLst>
                <a:ext uri="{FF2B5EF4-FFF2-40B4-BE49-F238E27FC236}">
                  <a16:creationId xmlns:a16="http://schemas.microsoft.com/office/drawing/2014/main" id="{775A0CCE-3575-2885-A70C-6AAB96B3BB90}"/>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2" name="Freeform 7">
              <a:extLst>
                <a:ext uri="{FF2B5EF4-FFF2-40B4-BE49-F238E27FC236}">
                  <a16:creationId xmlns:a16="http://schemas.microsoft.com/office/drawing/2014/main" id="{2EA83599-9564-A445-8C8F-31ED74CBBCEB}"/>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3" name="Freeform 8">
              <a:extLst>
                <a:ext uri="{FF2B5EF4-FFF2-40B4-BE49-F238E27FC236}">
                  <a16:creationId xmlns:a16="http://schemas.microsoft.com/office/drawing/2014/main" id="{846743FB-52DE-1A08-9A2B-3C8EF852539A}"/>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4" name="Freeform 9">
              <a:extLst>
                <a:ext uri="{FF2B5EF4-FFF2-40B4-BE49-F238E27FC236}">
                  <a16:creationId xmlns:a16="http://schemas.microsoft.com/office/drawing/2014/main" id="{A446859B-44D4-95DE-5B14-86BDDE02D357}"/>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2" name="テキスト プレースホルダー 3">
            <a:extLst>
              <a:ext uri="{FF2B5EF4-FFF2-40B4-BE49-F238E27FC236}">
                <a16:creationId xmlns:a16="http://schemas.microsoft.com/office/drawing/2014/main" id="{A4EC9DF2-5816-2C08-F3D9-B3F59696DED2}"/>
              </a:ext>
            </a:extLst>
          </p:cNvPr>
          <p:cNvSpPr txBox="1">
            <a:spLocks/>
          </p:cNvSpPr>
          <p:nvPr/>
        </p:nvSpPr>
        <p:spPr>
          <a:xfrm>
            <a:off x="1963242" y="234742"/>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48"/>
                </a:solidFill>
                <a:effectLst/>
                <a:uLnTx/>
                <a:uFillTx/>
                <a:latin typeface="+mn-ea"/>
                <a:ea typeface="+mn-ea"/>
                <a:cs typeface="+mn-cs"/>
              </a:rPr>
              <a:t>各層へのアプローチ</a:t>
            </a:r>
            <a:r>
              <a:rPr kumimoji="1" lang="en-US" altLang="ja-JP" b="1" i="0" u="none" strike="noStrike" kern="1200" cap="none" spc="0" normalizeH="0" baseline="0" noProof="0" dirty="0">
                <a:ln>
                  <a:noFill/>
                </a:ln>
                <a:solidFill>
                  <a:srgbClr val="000048"/>
                </a:solidFill>
                <a:effectLst/>
                <a:uLnTx/>
                <a:uFillTx/>
                <a:latin typeface="+mn-ea"/>
                <a:ea typeface="+mn-ea"/>
                <a:cs typeface="+mn-cs"/>
              </a:rPr>
              <a:t>/</a:t>
            </a:r>
            <a:r>
              <a:rPr kumimoji="1" lang="ja-JP" altLang="en-US" b="1" i="0" u="none" strike="noStrike" kern="1200" cap="none" spc="0" normalizeH="0" baseline="0" noProof="0" dirty="0">
                <a:ln>
                  <a:noFill/>
                </a:ln>
                <a:solidFill>
                  <a:srgbClr val="000048"/>
                </a:solidFill>
                <a:effectLst/>
                <a:uLnTx/>
                <a:uFillTx/>
                <a:latin typeface="+mn-ea"/>
                <a:ea typeface="+mn-ea"/>
                <a:cs typeface="+mn-cs"/>
              </a:rPr>
              <a:t>推奨プラン③</a:t>
            </a:r>
          </a:p>
        </p:txBody>
      </p:sp>
      <p:sp>
        <p:nvSpPr>
          <p:cNvPr id="61" name="正方形/長方形 60">
            <a:extLst>
              <a:ext uri="{FF2B5EF4-FFF2-40B4-BE49-F238E27FC236}">
                <a16:creationId xmlns:a16="http://schemas.microsoft.com/office/drawing/2014/main" id="{DFA555FC-39A1-16D7-4C2C-9C33FCADB337}"/>
              </a:ext>
            </a:extLst>
          </p:cNvPr>
          <p:cNvSpPr/>
          <p:nvPr/>
        </p:nvSpPr>
        <p:spPr>
          <a:xfrm>
            <a:off x="8804366" y="2679519"/>
            <a:ext cx="2776548" cy="3726871"/>
          </a:xfrm>
          <a:prstGeom prst="rect">
            <a:avLst/>
          </a:prstGeom>
          <a:noFill/>
          <a:ln w="2857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66" name="正方形/長方形 65">
            <a:extLst>
              <a:ext uri="{FF2B5EF4-FFF2-40B4-BE49-F238E27FC236}">
                <a16:creationId xmlns:a16="http://schemas.microsoft.com/office/drawing/2014/main" id="{C587A852-A307-E12D-2393-066C8B240A50}"/>
              </a:ext>
            </a:extLst>
          </p:cNvPr>
          <p:cNvSpPr/>
          <p:nvPr/>
        </p:nvSpPr>
        <p:spPr>
          <a:xfrm>
            <a:off x="3185512" y="2679519"/>
            <a:ext cx="5389108" cy="3724268"/>
          </a:xfrm>
          <a:prstGeom prst="rect">
            <a:avLst/>
          </a:prstGeom>
          <a:noFill/>
          <a:ln w="2857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74" name="矢印: 下 73">
            <a:extLst>
              <a:ext uri="{FF2B5EF4-FFF2-40B4-BE49-F238E27FC236}">
                <a16:creationId xmlns:a16="http://schemas.microsoft.com/office/drawing/2014/main" id="{E0C8547E-C9BA-D9A4-1213-C8FE1538A01A}"/>
              </a:ext>
            </a:extLst>
          </p:cNvPr>
          <p:cNvSpPr/>
          <p:nvPr/>
        </p:nvSpPr>
        <p:spPr>
          <a:xfrm rot="5400000">
            <a:off x="8332546" y="3783226"/>
            <a:ext cx="592183" cy="455004"/>
          </a:xfrm>
          <a:prstGeom prst="downArrow">
            <a:avLst/>
          </a:prstGeom>
          <a:solidFill>
            <a:srgbClr val="545454"/>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62" name="テキスト ボックス 61">
            <a:extLst>
              <a:ext uri="{FF2B5EF4-FFF2-40B4-BE49-F238E27FC236}">
                <a16:creationId xmlns:a16="http://schemas.microsoft.com/office/drawing/2014/main" id="{000B92C3-2AB4-73DC-303A-0A3BAD95B8EB}"/>
              </a:ext>
            </a:extLst>
          </p:cNvPr>
          <p:cNvSpPr txBox="1"/>
          <p:nvPr/>
        </p:nvSpPr>
        <p:spPr>
          <a:xfrm>
            <a:off x="1040170" y="939365"/>
            <a:ext cx="1579731" cy="630423"/>
          </a:xfrm>
          <a:prstGeom prst="rect">
            <a:avLst/>
          </a:prstGeom>
          <a:noFill/>
        </p:spPr>
        <p:txBody>
          <a:bodyPr wrap="square" lIns="0" tIns="0" rIns="0" bIns="0" anchor="ctr">
            <a:noAutofit/>
          </a:bodyPr>
          <a:lstStyle/>
          <a:p>
            <a:pPr eaLnBrk="1" fontAlgn="auto" hangingPunct="1">
              <a:spcBef>
                <a:spcPts val="0"/>
              </a:spcBef>
              <a:spcAft>
                <a:spcPts val="0"/>
              </a:spcAft>
              <a:defRPr/>
            </a:pPr>
            <a:r>
              <a:rPr kumimoji="0" lang="ja-JP" altLang="en-US" b="1" kern="0" spc="200" dirty="0">
                <a:solidFill>
                  <a:srgbClr val="0D0D0D"/>
                </a:solidFill>
                <a:latin typeface="+mn-ea"/>
                <a:ea typeface="+mn-ea"/>
              </a:rPr>
              <a:t>顕在層プラン</a:t>
            </a:r>
          </a:p>
        </p:txBody>
      </p:sp>
      <p:sp>
        <p:nvSpPr>
          <p:cNvPr id="63" name="正方形/長方形 62">
            <a:extLst>
              <a:ext uri="{FF2B5EF4-FFF2-40B4-BE49-F238E27FC236}">
                <a16:creationId xmlns:a16="http://schemas.microsoft.com/office/drawing/2014/main" id="{8F9511AA-F05B-4969-47B3-33DF94F68E05}"/>
              </a:ext>
            </a:extLst>
          </p:cNvPr>
          <p:cNvSpPr/>
          <p:nvPr/>
        </p:nvSpPr>
        <p:spPr>
          <a:xfrm>
            <a:off x="509514" y="957521"/>
            <a:ext cx="2383971" cy="525660"/>
          </a:xfrm>
          <a:prstGeom prst="rect">
            <a:avLst/>
          </a:prstGeom>
          <a:noFill/>
          <a:ln w="76200"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64" name="正方形/長方形 63">
            <a:extLst>
              <a:ext uri="{FF2B5EF4-FFF2-40B4-BE49-F238E27FC236}">
                <a16:creationId xmlns:a16="http://schemas.microsoft.com/office/drawing/2014/main" id="{7603D764-CB96-F20C-F858-26349E22BD78}"/>
              </a:ext>
            </a:extLst>
          </p:cNvPr>
          <p:cNvSpPr/>
          <p:nvPr/>
        </p:nvSpPr>
        <p:spPr>
          <a:xfrm>
            <a:off x="509285" y="957521"/>
            <a:ext cx="234722" cy="525660"/>
          </a:xfrm>
          <a:prstGeom prst="rect">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15" name="テキスト プレースホルダー 2">
            <a:extLst>
              <a:ext uri="{FF2B5EF4-FFF2-40B4-BE49-F238E27FC236}">
                <a16:creationId xmlns:a16="http://schemas.microsoft.com/office/drawing/2014/main" id="{2D32FED7-6C84-9AFD-FDC4-CF72E5C31714}"/>
              </a:ext>
            </a:extLst>
          </p:cNvPr>
          <p:cNvSpPr txBox="1">
            <a:spLocks/>
          </p:cNvSpPr>
          <p:nvPr/>
        </p:nvSpPr>
        <p:spPr>
          <a:xfrm>
            <a:off x="3406339" y="3023059"/>
            <a:ext cx="5074309" cy="256137"/>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600" b="1" i="0" u="none" strike="noStrike" kern="1200" cap="none" spc="100" normalizeH="0" baseline="0" noProof="0" dirty="0">
                <a:ln>
                  <a:noFill/>
                </a:ln>
                <a:solidFill>
                  <a:srgbClr val="545454"/>
                </a:solidFill>
                <a:effectLst/>
                <a:uLnTx/>
                <a:uFillTx/>
                <a:cs typeface="+mn-cs"/>
              </a:rPr>
              <a:t>商品の本質的な価値やこだわりを、</a:t>
            </a:r>
            <a:endParaRPr kumimoji="1" lang="en-US" altLang="ja-JP" sz="1600" b="1" i="0" u="none" strike="noStrike" kern="1200" cap="none" spc="100" normalizeH="0" baseline="0" noProof="0" dirty="0">
              <a:ln>
                <a:noFill/>
              </a:ln>
              <a:solidFill>
                <a:srgbClr val="545454"/>
              </a:solidFill>
              <a:effectLst/>
              <a:uLnTx/>
              <a:uFillTx/>
              <a:cs typeface="+mn-cs"/>
            </a:endParaRPr>
          </a:p>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600" b="1" i="0" u="none" strike="noStrike" kern="1200" cap="none" spc="100" normalizeH="0" baseline="0" noProof="0" dirty="0">
                <a:ln>
                  <a:noFill/>
                </a:ln>
                <a:solidFill>
                  <a:srgbClr val="545454"/>
                </a:solidFill>
                <a:effectLst/>
                <a:uLnTx/>
                <a:uFillTx/>
                <a:cs typeface="+mn-cs"/>
              </a:rPr>
              <a:t>開発当事者の言葉で伝える</a:t>
            </a:r>
          </a:p>
        </p:txBody>
      </p:sp>
      <p:sp>
        <p:nvSpPr>
          <p:cNvPr id="5" name="フリーフォーム: 図形 4">
            <a:extLst>
              <a:ext uri="{FF2B5EF4-FFF2-40B4-BE49-F238E27FC236}">
                <a16:creationId xmlns:a16="http://schemas.microsoft.com/office/drawing/2014/main" id="{BFD3254D-FB09-E6D0-2010-D2AE62399A64}"/>
              </a:ext>
            </a:extLst>
          </p:cNvPr>
          <p:cNvSpPr/>
          <p:nvPr/>
        </p:nvSpPr>
        <p:spPr>
          <a:xfrm rot="10800000" flipH="1">
            <a:off x="744007" y="2999764"/>
            <a:ext cx="1986117" cy="942402"/>
          </a:xfrm>
          <a:custGeom>
            <a:avLst/>
            <a:gdLst>
              <a:gd name="connsiteX0" fmla="*/ 56873 w 3646771"/>
              <a:gd name="connsiteY0" fmla="*/ 687179 h 687179"/>
              <a:gd name="connsiteX1" fmla="*/ 1822935 w 3646771"/>
              <a:gd name="connsiteY1" fmla="*/ 687179 h 687179"/>
              <a:gd name="connsiteX2" fmla="*/ 1823836 w 3646771"/>
              <a:gd name="connsiteY2" fmla="*/ 687179 h 687179"/>
              <a:gd name="connsiteX3" fmla="*/ 3589898 w 3646771"/>
              <a:gd name="connsiteY3" fmla="*/ 687179 h 687179"/>
              <a:gd name="connsiteX4" fmla="*/ 3637508 w 3646771"/>
              <a:gd name="connsiteY4" fmla="*/ 595119 h 687179"/>
              <a:gd name="connsiteX5" fmla="*/ 3286308 w 3646771"/>
              <a:gd name="connsiteY5" fmla="*/ 27193 h 687179"/>
              <a:gd name="connsiteX6" fmla="*/ 3238702 w 3646771"/>
              <a:gd name="connsiteY6" fmla="*/ 0 h 687179"/>
              <a:gd name="connsiteX7" fmla="*/ 1823836 w 3646771"/>
              <a:gd name="connsiteY7" fmla="*/ 0 h 687179"/>
              <a:gd name="connsiteX8" fmla="*/ 1822935 w 3646771"/>
              <a:gd name="connsiteY8" fmla="*/ 0 h 687179"/>
              <a:gd name="connsiteX9" fmla="*/ 408070 w 3646771"/>
              <a:gd name="connsiteY9" fmla="*/ 0 h 687179"/>
              <a:gd name="connsiteX10" fmla="*/ 360463 w 3646771"/>
              <a:gd name="connsiteY10" fmla="*/ 27193 h 687179"/>
              <a:gd name="connsiteX11" fmla="*/ 9264 w 3646771"/>
              <a:gd name="connsiteY11" fmla="*/ 595119 h 687179"/>
              <a:gd name="connsiteX12" fmla="*/ 56873 w 3646771"/>
              <a:gd name="connsiteY12" fmla="*/ 687179 h 68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46771" h="687179">
                <a:moveTo>
                  <a:pt x="56873" y="687179"/>
                </a:moveTo>
                <a:lnTo>
                  <a:pt x="1822935" y="687179"/>
                </a:lnTo>
                <a:lnTo>
                  <a:pt x="1823836" y="687179"/>
                </a:lnTo>
                <a:lnTo>
                  <a:pt x="3589898" y="687179"/>
                </a:lnTo>
                <a:cubicBezTo>
                  <a:pt x="3634946" y="687179"/>
                  <a:pt x="3662055" y="634775"/>
                  <a:pt x="3637508" y="595119"/>
                </a:cubicBezTo>
                <a:lnTo>
                  <a:pt x="3286308" y="27193"/>
                </a:lnTo>
                <a:cubicBezTo>
                  <a:pt x="3275790" y="10198"/>
                  <a:pt x="3257987" y="0"/>
                  <a:pt x="3238702" y="0"/>
                </a:cubicBezTo>
                <a:lnTo>
                  <a:pt x="1823836" y="0"/>
                </a:lnTo>
                <a:lnTo>
                  <a:pt x="1822935" y="0"/>
                </a:lnTo>
                <a:lnTo>
                  <a:pt x="408070" y="0"/>
                </a:lnTo>
                <a:cubicBezTo>
                  <a:pt x="388784" y="0"/>
                  <a:pt x="370981" y="10198"/>
                  <a:pt x="360463" y="27193"/>
                </a:cubicBezTo>
                <a:lnTo>
                  <a:pt x="9264" y="595119"/>
                </a:lnTo>
                <a:cubicBezTo>
                  <a:pt x="-15284" y="634775"/>
                  <a:pt x="11826" y="687179"/>
                  <a:pt x="56873" y="687179"/>
                </a:cubicBezTo>
                <a:close/>
              </a:path>
            </a:pathLst>
          </a:custGeom>
          <a:gradFill>
            <a:gsLst>
              <a:gs pos="36000">
                <a:srgbClr val="00569B"/>
              </a:gs>
              <a:gs pos="86000">
                <a:srgbClr val="00569B">
                  <a:lumMod val="60000"/>
                  <a:lumOff val="40000"/>
                </a:srgbClr>
              </a:gs>
            </a:gsLst>
            <a:lin ang="16800000" scaled="0"/>
          </a:gradFill>
          <a:ln w="9525" cap="flat">
            <a:noFill/>
            <a:prstDash val="solid"/>
            <a:miter/>
          </a:ln>
        </p:spPr>
        <p:txBody>
          <a:bodyPr wrap="square" rtlCol="0" anchor="ctr">
            <a:noAutofit/>
          </a:bodyPr>
          <a:lstStyle/>
          <a:p>
            <a:pPr eaLnBrk="1" fontAlgn="auto" hangingPunct="1">
              <a:spcBef>
                <a:spcPts val="0"/>
              </a:spcBef>
              <a:spcAft>
                <a:spcPts val="0"/>
              </a:spcAft>
              <a:defRPr/>
            </a:pPr>
            <a:endParaRPr kumimoji="0" lang="ja-JP" altLang="en-US" kern="0">
              <a:solidFill>
                <a:sysClr val="windowText" lastClr="000000"/>
              </a:solidFill>
              <a:latin typeface="+mn-ea"/>
              <a:ea typeface="+mn-ea"/>
            </a:endParaRPr>
          </a:p>
        </p:txBody>
      </p:sp>
      <p:sp>
        <p:nvSpPr>
          <p:cNvPr id="6" name="フリーフォーム: 図形 5">
            <a:extLst>
              <a:ext uri="{FF2B5EF4-FFF2-40B4-BE49-F238E27FC236}">
                <a16:creationId xmlns:a16="http://schemas.microsoft.com/office/drawing/2014/main" id="{2587B621-916B-8BFF-A857-DF16F45F5675}"/>
              </a:ext>
            </a:extLst>
          </p:cNvPr>
          <p:cNvSpPr/>
          <p:nvPr/>
        </p:nvSpPr>
        <p:spPr>
          <a:xfrm rot="10800000" flipH="1">
            <a:off x="980596" y="4001750"/>
            <a:ext cx="1513671" cy="942207"/>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gradFill>
            <a:gsLst>
              <a:gs pos="0">
                <a:srgbClr val="C9002C">
                  <a:lumMod val="67000"/>
                </a:srgbClr>
              </a:gs>
              <a:gs pos="48000">
                <a:srgbClr val="C9002C">
                  <a:lumMod val="97000"/>
                  <a:lumOff val="3000"/>
                </a:srgbClr>
              </a:gs>
              <a:gs pos="100000">
                <a:srgbClr val="C9002C">
                  <a:lumMod val="60000"/>
                  <a:lumOff val="40000"/>
                </a:srgbClr>
              </a:gs>
            </a:gsLst>
            <a:lin ang="5400000" scaled="1"/>
          </a:gra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8" name="フリーフォーム: 図形 7">
            <a:extLst>
              <a:ext uri="{FF2B5EF4-FFF2-40B4-BE49-F238E27FC236}">
                <a16:creationId xmlns:a16="http://schemas.microsoft.com/office/drawing/2014/main" id="{F5929BF1-6D1D-6C3B-783E-16C4E30D5D49}"/>
              </a:ext>
            </a:extLst>
          </p:cNvPr>
          <p:cNvSpPr/>
          <p:nvPr/>
        </p:nvSpPr>
        <p:spPr>
          <a:xfrm rot="10800000" flipH="1">
            <a:off x="509286" y="1987181"/>
            <a:ext cx="2466644" cy="942399"/>
          </a:xfrm>
          <a:custGeom>
            <a:avLst/>
            <a:gdLst>
              <a:gd name="connsiteX0" fmla="*/ 56927 w 4568302"/>
              <a:gd name="connsiteY0" fmla="*/ 687177 h 687177"/>
              <a:gd name="connsiteX1" fmla="*/ 2283697 w 4568302"/>
              <a:gd name="connsiteY1" fmla="*/ 687177 h 687177"/>
              <a:gd name="connsiteX2" fmla="*/ 2284604 w 4568302"/>
              <a:gd name="connsiteY2" fmla="*/ 687177 h 687177"/>
              <a:gd name="connsiteX3" fmla="*/ 4511374 w 4568302"/>
              <a:gd name="connsiteY3" fmla="*/ 687177 h 687177"/>
              <a:gd name="connsiteX4" fmla="*/ 4559119 w 4568302"/>
              <a:gd name="connsiteY4" fmla="*/ 595262 h 687177"/>
              <a:gd name="connsiteX5" fmla="*/ 4210482 w 4568302"/>
              <a:gd name="connsiteY5" fmla="*/ 27333 h 687177"/>
              <a:gd name="connsiteX6" fmla="*/ 4162740 w 4568302"/>
              <a:gd name="connsiteY6" fmla="*/ 0 h 687177"/>
              <a:gd name="connsiteX7" fmla="*/ 2284604 w 4568302"/>
              <a:gd name="connsiteY7" fmla="*/ 0 h 687177"/>
              <a:gd name="connsiteX8" fmla="*/ 2283697 w 4568302"/>
              <a:gd name="connsiteY8" fmla="*/ 0 h 687177"/>
              <a:gd name="connsiteX9" fmla="*/ 405561 w 4568302"/>
              <a:gd name="connsiteY9" fmla="*/ 0 h 687177"/>
              <a:gd name="connsiteX10" fmla="*/ 357820 w 4568302"/>
              <a:gd name="connsiteY10" fmla="*/ 27333 h 687177"/>
              <a:gd name="connsiteX11" fmla="*/ 9183 w 4568302"/>
              <a:gd name="connsiteY11" fmla="*/ 595262 h 687177"/>
              <a:gd name="connsiteX12" fmla="*/ 56927 w 4568302"/>
              <a:gd name="connsiteY12" fmla="*/ 687177 h 68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8302" h="687177">
                <a:moveTo>
                  <a:pt x="56927" y="687177"/>
                </a:moveTo>
                <a:lnTo>
                  <a:pt x="2283697" y="687177"/>
                </a:lnTo>
                <a:lnTo>
                  <a:pt x="2284604" y="687177"/>
                </a:lnTo>
                <a:lnTo>
                  <a:pt x="4511374" y="687177"/>
                </a:lnTo>
                <a:cubicBezTo>
                  <a:pt x="4556422" y="687177"/>
                  <a:pt x="4583531" y="634918"/>
                  <a:pt x="4559119" y="595262"/>
                </a:cubicBezTo>
                <a:lnTo>
                  <a:pt x="4210482" y="27333"/>
                </a:lnTo>
                <a:cubicBezTo>
                  <a:pt x="4199963" y="10338"/>
                  <a:pt x="4182025" y="0"/>
                  <a:pt x="4162740" y="0"/>
                </a:cubicBezTo>
                <a:lnTo>
                  <a:pt x="2284604" y="0"/>
                </a:lnTo>
                <a:lnTo>
                  <a:pt x="2283697" y="0"/>
                </a:lnTo>
                <a:lnTo>
                  <a:pt x="405561" y="0"/>
                </a:lnTo>
                <a:cubicBezTo>
                  <a:pt x="386276" y="0"/>
                  <a:pt x="368338" y="10338"/>
                  <a:pt x="357820" y="27333"/>
                </a:cubicBezTo>
                <a:lnTo>
                  <a:pt x="9183" y="595262"/>
                </a:lnTo>
                <a:cubicBezTo>
                  <a:pt x="-15230" y="634918"/>
                  <a:pt x="11880" y="687177"/>
                  <a:pt x="56927" y="687177"/>
                </a:cubicBezTo>
                <a:close/>
              </a:path>
            </a:pathLst>
          </a:custGeom>
          <a:solidFill>
            <a:srgbClr val="00569B">
              <a:lumMod val="60000"/>
              <a:lumOff val="40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13" name="テキスト ボックス 12">
            <a:extLst>
              <a:ext uri="{FF2B5EF4-FFF2-40B4-BE49-F238E27FC236}">
                <a16:creationId xmlns:a16="http://schemas.microsoft.com/office/drawing/2014/main" id="{17016647-25F0-18A7-B34A-731D4E01ADD2}"/>
              </a:ext>
            </a:extLst>
          </p:cNvPr>
          <p:cNvSpPr txBox="1"/>
          <p:nvPr/>
        </p:nvSpPr>
        <p:spPr>
          <a:xfrm>
            <a:off x="1027056" y="2172588"/>
            <a:ext cx="1458850" cy="630423"/>
          </a:xfrm>
          <a:prstGeom prst="rect">
            <a:avLst/>
          </a:prstGeom>
          <a:noFill/>
        </p:spPr>
        <p:txBody>
          <a:bodyPr wrap="square" lIns="0" tIns="0" rIns="0" bIns="0" anchor="ctr">
            <a:noAutofit/>
          </a:bodyPr>
          <a:lstStyle/>
          <a:p>
            <a:pPr eaLnBrk="1" fontAlgn="auto" hangingPunct="1">
              <a:spcBef>
                <a:spcPts val="0"/>
              </a:spcBef>
              <a:spcAft>
                <a:spcPts val="0"/>
              </a:spcAft>
              <a:defRPr/>
            </a:pPr>
            <a:r>
              <a:rPr kumimoji="0" lang="ja-JP" altLang="en-US" sz="1600" b="1" kern="0" spc="200" dirty="0">
                <a:solidFill>
                  <a:srgbClr val="FFFFFF"/>
                </a:solidFill>
                <a:latin typeface="+mn-ea"/>
                <a:ea typeface="+mn-ea"/>
              </a:rPr>
              <a:t>①受動関心層</a:t>
            </a:r>
          </a:p>
        </p:txBody>
      </p:sp>
      <p:sp>
        <p:nvSpPr>
          <p:cNvPr id="14" name="テキスト ボックス 13">
            <a:extLst>
              <a:ext uri="{FF2B5EF4-FFF2-40B4-BE49-F238E27FC236}">
                <a16:creationId xmlns:a16="http://schemas.microsoft.com/office/drawing/2014/main" id="{6D843EF1-30EB-CD4D-977B-CC149365A726}"/>
              </a:ext>
            </a:extLst>
          </p:cNvPr>
          <p:cNvSpPr txBox="1"/>
          <p:nvPr/>
        </p:nvSpPr>
        <p:spPr>
          <a:xfrm>
            <a:off x="1073471" y="3153417"/>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②潜在層</a:t>
            </a:r>
          </a:p>
        </p:txBody>
      </p:sp>
      <p:sp>
        <p:nvSpPr>
          <p:cNvPr id="4" name="テキスト ボックス 3">
            <a:extLst>
              <a:ext uri="{FF2B5EF4-FFF2-40B4-BE49-F238E27FC236}">
                <a16:creationId xmlns:a16="http://schemas.microsoft.com/office/drawing/2014/main" id="{44BCF5EB-96D8-880D-3C13-246EA7243396}"/>
              </a:ext>
            </a:extLst>
          </p:cNvPr>
          <p:cNvSpPr txBox="1"/>
          <p:nvPr/>
        </p:nvSpPr>
        <p:spPr>
          <a:xfrm>
            <a:off x="1099952" y="4157641"/>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③顕在層</a:t>
            </a:r>
          </a:p>
        </p:txBody>
      </p:sp>
      <p:sp>
        <p:nvSpPr>
          <p:cNvPr id="7" name="フリーフォーム: 図形 6">
            <a:extLst>
              <a:ext uri="{FF2B5EF4-FFF2-40B4-BE49-F238E27FC236}">
                <a16:creationId xmlns:a16="http://schemas.microsoft.com/office/drawing/2014/main" id="{1E354FE7-CFBA-7BCC-376B-0830A245E803}"/>
              </a:ext>
            </a:extLst>
          </p:cNvPr>
          <p:cNvSpPr/>
          <p:nvPr/>
        </p:nvSpPr>
        <p:spPr>
          <a:xfrm rot="10800000" flipH="1">
            <a:off x="1201572" y="5020601"/>
            <a:ext cx="1071716" cy="503401"/>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solidFill>
            <a:srgbClr val="FFFFFF">
              <a:lumMod val="85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9" name="フリーフォーム: 図形 8">
            <a:extLst>
              <a:ext uri="{FF2B5EF4-FFF2-40B4-BE49-F238E27FC236}">
                <a16:creationId xmlns:a16="http://schemas.microsoft.com/office/drawing/2014/main" id="{1542C6BE-9F59-6D73-4BE1-2017A062ABB3}"/>
              </a:ext>
            </a:extLst>
          </p:cNvPr>
          <p:cNvSpPr/>
          <p:nvPr/>
        </p:nvSpPr>
        <p:spPr>
          <a:xfrm rot="10800000" flipH="1">
            <a:off x="1357911" y="5601684"/>
            <a:ext cx="763226" cy="616780"/>
          </a:xfrm>
          <a:custGeom>
            <a:avLst/>
            <a:gdLst>
              <a:gd name="connsiteX0" fmla="*/ 56841 w 1069635"/>
              <a:gd name="connsiteY0" fmla="*/ 951277 h 951277"/>
              <a:gd name="connsiteX1" fmla="*/ 534364 w 1069635"/>
              <a:gd name="connsiteY1" fmla="*/ 951277 h 951277"/>
              <a:gd name="connsiteX2" fmla="*/ 535271 w 1069635"/>
              <a:gd name="connsiteY2" fmla="*/ 951277 h 951277"/>
              <a:gd name="connsiteX3" fmla="*/ 1012795 w 1069635"/>
              <a:gd name="connsiteY3" fmla="*/ 951277 h 951277"/>
              <a:gd name="connsiteX4" fmla="*/ 1061482 w 1069635"/>
              <a:gd name="connsiteY4" fmla="*/ 861061 h 951277"/>
              <a:gd name="connsiteX5" fmla="*/ 587822 w 1069635"/>
              <a:gd name="connsiteY5" fmla="*/ 28998 h 951277"/>
              <a:gd name="connsiteX6" fmla="*/ 539135 w 1069635"/>
              <a:gd name="connsiteY6" fmla="*/ 0 h 951277"/>
              <a:gd name="connsiteX7" fmla="*/ 534818 w 1069635"/>
              <a:gd name="connsiteY7" fmla="*/ 2571 h 951277"/>
              <a:gd name="connsiteX8" fmla="*/ 530501 w 1069635"/>
              <a:gd name="connsiteY8" fmla="*/ 0 h 951277"/>
              <a:gd name="connsiteX9" fmla="*/ 481814 w 1069635"/>
              <a:gd name="connsiteY9" fmla="*/ 28998 h 951277"/>
              <a:gd name="connsiteX10" fmla="*/ 8154 w 1069635"/>
              <a:gd name="connsiteY10" fmla="*/ 861061 h 951277"/>
              <a:gd name="connsiteX11" fmla="*/ 56841 w 1069635"/>
              <a:gd name="connsiteY11" fmla="*/ 951277 h 95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9635" h="951277">
                <a:moveTo>
                  <a:pt x="56841" y="951277"/>
                </a:moveTo>
                <a:lnTo>
                  <a:pt x="534364" y="951277"/>
                </a:lnTo>
                <a:lnTo>
                  <a:pt x="535271" y="951277"/>
                </a:lnTo>
                <a:lnTo>
                  <a:pt x="1012795" y="951277"/>
                </a:lnTo>
                <a:cubicBezTo>
                  <a:pt x="1056897" y="951277"/>
                  <a:pt x="1084139" y="900859"/>
                  <a:pt x="1061482" y="861061"/>
                </a:cubicBezTo>
                <a:lnTo>
                  <a:pt x="587822" y="28998"/>
                </a:lnTo>
                <a:cubicBezTo>
                  <a:pt x="576831" y="9666"/>
                  <a:pt x="557983" y="-2"/>
                  <a:pt x="539135" y="0"/>
                </a:cubicBezTo>
                <a:lnTo>
                  <a:pt x="534818" y="2571"/>
                </a:lnTo>
                <a:lnTo>
                  <a:pt x="530501" y="0"/>
                </a:lnTo>
                <a:cubicBezTo>
                  <a:pt x="511653" y="-2"/>
                  <a:pt x="492805" y="9666"/>
                  <a:pt x="481814" y="28998"/>
                </a:cubicBezTo>
                <a:lnTo>
                  <a:pt x="8154" y="861061"/>
                </a:lnTo>
                <a:cubicBezTo>
                  <a:pt x="-14504" y="900859"/>
                  <a:pt x="12738" y="951277"/>
                  <a:pt x="56841" y="951277"/>
                </a:cubicBezTo>
                <a:close/>
              </a:path>
            </a:pathLst>
          </a:custGeom>
          <a:solidFill>
            <a:srgbClr val="FFFFFF">
              <a:lumMod val="85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10" name="テキスト ボックス 9">
            <a:extLst>
              <a:ext uri="{FF2B5EF4-FFF2-40B4-BE49-F238E27FC236}">
                <a16:creationId xmlns:a16="http://schemas.microsoft.com/office/drawing/2014/main" id="{9365C76E-7A3B-14A6-2C6F-1C2ACB95F528}"/>
              </a:ext>
            </a:extLst>
          </p:cNvPr>
          <p:cNvSpPr txBox="1"/>
          <p:nvPr/>
        </p:nvSpPr>
        <p:spPr>
          <a:xfrm>
            <a:off x="1099952" y="4995644"/>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lumMod val="65000"/>
                  </a:srgbClr>
                </a:solidFill>
                <a:latin typeface="+mn-ea"/>
                <a:ea typeface="+mn-ea"/>
              </a:rPr>
              <a:t>購買</a:t>
            </a:r>
          </a:p>
        </p:txBody>
      </p:sp>
      <p:sp>
        <p:nvSpPr>
          <p:cNvPr id="27" name="テキスト ボックス 26">
            <a:extLst>
              <a:ext uri="{FF2B5EF4-FFF2-40B4-BE49-F238E27FC236}">
                <a16:creationId xmlns:a16="http://schemas.microsoft.com/office/drawing/2014/main" id="{4C0A7A31-5E94-8585-F6C4-7777A62D773F}"/>
              </a:ext>
            </a:extLst>
          </p:cNvPr>
          <p:cNvSpPr txBox="1"/>
          <p:nvPr/>
        </p:nvSpPr>
        <p:spPr>
          <a:xfrm>
            <a:off x="1099952" y="5524002"/>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lumMod val="65000"/>
                  </a:srgbClr>
                </a:solidFill>
                <a:latin typeface="+mn-ea"/>
                <a:ea typeface="+mn-ea"/>
              </a:rPr>
              <a:t>ファン</a:t>
            </a:r>
          </a:p>
        </p:txBody>
      </p:sp>
      <p:sp>
        <p:nvSpPr>
          <p:cNvPr id="28" name="正方形/長方形 27">
            <a:extLst>
              <a:ext uri="{FF2B5EF4-FFF2-40B4-BE49-F238E27FC236}">
                <a16:creationId xmlns:a16="http://schemas.microsoft.com/office/drawing/2014/main" id="{79C8439A-A17C-91E8-F290-13C421ED1347}"/>
              </a:ext>
            </a:extLst>
          </p:cNvPr>
          <p:cNvSpPr/>
          <p:nvPr/>
        </p:nvSpPr>
        <p:spPr>
          <a:xfrm>
            <a:off x="534187" y="4952919"/>
            <a:ext cx="2370426" cy="1238649"/>
          </a:xfrm>
          <a:prstGeom prst="rect">
            <a:avLst/>
          </a:prstGeom>
          <a:solidFill>
            <a:srgbClr val="FFFFFF">
              <a:alpha val="85000"/>
            </a:srgbClr>
          </a:solidFill>
          <a:ln w="12700" cap="flat" cmpd="sng" algn="ctr">
            <a:noFill/>
            <a:prstDash val="solid"/>
            <a:miter lim="800000"/>
          </a:ln>
          <a:effectLst/>
        </p:spPr>
        <p:txBody>
          <a:bodyPr lIns="90000" tIns="108000" rtlCol="0" anchor="ctr"/>
          <a:lstStyle/>
          <a:p>
            <a:pPr algn="ctr" eaLnBrk="1" fontAlgn="auto" hangingPunct="1">
              <a:spcBef>
                <a:spcPts val="0"/>
              </a:spcBef>
              <a:spcAft>
                <a:spcPts val="0"/>
              </a:spcAft>
              <a:defRPr/>
            </a:pPr>
            <a:endParaRPr kumimoji="0" lang="ja-JP" altLang="en-US" sz="3200" b="1" kern="0" dirty="0">
              <a:solidFill>
                <a:srgbClr val="212121"/>
              </a:solidFill>
              <a:latin typeface="+mn-ea"/>
              <a:ea typeface="+mn-ea"/>
            </a:endParaRPr>
          </a:p>
        </p:txBody>
      </p:sp>
      <p:sp>
        <p:nvSpPr>
          <p:cNvPr id="29" name="楕円 28">
            <a:extLst>
              <a:ext uri="{FF2B5EF4-FFF2-40B4-BE49-F238E27FC236}">
                <a16:creationId xmlns:a16="http://schemas.microsoft.com/office/drawing/2014/main" id="{193F5605-2251-4B34-8B67-97794A560062}"/>
              </a:ext>
            </a:extLst>
          </p:cNvPr>
          <p:cNvSpPr/>
          <p:nvPr/>
        </p:nvSpPr>
        <p:spPr>
          <a:xfrm>
            <a:off x="2332038" y="4378880"/>
            <a:ext cx="187121" cy="187121"/>
          </a:xfrm>
          <a:prstGeom prst="ellipse">
            <a:avLst/>
          </a:prstGeom>
          <a:solidFill>
            <a:srgbClr val="C9002C"/>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cxnSp>
        <p:nvCxnSpPr>
          <p:cNvPr id="30" name="直線コネクタ 29">
            <a:extLst>
              <a:ext uri="{FF2B5EF4-FFF2-40B4-BE49-F238E27FC236}">
                <a16:creationId xmlns:a16="http://schemas.microsoft.com/office/drawing/2014/main" id="{BEED1867-FD1D-D3FF-4673-07C9FD628B08}"/>
              </a:ext>
            </a:extLst>
          </p:cNvPr>
          <p:cNvCxnSpPr>
            <a:cxnSpLocks/>
            <a:stCxn id="29" idx="6"/>
          </p:cNvCxnSpPr>
          <p:nvPr/>
        </p:nvCxnSpPr>
        <p:spPr>
          <a:xfrm>
            <a:off x="2519159" y="4472441"/>
            <a:ext cx="385454" cy="0"/>
          </a:xfrm>
          <a:prstGeom prst="line">
            <a:avLst/>
          </a:prstGeom>
          <a:noFill/>
          <a:ln w="9525" cap="flat" cmpd="sng" algn="ctr">
            <a:solidFill>
              <a:srgbClr val="C9002C"/>
            </a:solidFill>
            <a:prstDash val="solid"/>
          </a:ln>
          <a:effectLst/>
        </p:spPr>
      </p:cxnSp>
      <p:sp>
        <p:nvSpPr>
          <p:cNvPr id="31" name="正方形/長方形 30">
            <a:extLst>
              <a:ext uri="{FF2B5EF4-FFF2-40B4-BE49-F238E27FC236}">
                <a16:creationId xmlns:a16="http://schemas.microsoft.com/office/drawing/2014/main" id="{C8A55643-2484-568F-E552-8E01780B537C}"/>
              </a:ext>
            </a:extLst>
          </p:cNvPr>
          <p:cNvSpPr/>
          <p:nvPr/>
        </p:nvSpPr>
        <p:spPr>
          <a:xfrm>
            <a:off x="400830" y="1864297"/>
            <a:ext cx="2614327" cy="2077869"/>
          </a:xfrm>
          <a:prstGeom prst="rect">
            <a:avLst/>
          </a:prstGeom>
          <a:solidFill>
            <a:srgbClr val="FFFFFF">
              <a:alpha val="85000"/>
            </a:srgbClr>
          </a:solidFill>
          <a:ln w="12700" cap="flat" cmpd="sng" algn="ctr">
            <a:noFill/>
            <a:prstDash val="solid"/>
            <a:miter lim="800000"/>
          </a:ln>
          <a:effectLst/>
        </p:spPr>
        <p:txBody>
          <a:bodyPr lIns="90000" tIns="108000" rtlCol="0" anchor="ctr"/>
          <a:lstStyle/>
          <a:p>
            <a:pPr algn="ctr" eaLnBrk="1" fontAlgn="auto" hangingPunct="1">
              <a:spcBef>
                <a:spcPts val="0"/>
              </a:spcBef>
              <a:spcAft>
                <a:spcPts val="0"/>
              </a:spcAft>
              <a:defRPr/>
            </a:pPr>
            <a:endParaRPr kumimoji="0" lang="ja-JP" altLang="en-US" sz="3200" b="1" kern="0" dirty="0">
              <a:solidFill>
                <a:srgbClr val="212121"/>
              </a:solidFill>
              <a:latin typeface="+mn-ea"/>
              <a:ea typeface="+mn-ea"/>
            </a:endParaRPr>
          </a:p>
        </p:txBody>
      </p:sp>
      <p:cxnSp>
        <p:nvCxnSpPr>
          <p:cNvPr id="32" name="直線コネクタ 31">
            <a:extLst>
              <a:ext uri="{FF2B5EF4-FFF2-40B4-BE49-F238E27FC236}">
                <a16:creationId xmlns:a16="http://schemas.microsoft.com/office/drawing/2014/main" id="{5FD8F39C-F04B-7FA1-52F0-C0EA6AEB744E}"/>
              </a:ext>
            </a:extLst>
          </p:cNvPr>
          <p:cNvCxnSpPr>
            <a:cxnSpLocks/>
          </p:cNvCxnSpPr>
          <p:nvPr/>
        </p:nvCxnSpPr>
        <p:spPr>
          <a:xfrm>
            <a:off x="2922376" y="2395265"/>
            <a:ext cx="0" cy="2077176"/>
          </a:xfrm>
          <a:prstGeom prst="line">
            <a:avLst/>
          </a:prstGeom>
          <a:noFill/>
          <a:ln w="9525" cap="flat" cmpd="sng" algn="ctr">
            <a:solidFill>
              <a:srgbClr val="C9002C"/>
            </a:solidFill>
            <a:prstDash val="solid"/>
          </a:ln>
          <a:effectLst/>
        </p:spPr>
      </p:cxnSp>
      <p:cxnSp>
        <p:nvCxnSpPr>
          <p:cNvPr id="33" name="直線コネクタ 32">
            <a:extLst>
              <a:ext uri="{FF2B5EF4-FFF2-40B4-BE49-F238E27FC236}">
                <a16:creationId xmlns:a16="http://schemas.microsoft.com/office/drawing/2014/main" id="{8A65AC51-1161-2604-DD12-75E5B3A1C0AB}"/>
              </a:ext>
            </a:extLst>
          </p:cNvPr>
          <p:cNvCxnSpPr>
            <a:cxnSpLocks/>
          </p:cNvCxnSpPr>
          <p:nvPr/>
        </p:nvCxnSpPr>
        <p:spPr>
          <a:xfrm flipV="1">
            <a:off x="2908414" y="2428654"/>
            <a:ext cx="181858" cy="7414"/>
          </a:xfrm>
          <a:prstGeom prst="line">
            <a:avLst/>
          </a:prstGeom>
          <a:noFill/>
          <a:ln w="9525" cap="flat" cmpd="sng" algn="ctr">
            <a:solidFill>
              <a:srgbClr val="C9002C"/>
            </a:solidFill>
            <a:prstDash val="solid"/>
          </a:ln>
          <a:effectLst/>
        </p:spPr>
      </p:cxnSp>
      <p:sp>
        <p:nvSpPr>
          <p:cNvPr id="34" name="四角形: 角を丸くする 33">
            <a:extLst>
              <a:ext uri="{FF2B5EF4-FFF2-40B4-BE49-F238E27FC236}">
                <a16:creationId xmlns:a16="http://schemas.microsoft.com/office/drawing/2014/main" id="{E9AEC76D-E3A3-DE76-9A0C-A51E1C399E78}"/>
              </a:ext>
            </a:extLst>
          </p:cNvPr>
          <p:cNvSpPr/>
          <p:nvPr/>
        </p:nvSpPr>
        <p:spPr>
          <a:xfrm>
            <a:off x="3091542" y="1599135"/>
            <a:ext cx="8616151" cy="1008000"/>
          </a:xfrm>
          <a:prstGeom prst="roundRect">
            <a:avLst>
              <a:gd name="adj" fmla="val 3709"/>
            </a:avLst>
          </a:prstGeom>
          <a:solidFill>
            <a:srgbClr val="C9002C">
              <a:lumMod val="20000"/>
              <a:lumOff val="80000"/>
            </a:srgbClr>
          </a:solidFill>
          <a:ln w="12700" cap="flat" cmpd="sng" algn="ctr">
            <a:noFill/>
            <a:prstDash val="solid"/>
            <a:miter lim="800000"/>
          </a:ln>
          <a:effectLst/>
        </p:spPr>
        <p:txBody>
          <a:bodyPr lIns="180000" tIns="324000" rtlCol="0" anchor="t" anchorCtr="0"/>
          <a:lstStyle/>
          <a:p>
            <a:pPr marL="0" marR="0" lvl="0" indent="0" defTabSz="914400" eaLnBrk="1" fontAlgn="auto" latinLnBrk="0" hangingPunct="1">
              <a:lnSpc>
                <a:spcPct val="110000"/>
              </a:lnSpc>
              <a:spcBef>
                <a:spcPts val="0"/>
              </a:spcBef>
              <a:spcAft>
                <a:spcPts val="0"/>
              </a:spcAft>
              <a:buClrTx/>
              <a:buSzTx/>
              <a:buFontTx/>
              <a:buNone/>
              <a:tabLst/>
              <a:defRPr/>
            </a:pPr>
            <a:endParaRPr kumimoji="0" lang="ja-JP" altLang="en-US" sz="2000" b="1" i="0" u="none" strike="noStrike" kern="0" cap="none" spc="100" normalizeH="0" baseline="0" noProof="0" dirty="0">
              <a:ln>
                <a:noFill/>
              </a:ln>
              <a:solidFill>
                <a:srgbClr val="212121"/>
              </a:solidFill>
              <a:effectLst/>
              <a:uLnTx/>
              <a:uFillTx/>
              <a:latin typeface="+mn-ea"/>
              <a:ea typeface="+mn-ea"/>
            </a:endParaRPr>
          </a:p>
        </p:txBody>
      </p:sp>
      <p:sp>
        <p:nvSpPr>
          <p:cNvPr id="35" name="四角形: 角を丸くする 34">
            <a:extLst>
              <a:ext uri="{FF2B5EF4-FFF2-40B4-BE49-F238E27FC236}">
                <a16:creationId xmlns:a16="http://schemas.microsoft.com/office/drawing/2014/main" id="{24F36FB3-51A8-2A26-1A9F-987A93FC2780}"/>
              </a:ext>
            </a:extLst>
          </p:cNvPr>
          <p:cNvSpPr/>
          <p:nvPr/>
        </p:nvSpPr>
        <p:spPr>
          <a:xfrm>
            <a:off x="6385137" y="1133130"/>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400" b="1" kern="0" spc="200" dirty="0">
                <a:solidFill>
                  <a:srgbClr val="FFFFFF"/>
                </a:solidFill>
                <a:latin typeface="+mn-ea"/>
                <a:ea typeface="+mn-ea"/>
              </a:rPr>
              <a:t>アプローチ方法</a:t>
            </a:r>
          </a:p>
        </p:txBody>
      </p:sp>
      <p:sp>
        <p:nvSpPr>
          <p:cNvPr id="36" name="四角形: 角を丸くする 35">
            <a:extLst>
              <a:ext uri="{FF2B5EF4-FFF2-40B4-BE49-F238E27FC236}">
                <a16:creationId xmlns:a16="http://schemas.microsoft.com/office/drawing/2014/main" id="{7CB9D4CD-316B-5CCF-4A38-414C69665E1B}"/>
              </a:ext>
            </a:extLst>
          </p:cNvPr>
          <p:cNvSpPr/>
          <p:nvPr/>
        </p:nvSpPr>
        <p:spPr>
          <a:xfrm>
            <a:off x="8802352" y="1707135"/>
            <a:ext cx="2760811" cy="792000"/>
          </a:xfrm>
          <a:prstGeom prst="roundRect">
            <a:avLst>
              <a:gd name="adj" fmla="val 6500"/>
            </a:avLst>
          </a:prstGeom>
          <a:solidFill>
            <a:srgbClr val="FFFFFF"/>
          </a:solidFill>
          <a:ln w="12700" cap="flat" cmpd="sng" algn="ctr">
            <a:noFill/>
            <a:prstDash val="solid"/>
            <a:miter lim="800000"/>
          </a:ln>
          <a:effectLst/>
        </p:spPr>
        <p:txBody>
          <a:bodyPr lIns="90000" tIns="162000" rtlCol="0" anchor="b" anchorCtr="0"/>
          <a:lstStyle/>
          <a:p>
            <a:pPr algn="ctr" eaLnBrk="1" fontAlgn="auto" hangingPunct="1">
              <a:lnSpc>
                <a:spcPct val="110000"/>
              </a:lnSpc>
              <a:spcBef>
                <a:spcPts val="0"/>
              </a:spcBef>
              <a:spcAft>
                <a:spcPts val="0"/>
              </a:spcAft>
              <a:defRPr/>
            </a:pPr>
            <a:r>
              <a:rPr kumimoji="0" lang="ja-JP" altLang="en-US" sz="1200" b="1" kern="0" spc="150" dirty="0">
                <a:solidFill>
                  <a:srgbClr val="0D0D0D"/>
                </a:solidFill>
                <a:latin typeface="+mn-ea"/>
                <a:ea typeface="+mn-ea"/>
              </a:rPr>
              <a:t>オーディエンスリスト</a:t>
            </a:r>
            <a:endParaRPr kumimoji="0" lang="en-US" altLang="ja-JP" sz="1200" b="1" kern="0" spc="150" dirty="0">
              <a:solidFill>
                <a:srgbClr val="0D0D0D"/>
              </a:solidFill>
              <a:latin typeface="+mn-ea"/>
              <a:ea typeface="+mn-ea"/>
            </a:endParaRPr>
          </a:p>
          <a:p>
            <a:pPr algn="ctr" eaLnBrk="1" fontAlgn="auto" hangingPunct="1">
              <a:lnSpc>
                <a:spcPct val="110000"/>
              </a:lnSpc>
              <a:spcBef>
                <a:spcPts val="0"/>
              </a:spcBef>
              <a:spcAft>
                <a:spcPts val="0"/>
              </a:spcAft>
              <a:defRPr/>
            </a:pPr>
            <a:r>
              <a:rPr kumimoji="0" lang="ja-JP" altLang="en-US" sz="1200" b="1" kern="0" spc="150" dirty="0">
                <a:solidFill>
                  <a:srgbClr val="0D0D0D"/>
                </a:solidFill>
                <a:latin typeface="+mn-ea"/>
                <a:ea typeface="+mn-ea"/>
              </a:rPr>
              <a:t>ターゲティング</a:t>
            </a:r>
            <a:endParaRPr kumimoji="0" lang="en-US" altLang="ja-JP" sz="1200" b="1" kern="0" spc="150" dirty="0">
              <a:solidFill>
                <a:srgbClr val="0D0D0D"/>
              </a:solidFill>
              <a:latin typeface="+mn-ea"/>
              <a:ea typeface="+mn-ea"/>
            </a:endParaRPr>
          </a:p>
          <a:p>
            <a:pPr algn="ctr" eaLnBrk="1" fontAlgn="auto" hangingPunct="1">
              <a:lnSpc>
                <a:spcPct val="110000"/>
              </a:lnSpc>
              <a:spcBef>
                <a:spcPts val="0"/>
              </a:spcBef>
              <a:spcAft>
                <a:spcPts val="0"/>
              </a:spcAft>
              <a:defRPr/>
            </a:pPr>
            <a:r>
              <a:rPr kumimoji="0" lang="en-US" altLang="ja-JP" sz="1200" b="1" kern="0" spc="150" dirty="0">
                <a:solidFill>
                  <a:srgbClr val="0D0D0D"/>
                </a:solidFill>
                <a:latin typeface="+mn-ea"/>
                <a:ea typeface="+mn-ea"/>
              </a:rPr>
              <a:t>/Yahoo!</a:t>
            </a:r>
            <a:r>
              <a:rPr kumimoji="0" lang="ja-JP" altLang="en-US" sz="1200" b="1" kern="0" spc="150" dirty="0">
                <a:solidFill>
                  <a:srgbClr val="0D0D0D"/>
                </a:solidFill>
                <a:latin typeface="+mn-ea"/>
                <a:ea typeface="+mn-ea"/>
              </a:rPr>
              <a:t>ニュース面指定</a:t>
            </a:r>
          </a:p>
        </p:txBody>
      </p:sp>
      <p:sp>
        <p:nvSpPr>
          <p:cNvPr id="37" name="四角形: 角を丸くする 36">
            <a:extLst>
              <a:ext uri="{FF2B5EF4-FFF2-40B4-BE49-F238E27FC236}">
                <a16:creationId xmlns:a16="http://schemas.microsoft.com/office/drawing/2014/main" id="{EE65C6D5-9F31-8EBC-F0F1-2778CAF743C3}"/>
              </a:ext>
            </a:extLst>
          </p:cNvPr>
          <p:cNvSpPr/>
          <p:nvPr/>
        </p:nvSpPr>
        <p:spPr>
          <a:xfrm>
            <a:off x="3575861" y="1121362"/>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400" b="1" kern="0" spc="200" dirty="0">
                <a:solidFill>
                  <a:srgbClr val="FFFFFF"/>
                </a:solidFill>
                <a:latin typeface="+mn-ea"/>
                <a:ea typeface="+mn-ea"/>
              </a:rPr>
              <a:t>ユーザー</a:t>
            </a:r>
          </a:p>
        </p:txBody>
      </p:sp>
      <p:sp>
        <p:nvSpPr>
          <p:cNvPr id="11" name="四角形: 角を丸くする 10">
            <a:extLst>
              <a:ext uri="{FF2B5EF4-FFF2-40B4-BE49-F238E27FC236}">
                <a16:creationId xmlns:a16="http://schemas.microsoft.com/office/drawing/2014/main" id="{51B51950-8CD7-FAAC-3CAC-BB423F764C6D}"/>
              </a:ext>
            </a:extLst>
          </p:cNvPr>
          <p:cNvSpPr/>
          <p:nvPr/>
        </p:nvSpPr>
        <p:spPr>
          <a:xfrm>
            <a:off x="9083513" y="1133130"/>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400" b="1" kern="0" spc="200" dirty="0">
                <a:solidFill>
                  <a:srgbClr val="FFFFFF"/>
                </a:solidFill>
                <a:latin typeface="+mn-ea"/>
                <a:ea typeface="+mn-ea"/>
              </a:rPr>
              <a:t>集客方法</a:t>
            </a:r>
          </a:p>
        </p:txBody>
      </p:sp>
      <p:sp>
        <p:nvSpPr>
          <p:cNvPr id="39" name="四角形: 角を丸くする 38">
            <a:extLst>
              <a:ext uri="{FF2B5EF4-FFF2-40B4-BE49-F238E27FC236}">
                <a16:creationId xmlns:a16="http://schemas.microsoft.com/office/drawing/2014/main" id="{0998E6A8-6BA4-C3D9-CCF0-EDC26F1D6B98}"/>
              </a:ext>
            </a:extLst>
          </p:cNvPr>
          <p:cNvSpPr/>
          <p:nvPr/>
        </p:nvSpPr>
        <p:spPr>
          <a:xfrm>
            <a:off x="6188577" y="1702890"/>
            <a:ext cx="2412000" cy="792000"/>
          </a:xfrm>
          <a:prstGeom prst="roundRect">
            <a:avLst>
              <a:gd name="adj" fmla="val 6500"/>
            </a:avLst>
          </a:prstGeom>
          <a:solidFill>
            <a:srgbClr val="FFFFFF"/>
          </a:solidFill>
          <a:ln w="12700" cap="flat" cmpd="sng" algn="ctr">
            <a:noFill/>
            <a:prstDash val="solid"/>
            <a:miter lim="800000"/>
          </a:ln>
          <a:effectLst/>
        </p:spPr>
        <p:txBody>
          <a:bodyPr lIns="90000" tIns="180000" bIns="0" rtlCol="0" anchor="t" anchorCtr="0"/>
          <a:lstStyle/>
          <a:p>
            <a:pPr algn="ctr" eaLnBrk="1" fontAlgn="auto" hangingPunct="1">
              <a:lnSpc>
                <a:spcPct val="110000"/>
              </a:lnSpc>
              <a:spcBef>
                <a:spcPts val="0"/>
              </a:spcBef>
              <a:spcAft>
                <a:spcPts val="0"/>
              </a:spcAft>
              <a:defRPr/>
            </a:pPr>
            <a:r>
              <a:rPr kumimoji="0" lang="ja-JP" altLang="en-US" sz="1400" b="1" kern="0" dirty="0">
                <a:solidFill>
                  <a:srgbClr val="0D0D0D"/>
                </a:solidFill>
                <a:latin typeface="+mn-ea"/>
                <a:ea typeface="+mn-ea"/>
              </a:rPr>
              <a:t>商品の優位性を</a:t>
            </a:r>
            <a:endParaRPr kumimoji="0" lang="en-US" altLang="ja-JP" sz="1400" b="1" kern="0" dirty="0">
              <a:solidFill>
                <a:srgbClr val="0D0D0D"/>
              </a:solidFill>
              <a:latin typeface="+mn-ea"/>
              <a:ea typeface="+mn-ea"/>
            </a:endParaRPr>
          </a:p>
          <a:p>
            <a:pPr algn="ctr" eaLnBrk="1" fontAlgn="auto" hangingPunct="1">
              <a:lnSpc>
                <a:spcPct val="110000"/>
              </a:lnSpc>
              <a:spcBef>
                <a:spcPts val="0"/>
              </a:spcBef>
              <a:spcAft>
                <a:spcPts val="0"/>
              </a:spcAft>
              <a:defRPr/>
            </a:pPr>
            <a:r>
              <a:rPr kumimoji="0" lang="ja-JP" altLang="en-US" sz="1400" b="1" kern="0" dirty="0">
                <a:solidFill>
                  <a:srgbClr val="0D0D0D"/>
                </a:solidFill>
                <a:latin typeface="+mn-ea"/>
                <a:ea typeface="+mn-ea"/>
              </a:rPr>
              <a:t>説得力をもって伝える</a:t>
            </a:r>
          </a:p>
        </p:txBody>
      </p:sp>
      <p:grpSp>
        <p:nvGrpSpPr>
          <p:cNvPr id="40" name="グループ化 39">
            <a:extLst>
              <a:ext uri="{FF2B5EF4-FFF2-40B4-BE49-F238E27FC236}">
                <a16:creationId xmlns:a16="http://schemas.microsoft.com/office/drawing/2014/main" id="{47DA865C-0B3F-41EF-0E24-6404B1EC44F4}"/>
              </a:ext>
            </a:extLst>
          </p:cNvPr>
          <p:cNvGrpSpPr/>
          <p:nvPr/>
        </p:nvGrpSpPr>
        <p:grpSpPr>
          <a:xfrm>
            <a:off x="3181301" y="1702890"/>
            <a:ext cx="2808000" cy="792000"/>
            <a:chOff x="3571769" y="7211588"/>
            <a:chExt cx="3024000" cy="864000"/>
          </a:xfrm>
        </p:grpSpPr>
        <p:sp>
          <p:nvSpPr>
            <p:cNvPr id="41" name="四角形: 角を丸くする 40">
              <a:extLst>
                <a:ext uri="{FF2B5EF4-FFF2-40B4-BE49-F238E27FC236}">
                  <a16:creationId xmlns:a16="http://schemas.microsoft.com/office/drawing/2014/main" id="{19196119-CDF3-63E8-9218-2A559EC783E8}"/>
                </a:ext>
              </a:extLst>
            </p:cNvPr>
            <p:cNvSpPr/>
            <p:nvPr/>
          </p:nvSpPr>
          <p:spPr>
            <a:xfrm>
              <a:off x="3571769" y="7211588"/>
              <a:ext cx="3024000" cy="864000"/>
            </a:xfrm>
            <a:prstGeom prst="roundRect">
              <a:avLst>
                <a:gd name="adj" fmla="val 6500"/>
              </a:avLst>
            </a:prstGeom>
            <a:solidFill>
              <a:srgbClr val="FFFFFF"/>
            </a:solidFill>
            <a:ln w="12700" cap="flat" cmpd="sng" algn="ctr">
              <a:noFill/>
              <a:prstDash val="solid"/>
              <a:miter lim="800000"/>
            </a:ln>
            <a:effectLst/>
          </p:spPr>
          <p:txBody>
            <a:bodyPr lIns="90000" tIns="504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srgbClr val="0D0D0D"/>
                  </a:solidFill>
                  <a:effectLst/>
                  <a:uLnTx/>
                  <a:uFillTx/>
                  <a:latin typeface="+mn-ea"/>
                  <a:ea typeface="+mn-ea"/>
                </a:rPr>
                <a:t>商品購入の際にニュースを参考にする</a:t>
              </a:r>
            </a:p>
          </p:txBody>
        </p:sp>
        <p:sp>
          <p:nvSpPr>
            <p:cNvPr id="42" name="四角形: 上の 2 つの角を丸める 41">
              <a:extLst>
                <a:ext uri="{FF2B5EF4-FFF2-40B4-BE49-F238E27FC236}">
                  <a16:creationId xmlns:a16="http://schemas.microsoft.com/office/drawing/2014/main" id="{95EFB67A-8E2B-5B25-19E7-D7D363122BA7}"/>
                </a:ext>
              </a:extLst>
            </p:cNvPr>
            <p:cNvSpPr/>
            <p:nvPr/>
          </p:nvSpPr>
          <p:spPr>
            <a:xfrm>
              <a:off x="3571769" y="7211588"/>
              <a:ext cx="3024000" cy="432000"/>
            </a:xfrm>
            <a:prstGeom prst="round2SameRect">
              <a:avLst>
                <a:gd name="adj1" fmla="val 12079"/>
                <a:gd name="adj2" fmla="val 0"/>
              </a:avLst>
            </a:prstGeom>
            <a:solidFill>
              <a:srgbClr val="C9002C"/>
            </a:solidFill>
            <a:ln w="12700" cap="flat" cmpd="sng" algn="ctr">
              <a:noFill/>
              <a:prstDash val="solid"/>
              <a:miter lim="800000"/>
            </a:ln>
            <a:effectLst/>
          </p:spPr>
          <p:txBody>
            <a:bodyPr lIns="90000"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rgbClr val="FFFFFF"/>
                  </a:solidFill>
                  <a:effectLst/>
                  <a:uLnTx/>
                  <a:uFillTx/>
                  <a:latin typeface="+mn-ea"/>
                  <a:ea typeface="+mn-ea"/>
                </a:rPr>
                <a:t>比較・検討層</a:t>
              </a:r>
            </a:p>
          </p:txBody>
        </p:sp>
      </p:grpSp>
      <p:sp>
        <p:nvSpPr>
          <p:cNvPr id="52" name="楕円 51">
            <a:extLst>
              <a:ext uri="{FF2B5EF4-FFF2-40B4-BE49-F238E27FC236}">
                <a16:creationId xmlns:a16="http://schemas.microsoft.com/office/drawing/2014/main" id="{347623F8-DD4E-6550-CC6A-F4662F8D0A47}"/>
              </a:ext>
            </a:extLst>
          </p:cNvPr>
          <p:cNvSpPr/>
          <p:nvPr/>
        </p:nvSpPr>
        <p:spPr>
          <a:xfrm>
            <a:off x="9375887" y="2755697"/>
            <a:ext cx="1680997" cy="1336098"/>
          </a:xfrm>
          <a:prstGeom prst="ellipse">
            <a:avLst/>
          </a:prstGeom>
          <a:solidFill>
            <a:srgbClr val="FFFFFF">
              <a:lumMod val="9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44" name="Freeform 12">
            <a:extLst>
              <a:ext uri="{FF2B5EF4-FFF2-40B4-BE49-F238E27FC236}">
                <a16:creationId xmlns:a16="http://schemas.microsoft.com/office/drawing/2014/main" id="{45D23112-61B5-C4EE-859C-66F198CBB85C}"/>
              </a:ext>
            </a:extLst>
          </p:cNvPr>
          <p:cNvSpPr>
            <a:spLocks noChangeArrowheads="1"/>
          </p:cNvSpPr>
          <p:nvPr/>
        </p:nvSpPr>
        <p:spPr bwMode="auto">
          <a:xfrm>
            <a:off x="10300921" y="3204266"/>
            <a:ext cx="494553" cy="625919"/>
          </a:xfrm>
          <a:custGeom>
            <a:avLst/>
            <a:gdLst>
              <a:gd name="T0" fmla="*/ 649 w 1692"/>
              <a:gd name="T1" fmla="*/ 226 h 2144"/>
              <a:gd name="T2" fmla="*/ 423 w 1692"/>
              <a:gd name="T3" fmla="*/ 451 h 2144"/>
              <a:gd name="T4" fmla="*/ 197 w 1692"/>
              <a:gd name="T5" fmla="*/ 226 h 2144"/>
              <a:gd name="T6" fmla="*/ 423 w 1692"/>
              <a:gd name="T7" fmla="*/ 0 h 2144"/>
              <a:gd name="T8" fmla="*/ 649 w 1692"/>
              <a:gd name="T9" fmla="*/ 226 h 2144"/>
              <a:gd name="T10" fmla="*/ 1325 w 1692"/>
              <a:gd name="T11" fmla="*/ 85 h 2144"/>
              <a:gd name="T12" fmla="*/ 1099 w 1692"/>
              <a:gd name="T13" fmla="*/ 310 h 2144"/>
              <a:gd name="T14" fmla="*/ 1325 w 1692"/>
              <a:gd name="T15" fmla="*/ 536 h 2144"/>
              <a:gd name="T16" fmla="*/ 1550 w 1692"/>
              <a:gd name="T17" fmla="*/ 310 h 2144"/>
              <a:gd name="T18" fmla="*/ 1325 w 1692"/>
              <a:gd name="T19" fmla="*/ 85 h 2144"/>
              <a:gd name="T20" fmla="*/ 1691 w 1692"/>
              <a:gd name="T21" fmla="*/ 1353 h 2144"/>
              <a:gd name="T22" fmla="*/ 1691 w 1692"/>
              <a:gd name="T23" fmla="*/ 1494 h 2144"/>
              <a:gd name="T24" fmla="*/ 1691 w 1692"/>
              <a:gd name="T25" fmla="*/ 2030 h 2144"/>
              <a:gd name="T26" fmla="*/ 1579 w 1692"/>
              <a:gd name="T27" fmla="*/ 2143 h 2144"/>
              <a:gd name="T28" fmla="*/ 1071 w 1692"/>
              <a:gd name="T29" fmla="*/ 2143 h 2144"/>
              <a:gd name="T30" fmla="*/ 958 w 1692"/>
              <a:gd name="T31" fmla="*/ 2030 h 2144"/>
              <a:gd name="T32" fmla="*/ 958 w 1692"/>
              <a:gd name="T33" fmla="*/ 1494 h 2144"/>
              <a:gd name="T34" fmla="*/ 958 w 1692"/>
              <a:gd name="T35" fmla="*/ 1353 h 2144"/>
              <a:gd name="T36" fmla="*/ 1071 w 1692"/>
              <a:gd name="T37" fmla="*/ 1088 h 2144"/>
              <a:gd name="T38" fmla="*/ 1071 w 1692"/>
              <a:gd name="T39" fmla="*/ 762 h 2144"/>
              <a:gd name="T40" fmla="*/ 1184 w 1692"/>
              <a:gd name="T41" fmla="*/ 649 h 2144"/>
              <a:gd name="T42" fmla="*/ 1466 w 1692"/>
              <a:gd name="T43" fmla="*/ 649 h 2144"/>
              <a:gd name="T44" fmla="*/ 1579 w 1692"/>
              <a:gd name="T45" fmla="*/ 762 h 2144"/>
              <a:gd name="T46" fmla="*/ 1579 w 1692"/>
              <a:gd name="T47" fmla="*/ 1088 h 2144"/>
              <a:gd name="T48" fmla="*/ 1691 w 1692"/>
              <a:gd name="T49" fmla="*/ 1353 h 2144"/>
              <a:gd name="T50" fmla="*/ 1579 w 1692"/>
              <a:gd name="T51" fmla="*/ 1494 h 2144"/>
              <a:gd name="T52" fmla="*/ 1579 w 1692"/>
              <a:gd name="T53" fmla="*/ 1353 h 2144"/>
              <a:gd name="T54" fmla="*/ 1500 w 1692"/>
              <a:gd name="T55" fmla="*/ 1170 h 2144"/>
              <a:gd name="T56" fmla="*/ 1466 w 1692"/>
              <a:gd name="T57" fmla="*/ 1136 h 2144"/>
              <a:gd name="T58" fmla="*/ 1466 w 1692"/>
              <a:gd name="T59" fmla="*/ 762 h 2144"/>
              <a:gd name="T60" fmla="*/ 1184 w 1692"/>
              <a:gd name="T61" fmla="*/ 762 h 2144"/>
              <a:gd name="T62" fmla="*/ 1184 w 1692"/>
              <a:gd name="T63" fmla="*/ 1136 h 2144"/>
              <a:gd name="T64" fmla="*/ 1150 w 1692"/>
              <a:gd name="T65" fmla="*/ 1170 h 2144"/>
              <a:gd name="T66" fmla="*/ 1071 w 1692"/>
              <a:gd name="T67" fmla="*/ 1353 h 2144"/>
              <a:gd name="T68" fmla="*/ 1071 w 1692"/>
              <a:gd name="T69" fmla="*/ 1494 h 2144"/>
              <a:gd name="T70" fmla="*/ 1071 w 1692"/>
              <a:gd name="T71" fmla="*/ 2030 h 2144"/>
              <a:gd name="T72" fmla="*/ 1579 w 1692"/>
              <a:gd name="T73" fmla="*/ 2030 h 2144"/>
              <a:gd name="T74" fmla="*/ 1579 w 1692"/>
              <a:gd name="T75" fmla="*/ 1494 h 2144"/>
              <a:gd name="T76" fmla="*/ 846 w 1692"/>
              <a:gd name="T77" fmla="*/ 649 h 2144"/>
              <a:gd name="T78" fmla="*/ 846 w 1692"/>
              <a:gd name="T79" fmla="*/ 1325 h 2144"/>
              <a:gd name="T80" fmla="*/ 733 w 1692"/>
              <a:gd name="T81" fmla="*/ 1438 h 2144"/>
              <a:gd name="T82" fmla="*/ 705 w 1692"/>
              <a:gd name="T83" fmla="*/ 1438 h 2144"/>
              <a:gd name="T84" fmla="*/ 705 w 1692"/>
              <a:gd name="T85" fmla="*/ 2030 h 2144"/>
              <a:gd name="T86" fmla="*/ 592 w 1692"/>
              <a:gd name="T87" fmla="*/ 2143 h 2144"/>
              <a:gd name="T88" fmla="*/ 254 w 1692"/>
              <a:gd name="T89" fmla="*/ 2143 h 2144"/>
              <a:gd name="T90" fmla="*/ 141 w 1692"/>
              <a:gd name="T91" fmla="*/ 2030 h 2144"/>
              <a:gd name="T92" fmla="*/ 141 w 1692"/>
              <a:gd name="T93" fmla="*/ 1438 h 2144"/>
              <a:gd name="T94" fmla="*/ 112 w 1692"/>
              <a:gd name="T95" fmla="*/ 1438 h 2144"/>
              <a:gd name="T96" fmla="*/ 0 w 1692"/>
              <a:gd name="T97" fmla="*/ 1325 h 2144"/>
              <a:gd name="T98" fmla="*/ 0 w 1692"/>
              <a:gd name="T99" fmla="*/ 649 h 2144"/>
              <a:gd name="T100" fmla="*/ 112 w 1692"/>
              <a:gd name="T101" fmla="*/ 536 h 2144"/>
              <a:gd name="T102" fmla="*/ 254 w 1692"/>
              <a:gd name="T103" fmla="*/ 536 h 2144"/>
              <a:gd name="T104" fmla="*/ 423 w 1692"/>
              <a:gd name="T105" fmla="*/ 705 h 2144"/>
              <a:gd name="T106" fmla="*/ 592 w 1692"/>
              <a:gd name="T107" fmla="*/ 536 h 2144"/>
              <a:gd name="T108" fmla="*/ 733 w 1692"/>
              <a:gd name="T109" fmla="*/ 536 h 2144"/>
              <a:gd name="T110" fmla="*/ 846 w 1692"/>
              <a:gd name="T111" fmla="*/ 649 h 2144"/>
              <a:gd name="T112" fmla="*/ 564 w 1692"/>
              <a:gd name="T113" fmla="*/ 807 h 2144"/>
              <a:gd name="T114" fmla="*/ 423 w 1692"/>
              <a:gd name="T115" fmla="*/ 900 h 2144"/>
              <a:gd name="T116" fmla="*/ 282 w 1692"/>
              <a:gd name="T117" fmla="*/ 807 h 2144"/>
              <a:gd name="T118" fmla="*/ 282 w 1692"/>
              <a:gd name="T119" fmla="*/ 979 h 2144"/>
              <a:gd name="T120" fmla="*/ 423 w 1692"/>
              <a:gd name="T121" fmla="*/ 900 h 2144"/>
              <a:gd name="T122" fmla="*/ 564 w 1692"/>
              <a:gd name="T123" fmla="*/ 979 h 2144"/>
              <a:gd name="T124" fmla="*/ 564 w 1692"/>
              <a:gd name="T125" fmla="*/ 807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92" h="2144">
                <a:moveTo>
                  <a:pt x="649" y="226"/>
                </a:moveTo>
                <a:cubicBezTo>
                  <a:pt x="649" y="350"/>
                  <a:pt x="547" y="451"/>
                  <a:pt x="423" y="451"/>
                </a:cubicBezTo>
                <a:cubicBezTo>
                  <a:pt x="299" y="451"/>
                  <a:pt x="197" y="350"/>
                  <a:pt x="197" y="226"/>
                </a:cubicBezTo>
                <a:cubicBezTo>
                  <a:pt x="197" y="102"/>
                  <a:pt x="299" y="0"/>
                  <a:pt x="423" y="0"/>
                </a:cubicBezTo>
                <a:cubicBezTo>
                  <a:pt x="547" y="0"/>
                  <a:pt x="649" y="102"/>
                  <a:pt x="649" y="226"/>
                </a:cubicBezTo>
                <a:close/>
                <a:moveTo>
                  <a:pt x="1325" y="85"/>
                </a:moveTo>
                <a:cubicBezTo>
                  <a:pt x="1200" y="85"/>
                  <a:pt x="1099" y="186"/>
                  <a:pt x="1099" y="310"/>
                </a:cubicBezTo>
                <a:cubicBezTo>
                  <a:pt x="1099" y="434"/>
                  <a:pt x="1201" y="536"/>
                  <a:pt x="1325" y="536"/>
                </a:cubicBezTo>
                <a:cubicBezTo>
                  <a:pt x="1450" y="536"/>
                  <a:pt x="1550" y="434"/>
                  <a:pt x="1550" y="310"/>
                </a:cubicBezTo>
                <a:cubicBezTo>
                  <a:pt x="1550" y="186"/>
                  <a:pt x="1449" y="85"/>
                  <a:pt x="1325" y="85"/>
                </a:cubicBezTo>
                <a:close/>
                <a:moveTo>
                  <a:pt x="1691" y="1353"/>
                </a:moveTo>
                <a:cubicBezTo>
                  <a:pt x="1691" y="1384"/>
                  <a:pt x="1691" y="1477"/>
                  <a:pt x="1691" y="1494"/>
                </a:cubicBezTo>
                <a:lnTo>
                  <a:pt x="1691" y="2030"/>
                </a:lnTo>
                <a:cubicBezTo>
                  <a:pt x="1691" y="2092"/>
                  <a:pt x="1641" y="2143"/>
                  <a:pt x="1579" y="2143"/>
                </a:cubicBezTo>
                <a:lnTo>
                  <a:pt x="1071" y="2143"/>
                </a:lnTo>
                <a:cubicBezTo>
                  <a:pt x="1009" y="2143"/>
                  <a:pt x="958" y="2092"/>
                  <a:pt x="958" y="2030"/>
                </a:cubicBezTo>
                <a:lnTo>
                  <a:pt x="958" y="1494"/>
                </a:lnTo>
                <a:cubicBezTo>
                  <a:pt x="958" y="1477"/>
                  <a:pt x="958" y="1384"/>
                  <a:pt x="958" y="1353"/>
                </a:cubicBezTo>
                <a:cubicBezTo>
                  <a:pt x="958" y="1249"/>
                  <a:pt x="1000" y="1156"/>
                  <a:pt x="1071" y="1088"/>
                </a:cubicBezTo>
                <a:lnTo>
                  <a:pt x="1071" y="762"/>
                </a:lnTo>
                <a:cubicBezTo>
                  <a:pt x="1071" y="700"/>
                  <a:pt x="1121" y="649"/>
                  <a:pt x="1184" y="649"/>
                </a:cubicBezTo>
                <a:lnTo>
                  <a:pt x="1466" y="649"/>
                </a:lnTo>
                <a:cubicBezTo>
                  <a:pt x="1528" y="649"/>
                  <a:pt x="1579" y="700"/>
                  <a:pt x="1579" y="762"/>
                </a:cubicBezTo>
                <a:lnTo>
                  <a:pt x="1579" y="1088"/>
                </a:lnTo>
                <a:cubicBezTo>
                  <a:pt x="1649" y="1156"/>
                  <a:pt x="1691" y="1249"/>
                  <a:pt x="1691" y="1353"/>
                </a:cubicBezTo>
                <a:close/>
                <a:moveTo>
                  <a:pt x="1579" y="1494"/>
                </a:moveTo>
                <a:cubicBezTo>
                  <a:pt x="1579" y="1494"/>
                  <a:pt x="1579" y="1373"/>
                  <a:pt x="1579" y="1353"/>
                </a:cubicBezTo>
                <a:cubicBezTo>
                  <a:pt x="1579" y="1283"/>
                  <a:pt x="1550" y="1218"/>
                  <a:pt x="1500" y="1170"/>
                </a:cubicBezTo>
                <a:lnTo>
                  <a:pt x="1466" y="1136"/>
                </a:lnTo>
                <a:lnTo>
                  <a:pt x="1466" y="762"/>
                </a:lnTo>
                <a:lnTo>
                  <a:pt x="1184" y="762"/>
                </a:lnTo>
                <a:lnTo>
                  <a:pt x="1184" y="1136"/>
                </a:lnTo>
                <a:lnTo>
                  <a:pt x="1150" y="1170"/>
                </a:lnTo>
                <a:cubicBezTo>
                  <a:pt x="1099" y="1218"/>
                  <a:pt x="1071" y="1283"/>
                  <a:pt x="1071" y="1353"/>
                </a:cubicBezTo>
                <a:cubicBezTo>
                  <a:pt x="1071" y="1373"/>
                  <a:pt x="1071" y="1494"/>
                  <a:pt x="1071" y="1494"/>
                </a:cubicBezTo>
                <a:lnTo>
                  <a:pt x="1071" y="2030"/>
                </a:lnTo>
                <a:lnTo>
                  <a:pt x="1579" y="2030"/>
                </a:lnTo>
                <a:lnTo>
                  <a:pt x="1579" y="1494"/>
                </a:lnTo>
                <a:close/>
                <a:moveTo>
                  <a:pt x="846" y="649"/>
                </a:moveTo>
                <a:lnTo>
                  <a:pt x="846" y="1325"/>
                </a:lnTo>
                <a:cubicBezTo>
                  <a:pt x="846" y="1387"/>
                  <a:pt x="795" y="1438"/>
                  <a:pt x="733" y="1438"/>
                </a:cubicBezTo>
                <a:lnTo>
                  <a:pt x="705" y="1438"/>
                </a:lnTo>
                <a:lnTo>
                  <a:pt x="705" y="2030"/>
                </a:lnTo>
                <a:cubicBezTo>
                  <a:pt x="705" y="2092"/>
                  <a:pt x="654" y="2143"/>
                  <a:pt x="592" y="2143"/>
                </a:cubicBezTo>
                <a:lnTo>
                  <a:pt x="254" y="2143"/>
                </a:lnTo>
                <a:cubicBezTo>
                  <a:pt x="191" y="2143"/>
                  <a:pt x="141" y="2092"/>
                  <a:pt x="141" y="2030"/>
                </a:cubicBezTo>
                <a:lnTo>
                  <a:pt x="141" y="1438"/>
                </a:lnTo>
                <a:lnTo>
                  <a:pt x="112" y="1438"/>
                </a:lnTo>
                <a:cubicBezTo>
                  <a:pt x="50" y="1438"/>
                  <a:pt x="0" y="1387"/>
                  <a:pt x="0" y="1325"/>
                </a:cubicBezTo>
                <a:lnTo>
                  <a:pt x="0" y="649"/>
                </a:lnTo>
                <a:cubicBezTo>
                  <a:pt x="0" y="587"/>
                  <a:pt x="50" y="536"/>
                  <a:pt x="112" y="536"/>
                </a:cubicBezTo>
                <a:lnTo>
                  <a:pt x="254" y="536"/>
                </a:lnTo>
                <a:lnTo>
                  <a:pt x="423" y="705"/>
                </a:lnTo>
                <a:lnTo>
                  <a:pt x="592" y="536"/>
                </a:lnTo>
                <a:lnTo>
                  <a:pt x="733" y="536"/>
                </a:lnTo>
                <a:cubicBezTo>
                  <a:pt x="795" y="536"/>
                  <a:pt x="846" y="587"/>
                  <a:pt x="846" y="649"/>
                </a:cubicBezTo>
                <a:close/>
                <a:moveTo>
                  <a:pt x="564" y="807"/>
                </a:moveTo>
                <a:lnTo>
                  <a:pt x="423" y="900"/>
                </a:lnTo>
                <a:lnTo>
                  <a:pt x="282" y="807"/>
                </a:lnTo>
                <a:lnTo>
                  <a:pt x="282" y="979"/>
                </a:lnTo>
                <a:lnTo>
                  <a:pt x="423" y="900"/>
                </a:lnTo>
                <a:lnTo>
                  <a:pt x="564" y="979"/>
                </a:lnTo>
                <a:lnTo>
                  <a:pt x="564" y="807"/>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spcBef>
                <a:spcPts val="0"/>
              </a:spcBef>
              <a:spcAft>
                <a:spcPts val="0"/>
              </a:spcAft>
            </a:pPr>
            <a:endParaRPr lang="ja-JP" altLang="en-US">
              <a:solidFill>
                <a:srgbClr val="000000"/>
              </a:solidFill>
              <a:latin typeface="+mn-ea"/>
              <a:ea typeface="+mn-ea"/>
            </a:endParaRPr>
          </a:p>
        </p:txBody>
      </p:sp>
      <p:grpSp>
        <p:nvGrpSpPr>
          <p:cNvPr id="45" name="Group 42">
            <a:extLst>
              <a:ext uri="{FF2B5EF4-FFF2-40B4-BE49-F238E27FC236}">
                <a16:creationId xmlns:a16="http://schemas.microsoft.com/office/drawing/2014/main" id="{0E81C14A-21D8-B5E5-A053-3D2446293DFA}"/>
              </a:ext>
            </a:extLst>
          </p:cNvPr>
          <p:cNvGrpSpPr>
            <a:grpSpLocks/>
          </p:cNvGrpSpPr>
          <p:nvPr/>
        </p:nvGrpSpPr>
        <p:grpSpPr bwMode="auto">
          <a:xfrm>
            <a:off x="9470135" y="2885175"/>
            <a:ext cx="625774" cy="625774"/>
            <a:chOff x="3683" y="1188"/>
            <a:chExt cx="434" cy="434"/>
          </a:xfrm>
        </p:grpSpPr>
        <p:sp>
          <p:nvSpPr>
            <p:cNvPr id="46" name="Freeform 43">
              <a:extLst>
                <a:ext uri="{FF2B5EF4-FFF2-40B4-BE49-F238E27FC236}">
                  <a16:creationId xmlns:a16="http://schemas.microsoft.com/office/drawing/2014/main" id="{15CEA52B-819B-5C21-9B5B-96DDF876D99B}"/>
                </a:ext>
              </a:extLst>
            </p:cNvPr>
            <p:cNvSpPr>
              <a:spLocks noChangeArrowheads="1"/>
            </p:cNvSpPr>
            <p:nvPr/>
          </p:nvSpPr>
          <p:spPr bwMode="auto">
            <a:xfrm>
              <a:off x="3724" y="1582"/>
              <a:ext cx="40" cy="40"/>
            </a:xfrm>
            <a:custGeom>
              <a:avLst/>
              <a:gdLst>
                <a:gd name="T0" fmla="*/ 181 w 182"/>
                <a:gd name="T1" fmla="*/ 90 h 181"/>
                <a:gd name="T2" fmla="*/ 169 w 182"/>
                <a:gd name="T3" fmla="*/ 135 h 181"/>
                <a:gd name="T4" fmla="*/ 136 w 182"/>
                <a:gd name="T5" fmla="*/ 168 h 181"/>
                <a:gd name="T6" fmla="*/ 91 w 182"/>
                <a:gd name="T7" fmla="*/ 180 h 181"/>
                <a:gd name="T8" fmla="*/ 45 w 182"/>
                <a:gd name="T9" fmla="*/ 168 h 181"/>
                <a:gd name="T10" fmla="*/ 12 w 182"/>
                <a:gd name="T11" fmla="*/ 135 h 181"/>
                <a:gd name="T12" fmla="*/ 0 w 182"/>
                <a:gd name="T13" fmla="*/ 90 h 181"/>
                <a:gd name="T14" fmla="*/ 12 w 182"/>
                <a:gd name="T15" fmla="*/ 45 h 181"/>
                <a:gd name="T16" fmla="*/ 45 w 182"/>
                <a:gd name="T17" fmla="*/ 12 h 181"/>
                <a:gd name="T18" fmla="*/ 91 w 182"/>
                <a:gd name="T19" fmla="*/ 0 h 181"/>
                <a:gd name="T20" fmla="*/ 136 w 182"/>
                <a:gd name="T21" fmla="*/ 12 h 181"/>
                <a:gd name="T22" fmla="*/ 169 w 182"/>
                <a:gd name="T23" fmla="*/ 45 h 181"/>
                <a:gd name="T24" fmla="*/ 181 w 182"/>
                <a:gd name="T25"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2" h="181">
                  <a:moveTo>
                    <a:pt x="181" y="90"/>
                  </a:moveTo>
                  <a:cubicBezTo>
                    <a:pt x="181" y="107"/>
                    <a:pt x="177" y="121"/>
                    <a:pt x="169" y="135"/>
                  </a:cubicBezTo>
                  <a:cubicBezTo>
                    <a:pt x="161" y="149"/>
                    <a:pt x="150" y="160"/>
                    <a:pt x="136" y="168"/>
                  </a:cubicBezTo>
                  <a:cubicBezTo>
                    <a:pt x="121" y="176"/>
                    <a:pt x="107" y="180"/>
                    <a:pt x="91" y="180"/>
                  </a:cubicBezTo>
                  <a:cubicBezTo>
                    <a:pt x="74" y="180"/>
                    <a:pt x="59" y="176"/>
                    <a:pt x="45" y="168"/>
                  </a:cubicBezTo>
                  <a:cubicBezTo>
                    <a:pt x="30" y="160"/>
                    <a:pt x="20" y="149"/>
                    <a:pt x="12" y="135"/>
                  </a:cubicBezTo>
                  <a:cubicBezTo>
                    <a:pt x="3" y="121"/>
                    <a:pt x="0" y="107"/>
                    <a:pt x="0" y="90"/>
                  </a:cubicBezTo>
                  <a:cubicBezTo>
                    <a:pt x="0" y="73"/>
                    <a:pt x="3" y="60"/>
                    <a:pt x="12" y="45"/>
                  </a:cubicBezTo>
                  <a:cubicBezTo>
                    <a:pt x="20" y="31"/>
                    <a:pt x="30" y="21"/>
                    <a:pt x="45" y="12"/>
                  </a:cubicBezTo>
                  <a:cubicBezTo>
                    <a:pt x="59" y="4"/>
                    <a:pt x="74" y="0"/>
                    <a:pt x="91" y="0"/>
                  </a:cubicBezTo>
                  <a:cubicBezTo>
                    <a:pt x="107" y="0"/>
                    <a:pt x="121" y="4"/>
                    <a:pt x="136" y="12"/>
                  </a:cubicBezTo>
                  <a:cubicBezTo>
                    <a:pt x="150" y="21"/>
                    <a:pt x="161" y="31"/>
                    <a:pt x="169" y="45"/>
                  </a:cubicBezTo>
                  <a:cubicBezTo>
                    <a:pt x="177" y="60"/>
                    <a:pt x="181" y="73"/>
                    <a:pt x="181" y="9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spcBef>
                  <a:spcPts val="0"/>
                </a:spcBef>
                <a:spcAft>
                  <a:spcPts val="0"/>
                </a:spcAft>
              </a:pPr>
              <a:endParaRPr lang="ja-JP" altLang="en-US">
                <a:solidFill>
                  <a:srgbClr val="000000"/>
                </a:solidFill>
                <a:latin typeface="+mn-ea"/>
                <a:ea typeface="+mn-ea"/>
              </a:endParaRPr>
            </a:p>
          </p:txBody>
        </p:sp>
        <p:sp>
          <p:nvSpPr>
            <p:cNvPr id="47" name="Freeform 44">
              <a:extLst>
                <a:ext uri="{FF2B5EF4-FFF2-40B4-BE49-F238E27FC236}">
                  <a16:creationId xmlns:a16="http://schemas.microsoft.com/office/drawing/2014/main" id="{DB0FDB4B-3A15-6E08-32D7-BBB2A9E81703}"/>
                </a:ext>
              </a:extLst>
            </p:cNvPr>
            <p:cNvSpPr>
              <a:spLocks noChangeArrowheads="1"/>
            </p:cNvSpPr>
            <p:nvPr/>
          </p:nvSpPr>
          <p:spPr bwMode="auto">
            <a:xfrm>
              <a:off x="3812" y="1582"/>
              <a:ext cx="40" cy="40"/>
            </a:xfrm>
            <a:custGeom>
              <a:avLst/>
              <a:gdLst>
                <a:gd name="T0" fmla="*/ 181 w 182"/>
                <a:gd name="T1" fmla="*/ 90 h 181"/>
                <a:gd name="T2" fmla="*/ 169 w 182"/>
                <a:gd name="T3" fmla="*/ 135 h 181"/>
                <a:gd name="T4" fmla="*/ 136 w 182"/>
                <a:gd name="T5" fmla="*/ 168 h 181"/>
                <a:gd name="T6" fmla="*/ 91 w 182"/>
                <a:gd name="T7" fmla="*/ 180 h 181"/>
                <a:gd name="T8" fmla="*/ 46 w 182"/>
                <a:gd name="T9" fmla="*/ 168 h 181"/>
                <a:gd name="T10" fmla="*/ 13 w 182"/>
                <a:gd name="T11" fmla="*/ 135 h 181"/>
                <a:gd name="T12" fmla="*/ 0 w 182"/>
                <a:gd name="T13" fmla="*/ 90 h 181"/>
                <a:gd name="T14" fmla="*/ 13 w 182"/>
                <a:gd name="T15" fmla="*/ 45 h 181"/>
                <a:gd name="T16" fmla="*/ 46 w 182"/>
                <a:gd name="T17" fmla="*/ 12 h 181"/>
                <a:gd name="T18" fmla="*/ 91 w 182"/>
                <a:gd name="T19" fmla="*/ 0 h 181"/>
                <a:gd name="T20" fmla="*/ 136 w 182"/>
                <a:gd name="T21" fmla="*/ 12 h 181"/>
                <a:gd name="T22" fmla="*/ 169 w 182"/>
                <a:gd name="T23" fmla="*/ 45 h 181"/>
                <a:gd name="T24" fmla="*/ 181 w 182"/>
                <a:gd name="T25"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2" h="181">
                  <a:moveTo>
                    <a:pt x="181" y="90"/>
                  </a:moveTo>
                  <a:cubicBezTo>
                    <a:pt x="181" y="107"/>
                    <a:pt x="177" y="121"/>
                    <a:pt x="169" y="135"/>
                  </a:cubicBezTo>
                  <a:cubicBezTo>
                    <a:pt x="161" y="149"/>
                    <a:pt x="150" y="160"/>
                    <a:pt x="136" y="168"/>
                  </a:cubicBezTo>
                  <a:cubicBezTo>
                    <a:pt x="122" y="176"/>
                    <a:pt x="107" y="180"/>
                    <a:pt x="91" y="180"/>
                  </a:cubicBezTo>
                  <a:cubicBezTo>
                    <a:pt x="74" y="180"/>
                    <a:pt x="60" y="176"/>
                    <a:pt x="46" y="168"/>
                  </a:cubicBezTo>
                  <a:cubicBezTo>
                    <a:pt x="31" y="160"/>
                    <a:pt x="21" y="149"/>
                    <a:pt x="13" y="135"/>
                  </a:cubicBezTo>
                  <a:cubicBezTo>
                    <a:pt x="4" y="121"/>
                    <a:pt x="0" y="107"/>
                    <a:pt x="0" y="90"/>
                  </a:cubicBezTo>
                  <a:cubicBezTo>
                    <a:pt x="0" y="73"/>
                    <a:pt x="4" y="60"/>
                    <a:pt x="13" y="45"/>
                  </a:cubicBezTo>
                  <a:cubicBezTo>
                    <a:pt x="21" y="31"/>
                    <a:pt x="31" y="21"/>
                    <a:pt x="46" y="12"/>
                  </a:cubicBezTo>
                  <a:cubicBezTo>
                    <a:pt x="60" y="4"/>
                    <a:pt x="74" y="0"/>
                    <a:pt x="91" y="0"/>
                  </a:cubicBezTo>
                  <a:cubicBezTo>
                    <a:pt x="107" y="0"/>
                    <a:pt x="122" y="4"/>
                    <a:pt x="136" y="12"/>
                  </a:cubicBezTo>
                  <a:cubicBezTo>
                    <a:pt x="150" y="21"/>
                    <a:pt x="161" y="31"/>
                    <a:pt x="169" y="45"/>
                  </a:cubicBezTo>
                  <a:cubicBezTo>
                    <a:pt x="177" y="60"/>
                    <a:pt x="181" y="73"/>
                    <a:pt x="181" y="9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spcBef>
                  <a:spcPts val="0"/>
                </a:spcBef>
                <a:spcAft>
                  <a:spcPts val="0"/>
                </a:spcAft>
              </a:pPr>
              <a:endParaRPr lang="ja-JP" altLang="en-US">
                <a:solidFill>
                  <a:srgbClr val="000000"/>
                </a:solidFill>
                <a:latin typeface="+mn-ea"/>
                <a:ea typeface="+mn-ea"/>
              </a:endParaRPr>
            </a:p>
          </p:txBody>
        </p:sp>
        <p:sp>
          <p:nvSpPr>
            <p:cNvPr id="48" name="Freeform 45">
              <a:extLst>
                <a:ext uri="{FF2B5EF4-FFF2-40B4-BE49-F238E27FC236}">
                  <a16:creationId xmlns:a16="http://schemas.microsoft.com/office/drawing/2014/main" id="{AB68C0EA-71B2-D05F-F720-1805F0C06944}"/>
                </a:ext>
              </a:extLst>
            </p:cNvPr>
            <p:cNvSpPr>
              <a:spLocks noChangeArrowheads="1"/>
            </p:cNvSpPr>
            <p:nvPr/>
          </p:nvSpPr>
          <p:spPr bwMode="auto">
            <a:xfrm>
              <a:off x="3998" y="1188"/>
              <a:ext cx="82" cy="82"/>
            </a:xfrm>
            <a:custGeom>
              <a:avLst/>
              <a:gdLst>
                <a:gd name="T0" fmla="*/ 367 w 368"/>
                <a:gd name="T1" fmla="*/ 183 h 368"/>
                <a:gd name="T2" fmla="*/ 343 w 368"/>
                <a:gd name="T3" fmla="*/ 275 h 368"/>
                <a:gd name="T4" fmla="*/ 276 w 368"/>
                <a:gd name="T5" fmla="*/ 342 h 368"/>
                <a:gd name="T6" fmla="*/ 184 w 368"/>
                <a:gd name="T7" fmla="*/ 367 h 368"/>
                <a:gd name="T8" fmla="*/ 92 w 368"/>
                <a:gd name="T9" fmla="*/ 342 h 368"/>
                <a:gd name="T10" fmla="*/ 25 w 368"/>
                <a:gd name="T11" fmla="*/ 275 h 368"/>
                <a:gd name="T12" fmla="*/ 0 w 368"/>
                <a:gd name="T13" fmla="*/ 183 h 368"/>
                <a:gd name="T14" fmla="*/ 25 w 368"/>
                <a:gd name="T15" fmla="*/ 91 h 368"/>
                <a:gd name="T16" fmla="*/ 92 w 368"/>
                <a:gd name="T17" fmla="*/ 24 h 368"/>
                <a:gd name="T18" fmla="*/ 184 w 368"/>
                <a:gd name="T19" fmla="*/ 0 h 368"/>
                <a:gd name="T20" fmla="*/ 276 w 368"/>
                <a:gd name="T21" fmla="*/ 24 h 368"/>
                <a:gd name="T22" fmla="*/ 343 w 368"/>
                <a:gd name="T23" fmla="*/ 91 h 368"/>
                <a:gd name="T24" fmla="*/ 367 w 368"/>
                <a:gd name="T25" fmla="*/ 183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8" h="368">
                  <a:moveTo>
                    <a:pt x="367" y="183"/>
                  </a:moveTo>
                  <a:cubicBezTo>
                    <a:pt x="367" y="217"/>
                    <a:pt x="360" y="246"/>
                    <a:pt x="343" y="275"/>
                  </a:cubicBezTo>
                  <a:cubicBezTo>
                    <a:pt x="326" y="304"/>
                    <a:pt x="306" y="325"/>
                    <a:pt x="276" y="342"/>
                  </a:cubicBezTo>
                  <a:cubicBezTo>
                    <a:pt x="247" y="359"/>
                    <a:pt x="218" y="367"/>
                    <a:pt x="184" y="367"/>
                  </a:cubicBezTo>
                  <a:cubicBezTo>
                    <a:pt x="150" y="367"/>
                    <a:pt x="121" y="359"/>
                    <a:pt x="92" y="342"/>
                  </a:cubicBezTo>
                  <a:cubicBezTo>
                    <a:pt x="63" y="325"/>
                    <a:pt x="42" y="304"/>
                    <a:pt x="25" y="275"/>
                  </a:cubicBezTo>
                  <a:cubicBezTo>
                    <a:pt x="8" y="246"/>
                    <a:pt x="0" y="217"/>
                    <a:pt x="0" y="183"/>
                  </a:cubicBezTo>
                  <a:cubicBezTo>
                    <a:pt x="0" y="149"/>
                    <a:pt x="8" y="120"/>
                    <a:pt x="25" y="91"/>
                  </a:cubicBezTo>
                  <a:cubicBezTo>
                    <a:pt x="42" y="61"/>
                    <a:pt x="63" y="41"/>
                    <a:pt x="92" y="24"/>
                  </a:cubicBezTo>
                  <a:cubicBezTo>
                    <a:pt x="121" y="7"/>
                    <a:pt x="150" y="0"/>
                    <a:pt x="184" y="0"/>
                  </a:cubicBezTo>
                  <a:cubicBezTo>
                    <a:pt x="218" y="0"/>
                    <a:pt x="247" y="7"/>
                    <a:pt x="276" y="24"/>
                  </a:cubicBezTo>
                  <a:cubicBezTo>
                    <a:pt x="306" y="41"/>
                    <a:pt x="326" y="61"/>
                    <a:pt x="343" y="91"/>
                  </a:cubicBezTo>
                  <a:cubicBezTo>
                    <a:pt x="360" y="120"/>
                    <a:pt x="367" y="149"/>
                    <a:pt x="367" y="183"/>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spcBef>
                  <a:spcPts val="0"/>
                </a:spcBef>
                <a:spcAft>
                  <a:spcPts val="0"/>
                </a:spcAft>
              </a:pPr>
              <a:endParaRPr lang="ja-JP" altLang="en-US">
                <a:solidFill>
                  <a:srgbClr val="000000"/>
                </a:solidFill>
                <a:latin typeface="+mn-ea"/>
                <a:ea typeface="+mn-ea"/>
              </a:endParaRPr>
            </a:p>
          </p:txBody>
        </p:sp>
        <p:sp>
          <p:nvSpPr>
            <p:cNvPr id="49" name="Freeform 46">
              <a:extLst>
                <a:ext uri="{FF2B5EF4-FFF2-40B4-BE49-F238E27FC236}">
                  <a16:creationId xmlns:a16="http://schemas.microsoft.com/office/drawing/2014/main" id="{CF4EC7CF-71B7-60C8-359F-3056C707E076}"/>
                </a:ext>
              </a:extLst>
            </p:cNvPr>
            <p:cNvSpPr>
              <a:spLocks noChangeArrowheads="1"/>
            </p:cNvSpPr>
            <p:nvPr/>
          </p:nvSpPr>
          <p:spPr bwMode="auto">
            <a:xfrm>
              <a:off x="3682" y="1284"/>
              <a:ext cx="437" cy="339"/>
            </a:xfrm>
            <a:custGeom>
              <a:avLst/>
              <a:gdLst>
                <a:gd name="T0" fmla="*/ 1909 w 1932"/>
                <a:gd name="T1" fmla="*/ 1339 h 1498"/>
                <a:gd name="T2" fmla="*/ 1745 w 1932"/>
                <a:gd name="T3" fmla="*/ 1068 h 1498"/>
                <a:gd name="T4" fmla="*/ 1742 w 1932"/>
                <a:gd name="T5" fmla="*/ 1060 h 1498"/>
                <a:gd name="T6" fmla="*/ 1680 w 1932"/>
                <a:gd name="T7" fmla="*/ 848 h 1498"/>
                <a:gd name="T8" fmla="*/ 1765 w 1932"/>
                <a:gd name="T9" fmla="*/ 696 h 1498"/>
                <a:gd name="T10" fmla="*/ 1765 w 1932"/>
                <a:gd name="T11" fmla="*/ 149 h 1498"/>
                <a:gd name="T12" fmla="*/ 1616 w 1932"/>
                <a:gd name="T13" fmla="*/ 0 h 1498"/>
                <a:gd name="T14" fmla="*/ 1587 w 1932"/>
                <a:gd name="T15" fmla="*/ 0 h 1498"/>
                <a:gd name="T16" fmla="*/ 1395 w 1932"/>
                <a:gd name="T17" fmla="*/ 116 h 1498"/>
                <a:gd name="T18" fmla="*/ 1122 w 1932"/>
                <a:gd name="T19" fmla="*/ 344 h 1498"/>
                <a:gd name="T20" fmla="*/ 1091 w 1932"/>
                <a:gd name="T21" fmla="*/ 412 h 1498"/>
                <a:gd name="T22" fmla="*/ 1082 w 1932"/>
                <a:gd name="T23" fmla="*/ 412 h 1498"/>
                <a:gd name="T24" fmla="*/ 934 w 1932"/>
                <a:gd name="T25" fmla="*/ 412 h 1498"/>
                <a:gd name="T26" fmla="*/ 875 w 1932"/>
                <a:gd name="T27" fmla="*/ 460 h 1498"/>
                <a:gd name="T28" fmla="*/ 849 w 1932"/>
                <a:gd name="T29" fmla="*/ 591 h 1498"/>
                <a:gd name="T30" fmla="*/ 846 w 1932"/>
                <a:gd name="T31" fmla="*/ 591 h 1498"/>
                <a:gd name="T32" fmla="*/ 62 w 1932"/>
                <a:gd name="T33" fmla="*/ 591 h 1498"/>
                <a:gd name="T34" fmla="*/ 17 w 1932"/>
                <a:gd name="T35" fmla="*/ 614 h 1498"/>
                <a:gd name="T36" fmla="*/ 3 w 1932"/>
                <a:gd name="T37" fmla="*/ 662 h 1498"/>
                <a:gd name="T38" fmla="*/ 62 w 1932"/>
                <a:gd name="T39" fmla="*/ 1023 h 1498"/>
                <a:gd name="T40" fmla="*/ 121 w 1932"/>
                <a:gd name="T41" fmla="*/ 1074 h 1498"/>
                <a:gd name="T42" fmla="*/ 748 w 1932"/>
                <a:gd name="T43" fmla="*/ 1074 h 1498"/>
                <a:gd name="T44" fmla="*/ 736 w 1932"/>
                <a:gd name="T45" fmla="*/ 1133 h 1498"/>
                <a:gd name="T46" fmla="*/ 152 w 1932"/>
                <a:gd name="T47" fmla="*/ 1133 h 1498"/>
                <a:gd name="T48" fmla="*/ 93 w 1932"/>
                <a:gd name="T49" fmla="*/ 1192 h 1498"/>
                <a:gd name="T50" fmla="*/ 152 w 1932"/>
                <a:gd name="T51" fmla="*/ 1252 h 1498"/>
                <a:gd name="T52" fmla="*/ 784 w 1932"/>
                <a:gd name="T53" fmla="*/ 1252 h 1498"/>
                <a:gd name="T54" fmla="*/ 844 w 1932"/>
                <a:gd name="T55" fmla="*/ 1204 h 1498"/>
                <a:gd name="T56" fmla="*/ 984 w 1932"/>
                <a:gd name="T57" fmla="*/ 530 h 1498"/>
                <a:gd name="T58" fmla="*/ 1085 w 1932"/>
                <a:gd name="T59" fmla="*/ 530 h 1498"/>
                <a:gd name="T60" fmla="*/ 1144 w 1932"/>
                <a:gd name="T61" fmla="*/ 485 h 1498"/>
                <a:gd name="T62" fmla="*/ 1232 w 1932"/>
                <a:gd name="T63" fmla="*/ 474 h 1498"/>
                <a:gd name="T64" fmla="*/ 1370 w 1932"/>
                <a:gd name="T65" fmla="*/ 358 h 1498"/>
                <a:gd name="T66" fmla="*/ 1370 w 1932"/>
                <a:gd name="T67" fmla="*/ 696 h 1498"/>
                <a:gd name="T68" fmla="*/ 1407 w 1932"/>
                <a:gd name="T69" fmla="*/ 806 h 1498"/>
                <a:gd name="T70" fmla="*/ 1384 w 1932"/>
                <a:gd name="T71" fmla="*/ 1407 h 1498"/>
                <a:gd name="T72" fmla="*/ 1466 w 1932"/>
                <a:gd name="T73" fmla="*/ 1494 h 1498"/>
                <a:gd name="T74" fmla="*/ 1553 w 1932"/>
                <a:gd name="T75" fmla="*/ 1412 h 1498"/>
                <a:gd name="T76" fmla="*/ 1565 w 1932"/>
                <a:gd name="T77" fmla="*/ 1065 h 1498"/>
                <a:gd name="T78" fmla="*/ 1576 w 1932"/>
                <a:gd name="T79" fmla="*/ 1105 h 1498"/>
                <a:gd name="T80" fmla="*/ 1599 w 1932"/>
                <a:gd name="T81" fmla="*/ 1153 h 1498"/>
                <a:gd name="T82" fmla="*/ 1759 w 1932"/>
                <a:gd name="T83" fmla="*/ 1424 h 1498"/>
                <a:gd name="T84" fmla="*/ 1836 w 1932"/>
                <a:gd name="T85" fmla="*/ 1466 h 1498"/>
                <a:gd name="T86" fmla="*/ 1878 w 1932"/>
                <a:gd name="T87" fmla="*/ 1455 h 1498"/>
                <a:gd name="T88" fmla="*/ 1909 w 1932"/>
                <a:gd name="T89" fmla="*/ 1339 h 1498"/>
                <a:gd name="T90" fmla="*/ 175 w 1932"/>
                <a:gd name="T91" fmla="*/ 953 h 1498"/>
                <a:gd name="T92" fmla="*/ 135 w 1932"/>
                <a:gd name="T93" fmla="*/ 713 h 1498"/>
                <a:gd name="T94" fmla="*/ 827 w 1932"/>
                <a:gd name="T95" fmla="*/ 713 h 1498"/>
                <a:gd name="T96" fmla="*/ 776 w 1932"/>
                <a:gd name="T97" fmla="*/ 953 h 1498"/>
                <a:gd name="T98" fmla="*/ 175 w 1932"/>
                <a:gd name="T99" fmla="*/ 953 h 1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32" h="1498">
                  <a:moveTo>
                    <a:pt x="1909" y="1339"/>
                  </a:moveTo>
                  <a:lnTo>
                    <a:pt x="1745" y="1068"/>
                  </a:lnTo>
                  <a:cubicBezTo>
                    <a:pt x="1742" y="1065"/>
                    <a:pt x="1742" y="1063"/>
                    <a:pt x="1742" y="1060"/>
                  </a:cubicBezTo>
                  <a:lnTo>
                    <a:pt x="1680" y="848"/>
                  </a:lnTo>
                  <a:cubicBezTo>
                    <a:pt x="1731" y="817"/>
                    <a:pt x="1765" y="761"/>
                    <a:pt x="1765" y="696"/>
                  </a:cubicBezTo>
                  <a:lnTo>
                    <a:pt x="1765" y="149"/>
                  </a:lnTo>
                  <a:cubicBezTo>
                    <a:pt x="1765" y="68"/>
                    <a:pt x="1697" y="0"/>
                    <a:pt x="1616" y="0"/>
                  </a:cubicBezTo>
                  <a:lnTo>
                    <a:pt x="1587" y="0"/>
                  </a:lnTo>
                  <a:cubicBezTo>
                    <a:pt x="1505" y="0"/>
                    <a:pt x="1432" y="45"/>
                    <a:pt x="1395" y="116"/>
                  </a:cubicBezTo>
                  <a:lnTo>
                    <a:pt x="1122" y="344"/>
                  </a:lnTo>
                  <a:cubicBezTo>
                    <a:pt x="1102" y="361"/>
                    <a:pt x="1091" y="386"/>
                    <a:pt x="1091" y="412"/>
                  </a:cubicBezTo>
                  <a:cubicBezTo>
                    <a:pt x="1088" y="412"/>
                    <a:pt x="1085" y="412"/>
                    <a:pt x="1082" y="412"/>
                  </a:cubicBezTo>
                  <a:lnTo>
                    <a:pt x="934" y="412"/>
                  </a:lnTo>
                  <a:cubicBezTo>
                    <a:pt x="906" y="412"/>
                    <a:pt x="880" y="432"/>
                    <a:pt x="875" y="460"/>
                  </a:cubicBezTo>
                  <a:lnTo>
                    <a:pt x="849" y="591"/>
                  </a:lnTo>
                  <a:lnTo>
                    <a:pt x="846" y="591"/>
                  </a:lnTo>
                  <a:lnTo>
                    <a:pt x="62" y="591"/>
                  </a:lnTo>
                  <a:cubicBezTo>
                    <a:pt x="45" y="591"/>
                    <a:pt x="28" y="600"/>
                    <a:pt x="17" y="614"/>
                  </a:cubicBezTo>
                  <a:cubicBezTo>
                    <a:pt x="6" y="628"/>
                    <a:pt x="0" y="645"/>
                    <a:pt x="3" y="662"/>
                  </a:cubicBezTo>
                  <a:lnTo>
                    <a:pt x="62" y="1023"/>
                  </a:lnTo>
                  <a:cubicBezTo>
                    <a:pt x="68" y="1051"/>
                    <a:pt x="93" y="1074"/>
                    <a:pt x="121" y="1074"/>
                  </a:cubicBezTo>
                  <a:lnTo>
                    <a:pt x="748" y="1074"/>
                  </a:lnTo>
                  <a:lnTo>
                    <a:pt x="736" y="1133"/>
                  </a:lnTo>
                  <a:lnTo>
                    <a:pt x="152" y="1133"/>
                  </a:lnTo>
                  <a:cubicBezTo>
                    <a:pt x="118" y="1133"/>
                    <a:pt x="93" y="1161"/>
                    <a:pt x="93" y="1192"/>
                  </a:cubicBezTo>
                  <a:cubicBezTo>
                    <a:pt x="93" y="1223"/>
                    <a:pt x="121" y="1252"/>
                    <a:pt x="152" y="1252"/>
                  </a:cubicBezTo>
                  <a:lnTo>
                    <a:pt x="784" y="1252"/>
                  </a:lnTo>
                  <a:cubicBezTo>
                    <a:pt x="812" y="1252"/>
                    <a:pt x="838" y="1232"/>
                    <a:pt x="844" y="1204"/>
                  </a:cubicBezTo>
                  <a:lnTo>
                    <a:pt x="984" y="530"/>
                  </a:lnTo>
                  <a:lnTo>
                    <a:pt x="1085" y="530"/>
                  </a:lnTo>
                  <a:cubicBezTo>
                    <a:pt x="1113" y="530"/>
                    <a:pt x="1136" y="511"/>
                    <a:pt x="1144" y="485"/>
                  </a:cubicBezTo>
                  <a:cubicBezTo>
                    <a:pt x="1173" y="497"/>
                    <a:pt x="1206" y="494"/>
                    <a:pt x="1232" y="474"/>
                  </a:cubicBezTo>
                  <a:lnTo>
                    <a:pt x="1370" y="358"/>
                  </a:lnTo>
                  <a:lnTo>
                    <a:pt x="1370" y="696"/>
                  </a:lnTo>
                  <a:cubicBezTo>
                    <a:pt x="1370" y="738"/>
                    <a:pt x="1384" y="775"/>
                    <a:pt x="1407" y="806"/>
                  </a:cubicBezTo>
                  <a:lnTo>
                    <a:pt x="1384" y="1407"/>
                  </a:lnTo>
                  <a:cubicBezTo>
                    <a:pt x="1381" y="1452"/>
                    <a:pt x="1418" y="1491"/>
                    <a:pt x="1466" y="1494"/>
                  </a:cubicBezTo>
                  <a:cubicBezTo>
                    <a:pt x="1511" y="1497"/>
                    <a:pt x="1551" y="1460"/>
                    <a:pt x="1553" y="1412"/>
                  </a:cubicBezTo>
                  <a:lnTo>
                    <a:pt x="1565" y="1065"/>
                  </a:lnTo>
                  <a:lnTo>
                    <a:pt x="1576" y="1105"/>
                  </a:lnTo>
                  <a:cubicBezTo>
                    <a:pt x="1582" y="1122"/>
                    <a:pt x="1590" y="1139"/>
                    <a:pt x="1599" y="1153"/>
                  </a:cubicBezTo>
                  <a:lnTo>
                    <a:pt x="1759" y="1424"/>
                  </a:lnTo>
                  <a:cubicBezTo>
                    <a:pt x="1779" y="1452"/>
                    <a:pt x="1807" y="1466"/>
                    <a:pt x="1836" y="1466"/>
                  </a:cubicBezTo>
                  <a:cubicBezTo>
                    <a:pt x="1850" y="1466"/>
                    <a:pt x="1867" y="1463"/>
                    <a:pt x="1878" y="1455"/>
                  </a:cubicBezTo>
                  <a:cubicBezTo>
                    <a:pt x="1920" y="1429"/>
                    <a:pt x="1931" y="1379"/>
                    <a:pt x="1909" y="1339"/>
                  </a:cubicBezTo>
                  <a:close/>
                  <a:moveTo>
                    <a:pt x="175" y="953"/>
                  </a:moveTo>
                  <a:lnTo>
                    <a:pt x="135" y="713"/>
                  </a:lnTo>
                  <a:lnTo>
                    <a:pt x="827" y="713"/>
                  </a:lnTo>
                  <a:lnTo>
                    <a:pt x="776" y="953"/>
                  </a:lnTo>
                  <a:lnTo>
                    <a:pt x="175" y="953"/>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spcBef>
                  <a:spcPts val="0"/>
                </a:spcBef>
                <a:spcAft>
                  <a:spcPts val="0"/>
                </a:spcAft>
              </a:pPr>
              <a:endParaRPr lang="ja-JP" altLang="en-US">
                <a:solidFill>
                  <a:srgbClr val="000000"/>
                </a:solidFill>
                <a:latin typeface="+mn-ea"/>
                <a:ea typeface="+mn-ea"/>
              </a:endParaRPr>
            </a:p>
          </p:txBody>
        </p:sp>
      </p:grpSp>
      <p:sp>
        <p:nvSpPr>
          <p:cNvPr id="50" name="正方形/長方形 49">
            <a:extLst>
              <a:ext uri="{FF2B5EF4-FFF2-40B4-BE49-F238E27FC236}">
                <a16:creationId xmlns:a16="http://schemas.microsoft.com/office/drawing/2014/main" id="{4B2216EB-36E1-29EE-2315-41AA11F25F9E}"/>
              </a:ext>
            </a:extLst>
          </p:cNvPr>
          <p:cNvSpPr/>
          <p:nvPr/>
        </p:nvSpPr>
        <p:spPr>
          <a:xfrm>
            <a:off x="9405682" y="3548126"/>
            <a:ext cx="783208" cy="244682"/>
          </a:xfrm>
          <a:prstGeom prst="rect">
            <a:avLst/>
          </a:prstGeom>
          <a:noFill/>
        </p:spPr>
        <p:txBody>
          <a:bodyPr wrap="square" lIns="0">
            <a:spAutoFit/>
          </a:bodyPr>
          <a:lstStyle/>
          <a:p>
            <a:pPr marL="159750" eaLnBrk="1" fontAlgn="auto" hangingPunct="1">
              <a:lnSpc>
                <a:spcPct val="110000"/>
              </a:lnSpc>
              <a:spcBef>
                <a:spcPts val="0"/>
              </a:spcBef>
              <a:spcAft>
                <a:spcPts val="600"/>
              </a:spcAft>
              <a:defRPr/>
            </a:pPr>
            <a:r>
              <a:rPr lang="ja-JP" altLang="en-US" sz="900" b="1" spc="100" dirty="0">
                <a:solidFill>
                  <a:srgbClr val="545454"/>
                </a:solidFill>
                <a:latin typeface="+mn-ea"/>
                <a:ea typeface="+mn-ea"/>
              </a:rPr>
              <a:t>購買意向</a:t>
            </a:r>
            <a:endParaRPr lang="en-US" altLang="ja-JP" sz="900" b="1" spc="100" dirty="0">
              <a:solidFill>
                <a:srgbClr val="545454"/>
              </a:solidFill>
              <a:latin typeface="+mn-ea"/>
              <a:ea typeface="+mn-ea"/>
            </a:endParaRPr>
          </a:p>
        </p:txBody>
      </p:sp>
      <p:sp>
        <p:nvSpPr>
          <p:cNvPr id="51" name="正方形/長方形 50">
            <a:extLst>
              <a:ext uri="{FF2B5EF4-FFF2-40B4-BE49-F238E27FC236}">
                <a16:creationId xmlns:a16="http://schemas.microsoft.com/office/drawing/2014/main" id="{5C5659D3-2AD9-DFBB-F750-DD069397D99F}"/>
              </a:ext>
            </a:extLst>
          </p:cNvPr>
          <p:cNvSpPr/>
          <p:nvPr/>
        </p:nvSpPr>
        <p:spPr>
          <a:xfrm>
            <a:off x="9988177" y="3806681"/>
            <a:ext cx="1154672" cy="244682"/>
          </a:xfrm>
          <a:prstGeom prst="rect">
            <a:avLst/>
          </a:prstGeom>
          <a:noFill/>
        </p:spPr>
        <p:txBody>
          <a:bodyPr wrap="square" lIns="0">
            <a:spAutoFit/>
          </a:bodyPr>
          <a:lstStyle/>
          <a:p>
            <a:pPr marL="159750" eaLnBrk="1" fontAlgn="auto" hangingPunct="1">
              <a:lnSpc>
                <a:spcPct val="110000"/>
              </a:lnSpc>
              <a:spcBef>
                <a:spcPts val="0"/>
              </a:spcBef>
              <a:spcAft>
                <a:spcPts val="600"/>
              </a:spcAft>
              <a:defRPr/>
            </a:pPr>
            <a:r>
              <a:rPr lang="ja-JP" altLang="en-US" sz="900" b="1" spc="100" dirty="0">
                <a:solidFill>
                  <a:srgbClr val="545454"/>
                </a:solidFill>
                <a:latin typeface="+mn-ea"/>
                <a:ea typeface="+mn-ea"/>
              </a:rPr>
              <a:t>ライフイベント</a:t>
            </a:r>
            <a:endParaRPr lang="en-US" altLang="ja-JP" sz="900" b="1" spc="100" dirty="0">
              <a:solidFill>
                <a:srgbClr val="545454"/>
              </a:solidFill>
              <a:latin typeface="+mn-ea"/>
              <a:ea typeface="+mn-ea"/>
            </a:endParaRPr>
          </a:p>
        </p:txBody>
      </p:sp>
      <p:sp>
        <p:nvSpPr>
          <p:cNvPr id="59" name="テキスト ボックス 58">
            <a:extLst>
              <a:ext uri="{FF2B5EF4-FFF2-40B4-BE49-F238E27FC236}">
                <a16:creationId xmlns:a16="http://schemas.microsoft.com/office/drawing/2014/main" id="{A83742A2-CCA3-EC3E-870F-4A4B09470924}"/>
              </a:ext>
            </a:extLst>
          </p:cNvPr>
          <p:cNvSpPr txBox="1"/>
          <p:nvPr/>
        </p:nvSpPr>
        <p:spPr>
          <a:xfrm>
            <a:off x="5401787" y="4199349"/>
            <a:ext cx="2660440" cy="523220"/>
          </a:xfrm>
          <a:prstGeom prst="rect">
            <a:avLst/>
          </a:prstGeom>
          <a:noFill/>
        </p:spPr>
        <p:txBody>
          <a:bodyPr wrap="square">
            <a:spAutoFit/>
          </a:bodyPr>
          <a:lstStyle/>
          <a:p>
            <a:pPr eaLnBrk="1" fontAlgn="auto" hangingPunct="1">
              <a:spcBef>
                <a:spcPts val="0"/>
              </a:spcBef>
              <a:spcAft>
                <a:spcPts val="0"/>
              </a:spcAft>
            </a:pPr>
            <a:r>
              <a:rPr lang="ja-JP" altLang="en-US" sz="800" b="1" dirty="0">
                <a:solidFill>
                  <a:srgbClr val="0D0D0D"/>
                </a:solidFill>
                <a:latin typeface="+mn-ea"/>
                <a:ea typeface="+mn-ea"/>
              </a:rPr>
              <a:t>■タイトルイメージ</a:t>
            </a:r>
            <a:endParaRPr lang="en-US" altLang="ja-JP" sz="800" b="1" dirty="0">
              <a:solidFill>
                <a:srgbClr val="0D0D0D"/>
              </a:solidFill>
              <a:latin typeface="+mn-ea"/>
              <a:ea typeface="+mn-ea"/>
            </a:endParaRPr>
          </a:p>
          <a:p>
            <a:pPr eaLnBrk="1" fontAlgn="auto" hangingPunct="1">
              <a:spcBef>
                <a:spcPts val="0"/>
              </a:spcBef>
              <a:spcAft>
                <a:spcPts val="0"/>
              </a:spcAft>
            </a:pPr>
            <a:r>
              <a:rPr lang="ja-JP" altLang="en-US" sz="1000" dirty="0">
                <a:solidFill>
                  <a:srgbClr val="0D0D0D"/>
                </a:solidFill>
                <a:latin typeface="+mn-ea"/>
                <a:ea typeface="+mn-ea"/>
              </a:rPr>
              <a:t>キレとコク、究極の調和点を求めて。</a:t>
            </a:r>
            <a:r>
              <a:rPr lang="en-US" altLang="ja-JP" sz="1000" dirty="0">
                <a:solidFill>
                  <a:srgbClr val="0D0D0D"/>
                </a:solidFill>
                <a:latin typeface="+mn-ea"/>
                <a:ea typeface="+mn-ea"/>
              </a:rPr>
              <a:t>××</a:t>
            </a:r>
            <a:r>
              <a:rPr lang="ja-JP" altLang="en-US" sz="1000" dirty="0">
                <a:solidFill>
                  <a:srgbClr val="0D0D0D"/>
                </a:solidFill>
                <a:latin typeface="+mn-ea"/>
                <a:ea typeface="+mn-ea"/>
              </a:rPr>
              <a:t>ビールが全面刷新で導き出した答えとは</a:t>
            </a:r>
          </a:p>
        </p:txBody>
      </p:sp>
      <p:sp>
        <p:nvSpPr>
          <p:cNvPr id="60" name="正方形/長方形 59">
            <a:extLst>
              <a:ext uri="{FF2B5EF4-FFF2-40B4-BE49-F238E27FC236}">
                <a16:creationId xmlns:a16="http://schemas.microsoft.com/office/drawing/2014/main" id="{89BA380A-7D86-56A3-9084-3A57A804E44F}"/>
              </a:ext>
            </a:extLst>
          </p:cNvPr>
          <p:cNvSpPr/>
          <p:nvPr/>
        </p:nvSpPr>
        <p:spPr>
          <a:xfrm>
            <a:off x="5428971" y="3837648"/>
            <a:ext cx="2737603" cy="219675"/>
          </a:xfrm>
          <a:prstGeom prst="rect">
            <a:avLst/>
          </a:prstGeom>
          <a:solidFill>
            <a:srgbClr val="545454"/>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65" name="テキスト ボックス 64">
            <a:extLst>
              <a:ext uri="{FF2B5EF4-FFF2-40B4-BE49-F238E27FC236}">
                <a16:creationId xmlns:a16="http://schemas.microsoft.com/office/drawing/2014/main" id="{D08317BC-B14B-B187-C325-4093FA2841F7}"/>
              </a:ext>
            </a:extLst>
          </p:cNvPr>
          <p:cNvSpPr txBox="1"/>
          <p:nvPr/>
        </p:nvSpPr>
        <p:spPr>
          <a:xfrm>
            <a:off x="5329270" y="3830185"/>
            <a:ext cx="2922161" cy="261610"/>
          </a:xfrm>
          <a:prstGeom prst="rect">
            <a:avLst/>
          </a:prstGeom>
          <a:noFill/>
        </p:spPr>
        <p:txBody>
          <a:bodyPr wrap="square">
            <a:spAutoFit/>
          </a:bodyPr>
          <a:lstStyle/>
          <a:p>
            <a:pPr eaLnBrk="1" fontAlgn="auto" hangingPunct="1">
              <a:spcBef>
                <a:spcPts val="0"/>
              </a:spcBef>
              <a:spcAft>
                <a:spcPts val="0"/>
              </a:spcAft>
            </a:pPr>
            <a:r>
              <a:rPr lang="ja-JP" altLang="en-US" sz="1100" b="1" dirty="0">
                <a:solidFill>
                  <a:srgbClr val="FFFFFF"/>
                </a:solidFill>
                <a:latin typeface="+mn-ea"/>
                <a:ea typeface="+mn-ea"/>
              </a:rPr>
              <a:t>（例）看板アルコール飲料のリニューアル</a:t>
            </a:r>
            <a:endParaRPr lang="ja-JP" altLang="en-US" sz="1100" dirty="0">
              <a:solidFill>
                <a:srgbClr val="FFFFFF"/>
              </a:solidFill>
              <a:latin typeface="+mn-ea"/>
              <a:ea typeface="+mn-ea"/>
            </a:endParaRPr>
          </a:p>
        </p:txBody>
      </p:sp>
      <p:sp>
        <p:nvSpPr>
          <p:cNvPr id="69" name="テキスト ボックス 68">
            <a:extLst>
              <a:ext uri="{FF2B5EF4-FFF2-40B4-BE49-F238E27FC236}">
                <a16:creationId xmlns:a16="http://schemas.microsoft.com/office/drawing/2014/main" id="{4C539E12-6508-B8E0-A600-F35B9653D587}"/>
              </a:ext>
            </a:extLst>
          </p:cNvPr>
          <p:cNvSpPr txBox="1"/>
          <p:nvPr/>
        </p:nvSpPr>
        <p:spPr>
          <a:xfrm>
            <a:off x="5415459" y="4795692"/>
            <a:ext cx="2818554" cy="984885"/>
          </a:xfrm>
          <a:prstGeom prst="rect">
            <a:avLst/>
          </a:prstGeom>
          <a:noFill/>
        </p:spPr>
        <p:txBody>
          <a:bodyPr wrap="square">
            <a:spAutoFit/>
          </a:bodyPr>
          <a:lstStyle/>
          <a:p>
            <a:pPr eaLnBrk="1" fontAlgn="auto" hangingPunct="1">
              <a:spcBef>
                <a:spcPts val="0"/>
              </a:spcBef>
              <a:spcAft>
                <a:spcPts val="0"/>
              </a:spcAft>
            </a:pPr>
            <a:r>
              <a:rPr lang="ja-JP" altLang="en-US" sz="800" b="1" dirty="0">
                <a:solidFill>
                  <a:srgbClr val="0D0D0D"/>
                </a:solidFill>
                <a:latin typeface="+mn-ea"/>
                <a:ea typeface="+mn-ea"/>
              </a:rPr>
              <a:t>■コンテンツ概要</a:t>
            </a:r>
            <a:endParaRPr lang="en-US" altLang="ja-JP" sz="800" b="1" dirty="0">
              <a:solidFill>
                <a:srgbClr val="0D0D0D"/>
              </a:solidFill>
              <a:latin typeface="+mn-ea"/>
              <a:ea typeface="+mn-ea"/>
            </a:endParaRPr>
          </a:p>
          <a:p>
            <a:pPr eaLnBrk="1" fontAlgn="auto" hangingPunct="1">
              <a:spcBef>
                <a:spcPts val="0"/>
              </a:spcBef>
              <a:spcAft>
                <a:spcPts val="0"/>
              </a:spcAft>
            </a:pPr>
            <a:r>
              <a:rPr lang="ja-JP" altLang="en-US" sz="1000" dirty="0">
                <a:solidFill>
                  <a:srgbClr val="0D0D0D"/>
                </a:solidFill>
                <a:latin typeface="+mn-ea"/>
                <a:ea typeface="+mn-ea"/>
              </a:rPr>
              <a:t>リニューアルのコンセプトとこだわり、</a:t>
            </a:r>
            <a:endParaRPr lang="en-US" altLang="ja-JP" sz="1000" dirty="0">
              <a:solidFill>
                <a:srgbClr val="0D0D0D"/>
              </a:solidFill>
              <a:latin typeface="+mn-ea"/>
              <a:ea typeface="+mn-ea"/>
            </a:endParaRPr>
          </a:p>
          <a:p>
            <a:pPr eaLnBrk="1" fontAlgn="auto" hangingPunct="1">
              <a:spcBef>
                <a:spcPts val="0"/>
              </a:spcBef>
              <a:spcAft>
                <a:spcPts val="0"/>
              </a:spcAft>
            </a:pPr>
            <a:r>
              <a:rPr lang="ja-JP" altLang="en-US" sz="1000" dirty="0">
                <a:solidFill>
                  <a:srgbClr val="0D0D0D"/>
                </a:solidFill>
                <a:latin typeface="+mn-ea"/>
                <a:ea typeface="+mn-ea"/>
              </a:rPr>
              <a:t>独自の製法などの開発秘話を、広告主様ご担当者へのインタビュー動画の形式で熱量をもって伝達。</a:t>
            </a:r>
            <a:endParaRPr lang="en-US" altLang="ja-JP" sz="1000" dirty="0">
              <a:solidFill>
                <a:srgbClr val="0D0D0D"/>
              </a:solidFill>
              <a:latin typeface="+mn-ea"/>
              <a:ea typeface="+mn-ea"/>
            </a:endParaRPr>
          </a:p>
          <a:p>
            <a:pPr eaLnBrk="1" fontAlgn="auto" hangingPunct="1">
              <a:spcBef>
                <a:spcPts val="0"/>
              </a:spcBef>
              <a:spcAft>
                <a:spcPts val="0"/>
              </a:spcAft>
            </a:pPr>
            <a:endParaRPr lang="ja-JP" altLang="en-US" sz="1000" dirty="0">
              <a:solidFill>
                <a:srgbClr val="0D0D0D"/>
              </a:solidFill>
              <a:latin typeface="+mn-ea"/>
              <a:ea typeface="+mn-ea"/>
            </a:endParaRPr>
          </a:p>
        </p:txBody>
      </p:sp>
      <p:pic>
        <p:nvPicPr>
          <p:cNvPr id="78" name="図 77">
            <a:extLst>
              <a:ext uri="{FF2B5EF4-FFF2-40B4-BE49-F238E27FC236}">
                <a16:creationId xmlns:a16="http://schemas.microsoft.com/office/drawing/2014/main" id="{8991D36A-6B5F-984C-4B03-44EE73AB1156}"/>
              </a:ext>
            </a:extLst>
          </p:cNvPr>
          <p:cNvPicPr>
            <a:picLocks noChangeAspect="1"/>
          </p:cNvPicPr>
          <p:nvPr/>
        </p:nvPicPr>
        <p:blipFill>
          <a:blip r:embed="rId2"/>
          <a:stretch>
            <a:fillRect/>
          </a:stretch>
        </p:blipFill>
        <p:spPr>
          <a:xfrm>
            <a:off x="3418374" y="3830185"/>
            <a:ext cx="1841152" cy="2316681"/>
          </a:xfrm>
          <a:prstGeom prst="rect">
            <a:avLst/>
          </a:prstGeom>
        </p:spPr>
      </p:pic>
      <p:sp>
        <p:nvSpPr>
          <p:cNvPr id="80" name="Freeform 53">
            <a:extLst>
              <a:ext uri="{FF2B5EF4-FFF2-40B4-BE49-F238E27FC236}">
                <a16:creationId xmlns:a16="http://schemas.microsoft.com/office/drawing/2014/main" id="{ADFE036A-063E-84CB-8F46-01BF416C3265}"/>
              </a:ext>
            </a:extLst>
          </p:cNvPr>
          <p:cNvSpPr>
            <a:spLocks noChangeArrowheads="1"/>
          </p:cNvSpPr>
          <p:nvPr/>
        </p:nvSpPr>
        <p:spPr bwMode="auto">
          <a:xfrm>
            <a:off x="8654887" y="3500789"/>
            <a:ext cx="378834" cy="279058"/>
          </a:xfrm>
          <a:custGeom>
            <a:avLst/>
            <a:gdLst>
              <a:gd name="T0" fmla="*/ 677 w 2144"/>
              <a:gd name="T1" fmla="*/ 437 h 1580"/>
              <a:gd name="T2" fmla="*/ 1072 w 2144"/>
              <a:gd name="T3" fmla="*/ 0 h 1580"/>
              <a:gd name="T4" fmla="*/ 1466 w 2144"/>
              <a:gd name="T5" fmla="*/ 437 h 1580"/>
              <a:gd name="T6" fmla="*/ 1072 w 2144"/>
              <a:gd name="T7" fmla="*/ 873 h 1580"/>
              <a:gd name="T8" fmla="*/ 677 w 2144"/>
              <a:gd name="T9" fmla="*/ 437 h 1580"/>
              <a:gd name="T10" fmla="*/ 1647 w 2144"/>
              <a:gd name="T11" fmla="*/ 1110 h 1580"/>
              <a:gd name="T12" fmla="*/ 1774 w 2144"/>
              <a:gd name="T13" fmla="*/ 1466 h 1580"/>
              <a:gd name="T14" fmla="*/ 1776 w 2144"/>
              <a:gd name="T15" fmla="*/ 1486 h 1580"/>
              <a:gd name="T16" fmla="*/ 1683 w 2144"/>
              <a:gd name="T17" fmla="*/ 1579 h 1580"/>
              <a:gd name="T18" fmla="*/ 1072 w 2144"/>
              <a:gd name="T19" fmla="*/ 1579 h 1580"/>
              <a:gd name="T20" fmla="*/ 460 w 2144"/>
              <a:gd name="T21" fmla="*/ 1579 h 1580"/>
              <a:gd name="T22" fmla="*/ 367 w 2144"/>
              <a:gd name="T23" fmla="*/ 1486 h 1580"/>
              <a:gd name="T24" fmla="*/ 369 w 2144"/>
              <a:gd name="T25" fmla="*/ 1466 h 1580"/>
              <a:gd name="T26" fmla="*/ 496 w 2144"/>
              <a:gd name="T27" fmla="*/ 1110 h 1580"/>
              <a:gd name="T28" fmla="*/ 598 w 2144"/>
              <a:gd name="T29" fmla="*/ 1043 h 1580"/>
              <a:gd name="T30" fmla="*/ 598 w 2144"/>
              <a:gd name="T31" fmla="*/ 1043 h 1580"/>
              <a:gd name="T32" fmla="*/ 598 w 2144"/>
              <a:gd name="T33" fmla="*/ 1043 h 1580"/>
              <a:gd name="T34" fmla="*/ 900 w 2144"/>
              <a:gd name="T35" fmla="*/ 969 h 1580"/>
              <a:gd name="T36" fmla="*/ 900 w 2144"/>
              <a:gd name="T37" fmla="*/ 969 h 1580"/>
              <a:gd name="T38" fmla="*/ 1072 w 2144"/>
              <a:gd name="T39" fmla="*/ 958 h 1580"/>
              <a:gd name="T40" fmla="*/ 1243 w 2144"/>
              <a:gd name="T41" fmla="*/ 969 h 1580"/>
              <a:gd name="T42" fmla="*/ 1243 w 2144"/>
              <a:gd name="T43" fmla="*/ 969 h 1580"/>
              <a:gd name="T44" fmla="*/ 1545 w 2144"/>
              <a:gd name="T45" fmla="*/ 1043 h 1580"/>
              <a:gd name="T46" fmla="*/ 1545 w 2144"/>
              <a:gd name="T47" fmla="*/ 1043 h 1580"/>
              <a:gd name="T48" fmla="*/ 1545 w 2144"/>
              <a:gd name="T49" fmla="*/ 1043 h 1580"/>
              <a:gd name="T50" fmla="*/ 1647 w 2144"/>
              <a:gd name="T51" fmla="*/ 1110 h 1580"/>
              <a:gd name="T52" fmla="*/ 838 w 2144"/>
              <a:gd name="T53" fmla="*/ 890 h 1580"/>
              <a:gd name="T54" fmla="*/ 440 w 2144"/>
              <a:gd name="T55" fmla="*/ 1043 h 1580"/>
              <a:gd name="T56" fmla="*/ 62 w 2144"/>
              <a:gd name="T57" fmla="*/ 1043 h 1580"/>
              <a:gd name="T58" fmla="*/ 0 w 2144"/>
              <a:gd name="T59" fmla="*/ 981 h 1580"/>
              <a:gd name="T60" fmla="*/ 3 w 2144"/>
              <a:gd name="T61" fmla="*/ 964 h 1580"/>
              <a:gd name="T62" fmla="*/ 87 w 2144"/>
              <a:gd name="T63" fmla="*/ 724 h 1580"/>
              <a:gd name="T64" fmla="*/ 448 w 2144"/>
              <a:gd name="T65" fmla="*/ 623 h 1580"/>
              <a:gd name="T66" fmla="*/ 206 w 2144"/>
              <a:gd name="T67" fmla="*/ 327 h 1580"/>
              <a:gd name="T68" fmla="*/ 474 w 2144"/>
              <a:gd name="T69" fmla="*/ 28 h 1580"/>
              <a:gd name="T70" fmla="*/ 680 w 2144"/>
              <a:gd name="T71" fmla="*/ 138 h 1580"/>
              <a:gd name="T72" fmla="*/ 592 w 2144"/>
              <a:gd name="T73" fmla="*/ 437 h 1580"/>
              <a:gd name="T74" fmla="*/ 838 w 2144"/>
              <a:gd name="T75" fmla="*/ 890 h 1580"/>
              <a:gd name="T76" fmla="*/ 2140 w 2144"/>
              <a:gd name="T77" fmla="*/ 966 h 1580"/>
              <a:gd name="T78" fmla="*/ 2140 w 2144"/>
              <a:gd name="T79" fmla="*/ 981 h 1580"/>
              <a:gd name="T80" fmla="*/ 2078 w 2144"/>
              <a:gd name="T81" fmla="*/ 1043 h 1580"/>
              <a:gd name="T82" fmla="*/ 1697 w 2144"/>
              <a:gd name="T83" fmla="*/ 1043 h 1580"/>
              <a:gd name="T84" fmla="*/ 1302 w 2144"/>
              <a:gd name="T85" fmla="*/ 890 h 1580"/>
              <a:gd name="T86" fmla="*/ 1548 w 2144"/>
              <a:gd name="T87" fmla="*/ 437 h 1580"/>
              <a:gd name="T88" fmla="*/ 1460 w 2144"/>
              <a:gd name="T89" fmla="*/ 138 h 1580"/>
              <a:gd name="T90" fmla="*/ 1669 w 2144"/>
              <a:gd name="T91" fmla="*/ 28 h 1580"/>
              <a:gd name="T92" fmla="*/ 1937 w 2144"/>
              <a:gd name="T93" fmla="*/ 327 h 1580"/>
              <a:gd name="T94" fmla="*/ 1745 w 2144"/>
              <a:gd name="T95" fmla="*/ 620 h 1580"/>
              <a:gd name="T96" fmla="*/ 1745 w 2144"/>
              <a:gd name="T97" fmla="*/ 620 h 1580"/>
              <a:gd name="T98" fmla="*/ 2056 w 2144"/>
              <a:gd name="T99" fmla="*/ 727 h 1580"/>
              <a:gd name="T100" fmla="*/ 2140 w 2144"/>
              <a:gd name="T101" fmla="*/ 966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44" h="1580">
                <a:moveTo>
                  <a:pt x="677" y="437"/>
                </a:moveTo>
                <a:cubicBezTo>
                  <a:pt x="677" y="194"/>
                  <a:pt x="852" y="0"/>
                  <a:pt x="1072" y="0"/>
                </a:cubicBezTo>
                <a:cubicBezTo>
                  <a:pt x="1288" y="0"/>
                  <a:pt x="1466" y="194"/>
                  <a:pt x="1466" y="437"/>
                </a:cubicBezTo>
                <a:cubicBezTo>
                  <a:pt x="1466" y="680"/>
                  <a:pt x="1288" y="873"/>
                  <a:pt x="1072" y="873"/>
                </a:cubicBezTo>
                <a:cubicBezTo>
                  <a:pt x="852" y="873"/>
                  <a:pt x="677" y="680"/>
                  <a:pt x="677" y="437"/>
                </a:cubicBezTo>
                <a:close/>
                <a:moveTo>
                  <a:pt x="1647" y="1110"/>
                </a:moveTo>
                <a:cubicBezTo>
                  <a:pt x="1731" y="1195"/>
                  <a:pt x="1762" y="1361"/>
                  <a:pt x="1774" y="1466"/>
                </a:cubicBezTo>
                <a:cubicBezTo>
                  <a:pt x="1776" y="1471"/>
                  <a:pt x="1776" y="1480"/>
                  <a:pt x="1776" y="1486"/>
                </a:cubicBezTo>
                <a:cubicBezTo>
                  <a:pt x="1776" y="1536"/>
                  <a:pt x="1734" y="1579"/>
                  <a:pt x="1683" y="1579"/>
                </a:cubicBezTo>
                <a:lnTo>
                  <a:pt x="1072" y="1579"/>
                </a:lnTo>
                <a:lnTo>
                  <a:pt x="460" y="1579"/>
                </a:lnTo>
                <a:cubicBezTo>
                  <a:pt x="409" y="1579"/>
                  <a:pt x="367" y="1536"/>
                  <a:pt x="367" y="1486"/>
                </a:cubicBezTo>
                <a:cubicBezTo>
                  <a:pt x="367" y="1480"/>
                  <a:pt x="369" y="1471"/>
                  <a:pt x="369" y="1466"/>
                </a:cubicBezTo>
                <a:cubicBezTo>
                  <a:pt x="384" y="1361"/>
                  <a:pt x="415" y="1195"/>
                  <a:pt x="496" y="1110"/>
                </a:cubicBezTo>
                <a:cubicBezTo>
                  <a:pt x="522" y="1085"/>
                  <a:pt x="559" y="1062"/>
                  <a:pt x="598" y="1043"/>
                </a:cubicBezTo>
                <a:lnTo>
                  <a:pt x="598" y="1043"/>
                </a:lnTo>
                <a:lnTo>
                  <a:pt x="598" y="1043"/>
                </a:lnTo>
                <a:cubicBezTo>
                  <a:pt x="685" y="1003"/>
                  <a:pt x="796" y="981"/>
                  <a:pt x="900" y="969"/>
                </a:cubicBezTo>
                <a:lnTo>
                  <a:pt x="900" y="969"/>
                </a:lnTo>
                <a:cubicBezTo>
                  <a:pt x="962" y="961"/>
                  <a:pt x="1021" y="958"/>
                  <a:pt x="1072" y="958"/>
                </a:cubicBezTo>
                <a:cubicBezTo>
                  <a:pt x="1122" y="958"/>
                  <a:pt x="1181" y="961"/>
                  <a:pt x="1243" y="969"/>
                </a:cubicBezTo>
                <a:lnTo>
                  <a:pt x="1243" y="969"/>
                </a:lnTo>
                <a:cubicBezTo>
                  <a:pt x="1348" y="981"/>
                  <a:pt x="1460" y="1003"/>
                  <a:pt x="1545" y="1043"/>
                </a:cubicBezTo>
                <a:lnTo>
                  <a:pt x="1545" y="1043"/>
                </a:lnTo>
                <a:lnTo>
                  <a:pt x="1545" y="1043"/>
                </a:lnTo>
                <a:cubicBezTo>
                  <a:pt x="1585" y="1062"/>
                  <a:pt x="1621" y="1085"/>
                  <a:pt x="1647" y="1110"/>
                </a:cubicBezTo>
                <a:close/>
                <a:moveTo>
                  <a:pt x="838" y="890"/>
                </a:moveTo>
                <a:cubicBezTo>
                  <a:pt x="700" y="910"/>
                  <a:pt x="539" y="952"/>
                  <a:pt x="440" y="1043"/>
                </a:cubicBezTo>
                <a:lnTo>
                  <a:pt x="62" y="1043"/>
                </a:lnTo>
                <a:cubicBezTo>
                  <a:pt x="28" y="1043"/>
                  <a:pt x="0" y="1014"/>
                  <a:pt x="0" y="981"/>
                </a:cubicBezTo>
                <a:cubicBezTo>
                  <a:pt x="0" y="975"/>
                  <a:pt x="0" y="969"/>
                  <a:pt x="3" y="964"/>
                </a:cubicBezTo>
                <a:cubicBezTo>
                  <a:pt x="11" y="893"/>
                  <a:pt x="31" y="780"/>
                  <a:pt x="87" y="724"/>
                </a:cubicBezTo>
                <a:cubicBezTo>
                  <a:pt x="155" y="651"/>
                  <a:pt x="330" y="626"/>
                  <a:pt x="448" y="623"/>
                </a:cubicBezTo>
                <a:cubicBezTo>
                  <a:pt x="313" y="612"/>
                  <a:pt x="206" y="482"/>
                  <a:pt x="206" y="327"/>
                </a:cubicBezTo>
                <a:cubicBezTo>
                  <a:pt x="206" y="160"/>
                  <a:pt x="327" y="28"/>
                  <a:pt x="474" y="28"/>
                </a:cubicBezTo>
                <a:cubicBezTo>
                  <a:pt x="556" y="28"/>
                  <a:pt x="632" y="70"/>
                  <a:pt x="680" y="138"/>
                </a:cubicBezTo>
                <a:cubicBezTo>
                  <a:pt x="626" y="223"/>
                  <a:pt x="592" y="324"/>
                  <a:pt x="592" y="437"/>
                </a:cubicBezTo>
                <a:cubicBezTo>
                  <a:pt x="592" y="632"/>
                  <a:pt x="691" y="800"/>
                  <a:pt x="838" y="890"/>
                </a:cubicBezTo>
                <a:close/>
                <a:moveTo>
                  <a:pt x="2140" y="966"/>
                </a:moveTo>
                <a:cubicBezTo>
                  <a:pt x="2143" y="969"/>
                  <a:pt x="2143" y="975"/>
                  <a:pt x="2140" y="981"/>
                </a:cubicBezTo>
                <a:cubicBezTo>
                  <a:pt x="2140" y="1014"/>
                  <a:pt x="2112" y="1043"/>
                  <a:pt x="2078" y="1043"/>
                </a:cubicBezTo>
                <a:lnTo>
                  <a:pt x="1697" y="1043"/>
                </a:lnTo>
                <a:cubicBezTo>
                  <a:pt x="1601" y="952"/>
                  <a:pt x="1441" y="910"/>
                  <a:pt x="1302" y="890"/>
                </a:cubicBezTo>
                <a:cubicBezTo>
                  <a:pt x="1449" y="800"/>
                  <a:pt x="1548" y="632"/>
                  <a:pt x="1548" y="437"/>
                </a:cubicBezTo>
                <a:cubicBezTo>
                  <a:pt x="1548" y="327"/>
                  <a:pt x="1514" y="223"/>
                  <a:pt x="1460" y="138"/>
                </a:cubicBezTo>
                <a:cubicBezTo>
                  <a:pt x="1511" y="70"/>
                  <a:pt x="1585" y="28"/>
                  <a:pt x="1669" y="28"/>
                </a:cubicBezTo>
                <a:cubicBezTo>
                  <a:pt x="1819" y="28"/>
                  <a:pt x="1937" y="160"/>
                  <a:pt x="1937" y="327"/>
                </a:cubicBezTo>
                <a:cubicBezTo>
                  <a:pt x="1937" y="462"/>
                  <a:pt x="1855" y="584"/>
                  <a:pt x="1745" y="620"/>
                </a:cubicBezTo>
                <a:lnTo>
                  <a:pt x="1745" y="620"/>
                </a:lnTo>
                <a:cubicBezTo>
                  <a:pt x="1858" y="629"/>
                  <a:pt x="1994" y="663"/>
                  <a:pt x="2056" y="727"/>
                </a:cubicBezTo>
                <a:cubicBezTo>
                  <a:pt x="2112" y="783"/>
                  <a:pt x="2132" y="896"/>
                  <a:pt x="2140" y="966"/>
                </a:cubicBezTo>
                <a:close/>
              </a:path>
            </a:pathLst>
          </a:custGeom>
          <a:solidFill>
            <a:srgbClr val="53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spcBef>
                <a:spcPts val="0"/>
              </a:spcBef>
              <a:spcAft>
                <a:spcPts val="0"/>
              </a:spcAft>
            </a:pPr>
            <a:endParaRPr lang="ja-JP" altLang="en-US">
              <a:solidFill>
                <a:srgbClr val="000000"/>
              </a:solidFill>
              <a:latin typeface="+mn-ea"/>
              <a:ea typeface="+mn-ea"/>
            </a:endParaRPr>
          </a:p>
        </p:txBody>
      </p:sp>
      <p:sp>
        <p:nvSpPr>
          <p:cNvPr id="81" name="テキスト ボックス 80">
            <a:extLst>
              <a:ext uri="{FF2B5EF4-FFF2-40B4-BE49-F238E27FC236}">
                <a16:creationId xmlns:a16="http://schemas.microsoft.com/office/drawing/2014/main" id="{C63C62A7-8C5B-583F-DCDD-3B633D2116E2}"/>
              </a:ext>
            </a:extLst>
          </p:cNvPr>
          <p:cNvSpPr txBox="1"/>
          <p:nvPr/>
        </p:nvSpPr>
        <p:spPr>
          <a:xfrm>
            <a:off x="8881700" y="4157641"/>
            <a:ext cx="2621880" cy="1169551"/>
          </a:xfrm>
          <a:prstGeom prst="rect">
            <a:avLst/>
          </a:prstGeom>
          <a:noFill/>
        </p:spPr>
        <p:txBody>
          <a:bodyPr wrap="square">
            <a:spAutoFit/>
          </a:bodyPr>
          <a:lstStyle/>
          <a:p>
            <a:pPr eaLnBrk="1" fontAlgn="auto" hangingPunct="1">
              <a:spcBef>
                <a:spcPts val="0"/>
              </a:spcBef>
              <a:spcAft>
                <a:spcPts val="0"/>
              </a:spcAft>
            </a:pPr>
            <a:r>
              <a:rPr lang="ja-JP" altLang="en-US" sz="1000" dirty="0">
                <a:solidFill>
                  <a:srgbClr val="0D0D0D"/>
                </a:solidFill>
                <a:latin typeface="+mn-ea"/>
                <a:ea typeface="+mn-ea"/>
              </a:rPr>
              <a:t>・該当カテゴリーのサイト閲覧など</a:t>
            </a:r>
            <a:r>
              <a:rPr lang="ja-JP" altLang="en-US" sz="1000" b="1" dirty="0">
                <a:solidFill>
                  <a:srgbClr val="002AFF"/>
                </a:solidFill>
                <a:latin typeface="+mn-ea"/>
                <a:ea typeface="+mn-ea"/>
              </a:rPr>
              <a:t>興味関心を示している層</a:t>
            </a:r>
            <a:r>
              <a:rPr lang="ja-JP" altLang="en-US" sz="1000" dirty="0">
                <a:solidFill>
                  <a:srgbClr val="0D0D0D"/>
                </a:solidFill>
                <a:latin typeface="+mn-ea"/>
                <a:ea typeface="+mn-ea"/>
              </a:rPr>
              <a:t>や、商品検索など</a:t>
            </a:r>
            <a:r>
              <a:rPr lang="ja-JP" altLang="en-US" sz="1000" b="1" dirty="0">
                <a:solidFill>
                  <a:srgbClr val="002AFF"/>
                </a:solidFill>
                <a:latin typeface="+mn-ea"/>
                <a:ea typeface="+mn-ea"/>
              </a:rPr>
              <a:t>購入検討層</a:t>
            </a:r>
            <a:r>
              <a:rPr lang="ja-JP" altLang="en-US" sz="1000" dirty="0">
                <a:solidFill>
                  <a:srgbClr val="0D0D0D"/>
                </a:solidFill>
                <a:latin typeface="+mn-ea"/>
                <a:ea typeface="+mn-ea"/>
              </a:rPr>
              <a:t>に対して広告を配信</a:t>
            </a:r>
            <a:endParaRPr lang="en-US" altLang="ja-JP" sz="1000" dirty="0">
              <a:solidFill>
                <a:srgbClr val="0D0D0D"/>
              </a:solidFill>
              <a:latin typeface="+mn-ea"/>
              <a:ea typeface="+mn-ea"/>
            </a:endParaRPr>
          </a:p>
          <a:p>
            <a:pPr eaLnBrk="1" fontAlgn="auto" hangingPunct="1">
              <a:spcBef>
                <a:spcPts val="0"/>
              </a:spcBef>
              <a:spcAft>
                <a:spcPts val="0"/>
              </a:spcAft>
            </a:pPr>
            <a:endParaRPr lang="ja-JP" altLang="en-US" sz="1000" dirty="0">
              <a:solidFill>
                <a:srgbClr val="545454"/>
              </a:solidFill>
              <a:latin typeface="+mn-ea"/>
              <a:ea typeface="+mn-ea"/>
            </a:endParaRPr>
          </a:p>
          <a:p>
            <a:pPr eaLnBrk="1" fontAlgn="auto" hangingPunct="1">
              <a:spcBef>
                <a:spcPts val="0"/>
              </a:spcBef>
              <a:spcAft>
                <a:spcPts val="0"/>
              </a:spcAft>
            </a:pPr>
            <a:r>
              <a:rPr lang="ja-JP" altLang="en-US" sz="1000" dirty="0">
                <a:solidFill>
                  <a:srgbClr val="0D0D0D"/>
                </a:solidFill>
                <a:latin typeface="+mn-ea"/>
                <a:ea typeface="+mn-ea"/>
              </a:rPr>
              <a:t>・結婚や引越しなど、</a:t>
            </a:r>
            <a:r>
              <a:rPr lang="ja-JP" altLang="en-US" sz="1000" b="1" dirty="0">
                <a:solidFill>
                  <a:srgbClr val="002AFF"/>
                </a:solidFill>
                <a:latin typeface="+mn-ea"/>
                <a:ea typeface="+mn-ea"/>
              </a:rPr>
              <a:t>関連商品の購入につながりやすいライフイベントを迎えるユーザー</a:t>
            </a:r>
            <a:r>
              <a:rPr lang="ja-JP" altLang="en-US" sz="1000" dirty="0">
                <a:solidFill>
                  <a:srgbClr val="0D0D0D"/>
                </a:solidFill>
                <a:latin typeface="+mn-ea"/>
                <a:ea typeface="+mn-ea"/>
              </a:rPr>
              <a:t>に指定配信</a:t>
            </a:r>
          </a:p>
        </p:txBody>
      </p:sp>
      <p:sp>
        <p:nvSpPr>
          <p:cNvPr id="12" name="正方形/長方形 11">
            <a:extLst>
              <a:ext uri="{FF2B5EF4-FFF2-40B4-BE49-F238E27FC236}">
                <a16:creationId xmlns:a16="http://schemas.microsoft.com/office/drawing/2014/main" id="{BC8FDAEF-81FB-5278-C33D-F3C1AE8E234A}"/>
              </a:ext>
            </a:extLst>
          </p:cNvPr>
          <p:cNvSpPr/>
          <p:nvPr/>
        </p:nvSpPr>
        <p:spPr>
          <a:xfrm>
            <a:off x="438074" y="6067293"/>
            <a:ext cx="2576294" cy="276999"/>
          </a:xfrm>
          <a:prstGeom prst="rect">
            <a:avLst/>
          </a:prstGeom>
        </p:spPr>
        <p:txBody>
          <a:bodyPr wrap="square">
            <a:spAutoFit/>
          </a:bodyPr>
          <a:lstStyle/>
          <a:p>
            <a:pPr eaLnBrk="1" fontAlgn="auto" hangingPunct="1">
              <a:spcBef>
                <a:spcPts val="0"/>
              </a:spcBef>
              <a:spcAft>
                <a:spcPts val="0"/>
              </a:spcAft>
              <a:defRPr/>
            </a:pPr>
            <a:r>
              <a:rPr lang="en-US" altLang="ja-JP" sz="600" spc="100" dirty="0">
                <a:solidFill>
                  <a:srgbClr val="0D0D0D"/>
                </a:solidFill>
                <a:latin typeface="+mn-ea"/>
                <a:ea typeface="+mn-ea"/>
              </a:rPr>
              <a:t>※</a:t>
            </a:r>
            <a:r>
              <a:rPr lang="ja-JP" altLang="en-US" sz="600" spc="100" dirty="0">
                <a:solidFill>
                  <a:srgbClr val="0D0D0D"/>
                </a:solidFill>
                <a:latin typeface="+mn-ea"/>
                <a:ea typeface="+mn-ea"/>
              </a:rPr>
              <a:t>推奨プラン①～③以外の目的、集客・アプローチ方法以外でもご利用いただけます。</a:t>
            </a:r>
            <a:endParaRPr lang="en-US" altLang="ja-JP" sz="600" spc="100" dirty="0">
              <a:solidFill>
                <a:srgbClr val="0D0D0D"/>
              </a:solidFill>
              <a:latin typeface="+mn-ea"/>
              <a:ea typeface="+mn-ea"/>
            </a:endParaRPr>
          </a:p>
        </p:txBody>
      </p:sp>
      <p:sp>
        <p:nvSpPr>
          <p:cNvPr id="26" name="正方形/長方形 25">
            <a:extLst>
              <a:ext uri="{FF2B5EF4-FFF2-40B4-BE49-F238E27FC236}">
                <a16:creationId xmlns:a16="http://schemas.microsoft.com/office/drawing/2014/main" id="{7660FB72-6E86-9AD9-7610-E59C5CA0B82E}"/>
              </a:ext>
            </a:extLst>
          </p:cNvPr>
          <p:cNvSpPr/>
          <p:nvPr/>
        </p:nvSpPr>
        <p:spPr>
          <a:xfrm>
            <a:off x="505548" y="5105224"/>
            <a:ext cx="856838" cy="326370"/>
          </a:xfrm>
          <a:prstGeom prst="rect">
            <a:avLst/>
          </a:prstGeom>
          <a:solidFill>
            <a:srgbClr val="002060"/>
          </a:solidFill>
          <a:ln w="9525" cap="flat" cmpd="sng" algn="ctr">
            <a:solidFill>
              <a:srgbClr val="00206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43" name="正方形/長方形 42">
            <a:extLst>
              <a:ext uri="{FF2B5EF4-FFF2-40B4-BE49-F238E27FC236}">
                <a16:creationId xmlns:a16="http://schemas.microsoft.com/office/drawing/2014/main" id="{F9DBB0AD-D716-C972-5019-29A2EB82F677}"/>
              </a:ext>
            </a:extLst>
          </p:cNvPr>
          <p:cNvSpPr/>
          <p:nvPr/>
        </p:nvSpPr>
        <p:spPr>
          <a:xfrm>
            <a:off x="533869" y="5135471"/>
            <a:ext cx="850795" cy="307777"/>
          </a:xfrm>
          <a:prstGeom prst="rect">
            <a:avLst/>
          </a:prstGeom>
        </p:spPr>
        <p:txBody>
          <a:bodyPr wrap="square">
            <a:spAutoFit/>
          </a:bodyPr>
          <a:lstStyle/>
          <a:p>
            <a:pPr eaLnBrk="1" fontAlgn="auto" hangingPunct="1">
              <a:spcBef>
                <a:spcPts val="0"/>
              </a:spcBef>
              <a:spcAft>
                <a:spcPts val="0"/>
              </a:spcAft>
              <a:defRPr/>
            </a:pPr>
            <a:r>
              <a:rPr lang="ja-JP" altLang="en-US" sz="1400" spc="100" dirty="0">
                <a:solidFill>
                  <a:srgbClr val="FFFFFF"/>
                </a:solidFill>
                <a:latin typeface="+mn-ea"/>
                <a:ea typeface="+mn-ea"/>
              </a:rPr>
              <a:t>想定</a:t>
            </a:r>
            <a:r>
              <a:rPr lang="en-US" altLang="ja-JP" sz="1400" spc="100" dirty="0">
                <a:solidFill>
                  <a:srgbClr val="FFFFFF"/>
                </a:solidFill>
                <a:latin typeface="+mn-ea"/>
                <a:ea typeface="+mn-ea"/>
              </a:rPr>
              <a:t>PV</a:t>
            </a:r>
          </a:p>
        </p:txBody>
      </p:sp>
      <p:sp>
        <p:nvSpPr>
          <p:cNvPr id="53" name="正方形/長方形 52">
            <a:extLst>
              <a:ext uri="{FF2B5EF4-FFF2-40B4-BE49-F238E27FC236}">
                <a16:creationId xmlns:a16="http://schemas.microsoft.com/office/drawing/2014/main" id="{19477A47-10B6-8E53-AA29-977F3EB75720}"/>
              </a:ext>
            </a:extLst>
          </p:cNvPr>
          <p:cNvSpPr/>
          <p:nvPr/>
        </p:nvSpPr>
        <p:spPr>
          <a:xfrm>
            <a:off x="1358987" y="5105224"/>
            <a:ext cx="1410335" cy="326370"/>
          </a:xfrm>
          <a:prstGeom prst="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57" name="正方形/長方形 56">
            <a:extLst>
              <a:ext uri="{FF2B5EF4-FFF2-40B4-BE49-F238E27FC236}">
                <a16:creationId xmlns:a16="http://schemas.microsoft.com/office/drawing/2014/main" id="{A3B69B91-5E65-457B-9A4B-6BC50C62A998}"/>
              </a:ext>
            </a:extLst>
          </p:cNvPr>
          <p:cNvSpPr/>
          <p:nvPr/>
        </p:nvSpPr>
        <p:spPr>
          <a:xfrm>
            <a:off x="409754" y="5448983"/>
            <a:ext cx="2768872" cy="738664"/>
          </a:xfrm>
          <a:prstGeom prst="rect">
            <a:avLst/>
          </a:prstGeom>
        </p:spPr>
        <p:txBody>
          <a:bodyPr wrap="square">
            <a:spAutoFit/>
          </a:bodyPr>
          <a:lstStyle/>
          <a:p>
            <a:pPr eaLnBrk="1" fontAlgn="auto" hangingPunct="1">
              <a:spcBef>
                <a:spcPts val="0"/>
              </a:spcBef>
              <a:spcAft>
                <a:spcPts val="0"/>
              </a:spcAft>
            </a:pPr>
            <a:r>
              <a:rPr lang="en-US" altLang="ja-JP" sz="600" spc="100" dirty="0">
                <a:solidFill>
                  <a:srgbClr val="0D0D0D"/>
                </a:solidFill>
                <a:latin typeface="+mn-ea"/>
                <a:ea typeface="+mn-ea"/>
              </a:rPr>
              <a:t>*</a:t>
            </a:r>
            <a:r>
              <a:rPr lang="ja-JP" altLang="en-US" sz="600" spc="100" dirty="0">
                <a:solidFill>
                  <a:srgbClr val="0D0D0D"/>
                </a:solidFill>
                <a:latin typeface="+mn-ea"/>
                <a:ea typeface="+mn-ea"/>
              </a:rPr>
              <a:t>オーディエンスリストターゲティング（運用型）</a:t>
            </a:r>
            <a:r>
              <a:rPr lang="ja-JP" altLang="en-US" sz="600" dirty="0">
                <a:solidFill>
                  <a:srgbClr val="0D0D0D"/>
                </a:solidFill>
                <a:latin typeface="+mn-ea"/>
                <a:ea typeface="+mn-ea"/>
              </a:rPr>
              <a:t>を誘導枠として</a:t>
            </a:r>
            <a:endParaRPr lang="en-US" altLang="ja-JP" sz="600" dirty="0">
              <a:solidFill>
                <a:srgbClr val="0D0D0D"/>
              </a:solidFill>
              <a:latin typeface="+mn-ea"/>
              <a:ea typeface="+mn-ea"/>
            </a:endParaRPr>
          </a:p>
          <a:p>
            <a:pPr eaLnBrk="1" fontAlgn="auto" hangingPunct="1">
              <a:spcBef>
                <a:spcPts val="0"/>
              </a:spcBef>
              <a:spcAft>
                <a:spcPts val="0"/>
              </a:spcAft>
            </a:pPr>
            <a:r>
              <a:rPr lang="ja-JP" altLang="en-US" sz="600" dirty="0">
                <a:solidFill>
                  <a:srgbClr val="0D0D0D"/>
                </a:solidFill>
                <a:latin typeface="+mn-ea"/>
                <a:ea typeface="+mn-ea"/>
              </a:rPr>
              <a:t>　</a:t>
            </a:r>
            <a:r>
              <a:rPr lang="en-US" altLang="ja-JP" sz="600" dirty="0">
                <a:solidFill>
                  <a:srgbClr val="0D0D0D"/>
                </a:solidFill>
                <a:latin typeface="+mn-ea"/>
                <a:ea typeface="+mn-ea"/>
              </a:rPr>
              <a:t>400</a:t>
            </a:r>
            <a:r>
              <a:rPr lang="ja-JP" altLang="en-US" sz="600" dirty="0">
                <a:solidFill>
                  <a:srgbClr val="0D0D0D"/>
                </a:solidFill>
                <a:latin typeface="+mn-ea"/>
                <a:ea typeface="+mn-ea"/>
              </a:rPr>
              <a:t>万円分掲載した場合。</a:t>
            </a:r>
            <a:r>
              <a:rPr lang="en-US" altLang="ja-JP" sz="600" dirty="0">
                <a:solidFill>
                  <a:srgbClr val="0D0D0D"/>
                </a:solidFill>
                <a:latin typeface="+mn-ea"/>
                <a:ea typeface="+mn-ea"/>
              </a:rPr>
              <a:t>2025</a:t>
            </a:r>
            <a:r>
              <a:rPr lang="ja-JP" altLang="en-US" sz="600" dirty="0">
                <a:solidFill>
                  <a:srgbClr val="0D0D0D"/>
                </a:solidFill>
                <a:latin typeface="+mn-ea"/>
                <a:ea typeface="+mn-ea"/>
              </a:rPr>
              <a:t>年</a:t>
            </a:r>
            <a:r>
              <a:rPr lang="en-US" altLang="ja-JP" sz="600" dirty="0">
                <a:solidFill>
                  <a:srgbClr val="0D0D0D"/>
                </a:solidFill>
                <a:latin typeface="+mn-ea"/>
                <a:ea typeface="+mn-ea"/>
              </a:rPr>
              <a:t>1</a:t>
            </a:r>
            <a:r>
              <a:rPr lang="ja-JP" altLang="en-US" sz="600" dirty="0">
                <a:solidFill>
                  <a:srgbClr val="0D0D0D"/>
                </a:solidFill>
                <a:latin typeface="+mn-ea"/>
                <a:ea typeface="+mn-ea"/>
              </a:rPr>
              <a:t>月～</a:t>
            </a:r>
            <a:r>
              <a:rPr lang="en-US" altLang="ja-JP" sz="600" dirty="0">
                <a:solidFill>
                  <a:srgbClr val="0D0D0D"/>
                </a:solidFill>
                <a:latin typeface="+mn-ea"/>
                <a:ea typeface="+mn-ea"/>
              </a:rPr>
              <a:t>2025</a:t>
            </a:r>
            <a:r>
              <a:rPr lang="ja-JP" altLang="en-US" sz="600" dirty="0">
                <a:solidFill>
                  <a:srgbClr val="0D0D0D"/>
                </a:solidFill>
                <a:latin typeface="+mn-ea"/>
                <a:ea typeface="+mn-ea"/>
              </a:rPr>
              <a:t>年</a:t>
            </a:r>
            <a:r>
              <a:rPr lang="en-US" altLang="ja-JP" sz="600" dirty="0">
                <a:solidFill>
                  <a:srgbClr val="0D0D0D"/>
                </a:solidFill>
                <a:latin typeface="+mn-ea"/>
                <a:ea typeface="+mn-ea"/>
              </a:rPr>
              <a:t>6</a:t>
            </a:r>
            <a:r>
              <a:rPr lang="ja-JP" altLang="en-US" sz="600" dirty="0">
                <a:solidFill>
                  <a:srgbClr val="0D0D0D"/>
                </a:solidFill>
                <a:latin typeface="+mn-ea"/>
                <a:ea typeface="+mn-ea"/>
              </a:rPr>
              <a:t>月の同商品でキャン</a:t>
            </a:r>
            <a:endParaRPr lang="en-US" altLang="ja-JP" sz="600" dirty="0">
              <a:solidFill>
                <a:srgbClr val="0D0D0D"/>
              </a:solidFill>
              <a:latin typeface="+mn-ea"/>
              <a:ea typeface="+mn-ea"/>
            </a:endParaRPr>
          </a:p>
          <a:p>
            <a:pPr eaLnBrk="1" fontAlgn="auto" hangingPunct="1">
              <a:spcBef>
                <a:spcPts val="0"/>
              </a:spcBef>
              <a:spcAft>
                <a:spcPts val="0"/>
              </a:spcAft>
            </a:pPr>
            <a:r>
              <a:rPr lang="ja-JP" altLang="en-US" sz="600" dirty="0">
                <a:solidFill>
                  <a:srgbClr val="0D0D0D"/>
                </a:solidFill>
                <a:latin typeface="+mn-ea"/>
                <a:ea typeface="+mn-ea"/>
              </a:rPr>
              <a:t>　ペーン目的「サイト誘導」で掲載された案件の、</a:t>
            </a:r>
            <a:r>
              <a:rPr lang="en-US" altLang="ja-JP" sz="600" dirty="0">
                <a:solidFill>
                  <a:srgbClr val="0D0D0D"/>
                </a:solidFill>
                <a:latin typeface="+mn-ea"/>
                <a:ea typeface="+mn-ea"/>
              </a:rPr>
              <a:t>CPC</a:t>
            </a:r>
            <a:r>
              <a:rPr lang="ja-JP" altLang="en-US" sz="600" dirty="0">
                <a:solidFill>
                  <a:srgbClr val="0D0D0D"/>
                </a:solidFill>
                <a:latin typeface="+mn-ea"/>
                <a:ea typeface="+mn-ea"/>
              </a:rPr>
              <a:t>中位（全体の</a:t>
            </a:r>
            <a:r>
              <a:rPr lang="en-US" altLang="ja-JP" sz="600" dirty="0">
                <a:solidFill>
                  <a:srgbClr val="0D0D0D"/>
                </a:solidFill>
                <a:latin typeface="+mn-ea"/>
                <a:ea typeface="+mn-ea"/>
              </a:rPr>
              <a:t>1/3</a:t>
            </a:r>
            <a:r>
              <a:rPr lang="ja-JP" altLang="en-US" sz="600" dirty="0">
                <a:solidFill>
                  <a:srgbClr val="0D0D0D"/>
                </a:solidFill>
                <a:latin typeface="+mn-ea"/>
                <a:ea typeface="+mn-ea"/>
              </a:rPr>
              <a:t>）</a:t>
            </a:r>
            <a:endParaRPr lang="en-US" altLang="ja-JP" sz="600" dirty="0">
              <a:solidFill>
                <a:srgbClr val="0D0D0D"/>
              </a:solidFill>
              <a:latin typeface="+mn-ea"/>
              <a:ea typeface="+mn-ea"/>
            </a:endParaRPr>
          </a:p>
          <a:p>
            <a:pPr eaLnBrk="1" fontAlgn="auto" hangingPunct="1">
              <a:spcBef>
                <a:spcPts val="0"/>
              </a:spcBef>
              <a:spcAft>
                <a:spcPts val="0"/>
              </a:spcAft>
            </a:pPr>
            <a:r>
              <a:rPr lang="ja-JP" altLang="en-US" sz="600" dirty="0">
                <a:solidFill>
                  <a:srgbClr val="0D0D0D"/>
                </a:solidFill>
                <a:latin typeface="+mn-ea"/>
                <a:ea typeface="+mn-ea"/>
              </a:rPr>
              <a:t>　実績および編集誘導からの想定誘導数より算出した参考値で保証する</a:t>
            </a:r>
            <a:endParaRPr lang="en-US" altLang="ja-JP" sz="600" dirty="0">
              <a:solidFill>
                <a:srgbClr val="0D0D0D"/>
              </a:solidFill>
              <a:latin typeface="+mn-ea"/>
              <a:ea typeface="+mn-ea"/>
            </a:endParaRPr>
          </a:p>
          <a:p>
            <a:pPr eaLnBrk="1" fontAlgn="auto" hangingPunct="1">
              <a:spcBef>
                <a:spcPts val="0"/>
              </a:spcBef>
              <a:spcAft>
                <a:spcPts val="0"/>
              </a:spcAft>
            </a:pPr>
            <a:r>
              <a:rPr lang="ja-JP" altLang="en-US" sz="600" dirty="0">
                <a:solidFill>
                  <a:srgbClr val="0D0D0D"/>
                </a:solidFill>
                <a:latin typeface="+mn-ea"/>
                <a:ea typeface="+mn-ea"/>
              </a:rPr>
              <a:t>　ものではありません。</a:t>
            </a:r>
            <a:endParaRPr lang="en-US" altLang="ja-JP" sz="600" dirty="0">
              <a:solidFill>
                <a:srgbClr val="0D0D0D"/>
              </a:solidFill>
              <a:latin typeface="+mn-ea"/>
              <a:ea typeface="+mn-ea"/>
            </a:endParaRPr>
          </a:p>
          <a:p>
            <a:pPr eaLnBrk="1" fontAlgn="auto" hangingPunct="1">
              <a:spcBef>
                <a:spcPts val="0"/>
              </a:spcBef>
              <a:spcAft>
                <a:spcPts val="0"/>
              </a:spcAft>
            </a:pPr>
            <a:r>
              <a:rPr lang="en-US" altLang="ja-JP" sz="600" dirty="0">
                <a:solidFill>
                  <a:srgbClr val="0D0D0D"/>
                </a:solidFill>
                <a:latin typeface="+mn-ea"/>
                <a:ea typeface="+mn-ea"/>
              </a:rPr>
              <a:t>※</a:t>
            </a:r>
            <a:r>
              <a:rPr lang="ja-JP" altLang="en-US" sz="600" dirty="0">
                <a:solidFill>
                  <a:srgbClr val="0D0D0D"/>
                </a:solidFill>
                <a:latin typeface="+mn-ea"/>
                <a:ea typeface="+mn-ea"/>
              </a:rPr>
              <a:t>プロモーション内容・商材により変動します。</a:t>
            </a:r>
            <a:endParaRPr lang="en-US" altLang="ja-JP" sz="600" dirty="0">
              <a:solidFill>
                <a:srgbClr val="0D0D0D"/>
              </a:solidFill>
              <a:latin typeface="+mn-ea"/>
              <a:ea typeface="+mn-ea"/>
            </a:endParaRPr>
          </a:p>
          <a:p>
            <a:pPr eaLnBrk="1" fontAlgn="auto" hangingPunct="1">
              <a:spcBef>
                <a:spcPts val="0"/>
              </a:spcBef>
              <a:spcAft>
                <a:spcPts val="0"/>
              </a:spcAft>
              <a:defRPr/>
            </a:pPr>
            <a:endParaRPr lang="en-US" altLang="ja-JP" sz="600" spc="100" dirty="0">
              <a:solidFill>
                <a:srgbClr val="0D0D0D"/>
              </a:solidFill>
              <a:latin typeface="+mn-ea"/>
              <a:ea typeface="+mn-ea"/>
            </a:endParaRPr>
          </a:p>
        </p:txBody>
      </p:sp>
      <p:sp>
        <p:nvSpPr>
          <p:cNvPr id="15" name="正方形/長方形 14">
            <a:extLst>
              <a:ext uri="{FF2B5EF4-FFF2-40B4-BE49-F238E27FC236}">
                <a16:creationId xmlns:a16="http://schemas.microsoft.com/office/drawing/2014/main" id="{72CB0290-5ACF-49C4-731E-7E78E262CE49}"/>
              </a:ext>
            </a:extLst>
          </p:cNvPr>
          <p:cNvSpPr/>
          <p:nvPr/>
        </p:nvSpPr>
        <p:spPr>
          <a:xfrm>
            <a:off x="1335054" y="5153092"/>
            <a:ext cx="1547476" cy="307777"/>
          </a:xfrm>
          <a:prstGeom prst="rect">
            <a:avLst/>
          </a:prstGeom>
        </p:spPr>
        <p:txBody>
          <a:bodyPr wrap="square">
            <a:spAutoFit/>
          </a:bodyPr>
          <a:lstStyle/>
          <a:p>
            <a:pPr eaLnBrk="1" fontAlgn="auto" hangingPunct="1">
              <a:spcBef>
                <a:spcPts val="0"/>
              </a:spcBef>
              <a:spcAft>
                <a:spcPts val="0"/>
              </a:spcAft>
              <a:defRPr/>
            </a:pPr>
            <a:r>
              <a:rPr lang="en-US" altLang="ja-JP" sz="1400" b="1" spc="100" dirty="0">
                <a:solidFill>
                  <a:srgbClr val="002060"/>
                </a:solidFill>
                <a:latin typeface="+mn-ea"/>
                <a:ea typeface="+mn-ea"/>
              </a:rPr>
              <a:t>19</a:t>
            </a:r>
            <a:r>
              <a:rPr lang="ja-JP" altLang="en-US" sz="1400" b="1" spc="100" dirty="0">
                <a:solidFill>
                  <a:srgbClr val="002060"/>
                </a:solidFill>
                <a:latin typeface="+mn-ea"/>
                <a:ea typeface="+mn-ea"/>
              </a:rPr>
              <a:t>万～</a:t>
            </a:r>
            <a:r>
              <a:rPr lang="en-US" altLang="ja-JP" sz="1400" b="1" spc="100" dirty="0">
                <a:solidFill>
                  <a:srgbClr val="002060"/>
                </a:solidFill>
                <a:latin typeface="+mn-ea"/>
                <a:ea typeface="+mn-ea"/>
              </a:rPr>
              <a:t>34</a:t>
            </a:r>
            <a:r>
              <a:rPr lang="ja-JP" altLang="en-US" sz="1400" b="1" spc="100" dirty="0">
                <a:solidFill>
                  <a:srgbClr val="002060"/>
                </a:solidFill>
                <a:latin typeface="+mn-ea"/>
                <a:ea typeface="+mn-ea"/>
              </a:rPr>
              <a:t>万</a:t>
            </a:r>
            <a:r>
              <a:rPr lang="en-US" altLang="ja-JP" sz="1100" spc="100" dirty="0">
                <a:solidFill>
                  <a:srgbClr val="002060"/>
                </a:solidFill>
                <a:latin typeface="+mn-ea"/>
                <a:ea typeface="+mn-ea"/>
              </a:rPr>
              <a:t>PV</a:t>
            </a:r>
          </a:p>
        </p:txBody>
      </p:sp>
    </p:spTree>
    <p:extLst>
      <p:ext uri="{BB962C8B-B14F-4D97-AF65-F5344CB8AC3E}">
        <p14:creationId xmlns:p14="http://schemas.microsoft.com/office/powerpoint/2010/main" val="402892350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正方形/長方形 121">
            <a:extLst>
              <a:ext uri="{FF2B5EF4-FFF2-40B4-BE49-F238E27FC236}">
                <a16:creationId xmlns:a16="http://schemas.microsoft.com/office/drawing/2014/main" id="{5B40A806-5294-43C7-87E2-4828E30A1BE8}"/>
              </a:ext>
            </a:extLst>
          </p:cNvPr>
          <p:cNvSpPr/>
          <p:nvPr/>
        </p:nvSpPr>
        <p:spPr>
          <a:xfrm>
            <a:off x="818033" y="2743614"/>
            <a:ext cx="3736550" cy="460959"/>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95" name="正方形/長方形 94">
            <a:extLst>
              <a:ext uri="{FF2B5EF4-FFF2-40B4-BE49-F238E27FC236}">
                <a16:creationId xmlns:a16="http://schemas.microsoft.com/office/drawing/2014/main" id="{CCB8E251-1920-0B39-1540-81EB713F4E4B}"/>
              </a:ext>
            </a:extLst>
          </p:cNvPr>
          <p:cNvSpPr/>
          <p:nvPr/>
        </p:nvSpPr>
        <p:spPr>
          <a:xfrm>
            <a:off x="835452" y="5271247"/>
            <a:ext cx="491324" cy="977154"/>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69" name="正方形/長方形 68">
            <a:extLst>
              <a:ext uri="{FF2B5EF4-FFF2-40B4-BE49-F238E27FC236}">
                <a16:creationId xmlns:a16="http://schemas.microsoft.com/office/drawing/2014/main" id="{AAE7D07D-829A-6CE7-4595-39968AA80666}"/>
              </a:ext>
            </a:extLst>
          </p:cNvPr>
          <p:cNvSpPr/>
          <p:nvPr/>
        </p:nvSpPr>
        <p:spPr>
          <a:xfrm>
            <a:off x="8734124" y="5212416"/>
            <a:ext cx="2534766" cy="460959"/>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3" name="テキスト プレースホルダー 2">
            <a:extLst>
              <a:ext uri="{FF2B5EF4-FFF2-40B4-BE49-F238E27FC236}">
                <a16:creationId xmlns:a16="http://schemas.microsoft.com/office/drawing/2014/main" id="{917A9242-AF5F-0972-E32E-42837C73BD50}"/>
              </a:ext>
            </a:extLst>
          </p:cNvPr>
          <p:cNvSpPr>
            <a:spLocks noGrp="1"/>
          </p:cNvSpPr>
          <p:nvPr>
            <p:ph type="body" sz="quarter" idx="12"/>
          </p:nvPr>
        </p:nvSpPr>
        <p:spPr>
          <a:xfrm>
            <a:off x="682513" y="70858"/>
            <a:ext cx="866756" cy="410840"/>
          </a:xfrm>
        </p:spPr>
        <p:txBody>
          <a:bodyPr/>
          <a:lstStyle/>
          <a:p>
            <a:pPr marL="0" indent="0">
              <a:buNone/>
            </a:pPr>
            <a:r>
              <a:rPr kumimoji="1" lang="ja-JP" altLang="en-US" dirty="0"/>
              <a:t>ご活用方法</a:t>
            </a:r>
          </a:p>
        </p:txBody>
      </p:sp>
      <p:grpSp>
        <p:nvGrpSpPr>
          <p:cNvPr id="16" name="Group 1">
            <a:extLst>
              <a:ext uri="{FF2B5EF4-FFF2-40B4-BE49-F238E27FC236}">
                <a16:creationId xmlns:a16="http://schemas.microsoft.com/office/drawing/2014/main" id="{98F9823C-220D-2D47-6301-597EFA29665B}"/>
              </a:ext>
            </a:extLst>
          </p:cNvPr>
          <p:cNvGrpSpPr>
            <a:grpSpLocks/>
          </p:cNvGrpSpPr>
          <p:nvPr/>
        </p:nvGrpSpPr>
        <p:grpSpPr bwMode="auto">
          <a:xfrm>
            <a:off x="104843" y="103529"/>
            <a:ext cx="307780" cy="327393"/>
            <a:chOff x="588" y="472"/>
            <a:chExt cx="408" cy="434"/>
          </a:xfrm>
          <a:solidFill>
            <a:schemeClr val="bg1"/>
          </a:solidFill>
        </p:grpSpPr>
        <p:sp>
          <p:nvSpPr>
            <p:cNvPr id="17" name="Freeform 2">
              <a:extLst>
                <a:ext uri="{FF2B5EF4-FFF2-40B4-BE49-F238E27FC236}">
                  <a16:creationId xmlns:a16="http://schemas.microsoft.com/office/drawing/2014/main" id="{ACD374FF-AEF3-363A-B5CC-B14447D8542E}"/>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18" name="Freeform 3">
              <a:extLst>
                <a:ext uri="{FF2B5EF4-FFF2-40B4-BE49-F238E27FC236}">
                  <a16:creationId xmlns:a16="http://schemas.microsoft.com/office/drawing/2014/main" id="{25A4F961-8FE3-C3EC-8DC1-47326CEA0518}"/>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19" name="Freeform 4">
              <a:extLst>
                <a:ext uri="{FF2B5EF4-FFF2-40B4-BE49-F238E27FC236}">
                  <a16:creationId xmlns:a16="http://schemas.microsoft.com/office/drawing/2014/main" id="{B38F6240-B15F-171B-342A-D16F3DC0B26B}"/>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20" name="Freeform 5">
              <a:extLst>
                <a:ext uri="{FF2B5EF4-FFF2-40B4-BE49-F238E27FC236}">
                  <a16:creationId xmlns:a16="http://schemas.microsoft.com/office/drawing/2014/main" id="{557D6EFF-80C0-C283-CC2B-B004DE7557CC}"/>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21" name="Freeform 6">
              <a:extLst>
                <a:ext uri="{FF2B5EF4-FFF2-40B4-BE49-F238E27FC236}">
                  <a16:creationId xmlns:a16="http://schemas.microsoft.com/office/drawing/2014/main" id="{775A0CCE-3575-2885-A70C-6AAB96B3BB90}"/>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22" name="Freeform 7">
              <a:extLst>
                <a:ext uri="{FF2B5EF4-FFF2-40B4-BE49-F238E27FC236}">
                  <a16:creationId xmlns:a16="http://schemas.microsoft.com/office/drawing/2014/main" id="{2EA83599-9564-A445-8C8F-31ED74CBBCEB}"/>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23" name="Freeform 8">
              <a:extLst>
                <a:ext uri="{FF2B5EF4-FFF2-40B4-BE49-F238E27FC236}">
                  <a16:creationId xmlns:a16="http://schemas.microsoft.com/office/drawing/2014/main" id="{846743FB-52DE-1A08-9A2B-3C8EF852539A}"/>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24" name="Freeform 9">
              <a:extLst>
                <a:ext uri="{FF2B5EF4-FFF2-40B4-BE49-F238E27FC236}">
                  <a16:creationId xmlns:a16="http://schemas.microsoft.com/office/drawing/2014/main" id="{A446859B-44D4-95DE-5B14-86BDDE02D357}"/>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grpSp>
      <p:sp>
        <p:nvSpPr>
          <p:cNvPr id="25" name="テキスト プレースホルダー 3">
            <a:extLst>
              <a:ext uri="{FF2B5EF4-FFF2-40B4-BE49-F238E27FC236}">
                <a16:creationId xmlns:a16="http://schemas.microsoft.com/office/drawing/2014/main" id="{FD33C339-8DE2-4E1E-C219-EA63F98636AE}"/>
              </a:ext>
            </a:extLst>
          </p:cNvPr>
          <p:cNvSpPr txBox="1">
            <a:spLocks/>
          </p:cNvSpPr>
          <p:nvPr/>
        </p:nvSpPr>
        <p:spPr>
          <a:xfrm>
            <a:off x="1924770" y="181982"/>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00048"/>
                </a:solidFill>
                <a:effectLst/>
                <a:uLnTx/>
                <a:uFillTx/>
                <a:latin typeface="メイリオ" panose="020B0604030504040204" pitchFamily="50" charset="-128"/>
                <a:ea typeface="メイリオ" panose="020B0604030504040204" pitchFamily="50" charset="-128"/>
                <a:cs typeface="+mn-cs"/>
              </a:rPr>
              <a:t>掲載事例　</a:t>
            </a:r>
            <a:endParaRPr kumimoji="1" lang="ja-JP" altLang="en-US" sz="1600" b="1" i="0" u="none" strike="noStrike" kern="1200" cap="none" spc="0" normalizeH="0" baseline="0" noProof="0" dirty="0">
              <a:ln>
                <a:noFill/>
              </a:ln>
              <a:solidFill>
                <a:srgbClr val="000048"/>
              </a:solidFill>
              <a:effectLst/>
              <a:uLnTx/>
              <a:uFillTx/>
              <a:latin typeface="メイリオ" panose="020B0604030504040204" pitchFamily="50" charset="-128"/>
              <a:ea typeface="メイリオ" panose="020B0604030504040204" pitchFamily="50" charset="-128"/>
              <a:cs typeface="+mn-cs"/>
            </a:endParaRPr>
          </a:p>
        </p:txBody>
      </p:sp>
      <p:pic>
        <p:nvPicPr>
          <p:cNvPr id="8" name="図 7">
            <a:extLst>
              <a:ext uri="{FF2B5EF4-FFF2-40B4-BE49-F238E27FC236}">
                <a16:creationId xmlns:a16="http://schemas.microsoft.com/office/drawing/2014/main" id="{68D0BACA-65CE-2EEC-6732-583B6FF10CC2}"/>
              </a:ext>
            </a:extLst>
          </p:cNvPr>
          <p:cNvPicPr>
            <a:picLocks noChangeAspect="1"/>
          </p:cNvPicPr>
          <p:nvPr/>
        </p:nvPicPr>
        <p:blipFill>
          <a:blip r:embed="rId2"/>
          <a:stretch>
            <a:fillRect/>
          </a:stretch>
        </p:blipFill>
        <p:spPr>
          <a:xfrm>
            <a:off x="5218524" y="2191518"/>
            <a:ext cx="2340124" cy="3590717"/>
          </a:xfrm>
          <a:prstGeom prst="rect">
            <a:avLst/>
          </a:prstGeom>
          <a:ln>
            <a:solidFill>
              <a:schemeClr val="accent5"/>
            </a:solidFill>
          </a:ln>
        </p:spPr>
      </p:pic>
      <p:pic>
        <p:nvPicPr>
          <p:cNvPr id="6" name="図 5">
            <a:extLst>
              <a:ext uri="{FF2B5EF4-FFF2-40B4-BE49-F238E27FC236}">
                <a16:creationId xmlns:a16="http://schemas.microsoft.com/office/drawing/2014/main" id="{CB460E89-BE04-2545-6AF3-8B1037529549}"/>
              </a:ext>
            </a:extLst>
          </p:cNvPr>
          <p:cNvPicPr>
            <a:picLocks noChangeAspect="1"/>
          </p:cNvPicPr>
          <p:nvPr/>
        </p:nvPicPr>
        <p:blipFill>
          <a:blip r:embed="rId3"/>
          <a:stretch>
            <a:fillRect/>
          </a:stretch>
        </p:blipFill>
        <p:spPr>
          <a:xfrm>
            <a:off x="7157849" y="3274936"/>
            <a:ext cx="1246086" cy="2660039"/>
          </a:xfrm>
          <a:prstGeom prst="rect">
            <a:avLst/>
          </a:prstGeom>
          <a:ln>
            <a:solidFill>
              <a:schemeClr val="accent5"/>
            </a:solidFill>
          </a:ln>
        </p:spPr>
      </p:pic>
      <p:sp>
        <p:nvSpPr>
          <p:cNvPr id="10" name="テキスト ボックス 9">
            <a:extLst>
              <a:ext uri="{FF2B5EF4-FFF2-40B4-BE49-F238E27FC236}">
                <a16:creationId xmlns:a16="http://schemas.microsoft.com/office/drawing/2014/main" id="{74D48096-0F20-D40D-EBEC-544C8D54CE1B}"/>
              </a:ext>
            </a:extLst>
          </p:cNvPr>
          <p:cNvSpPr txBox="1"/>
          <p:nvPr/>
        </p:nvSpPr>
        <p:spPr>
          <a:xfrm>
            <a:off x="5241022" y="6129794"/>
            <a:ext cx="3100250" cy="215444"/>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800" b="0" i="0" u="none" strike="noStrike" kern="120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hlinkClick r:id="rId4"/>
              </a:rPr>
              <a:t>https://news.yahoo.co.jp/original_contents/solar-power/index.html</a:t>
            </a:r>
            <a:endParaRPr kumimoji="1" lang="ja-JP" altLang="en-US" sz="800" b="0" i="0" u="none" strike="noStrike" kern="120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cxnSp>
        <p:nvCxnSpPr>
          <p:cNvPr id="12" name="直線コネクタ 11">
            <a:extLst>
              <a:ext uri="{FF2B5EF4-FFF2-40B4-BE49-F238E27FC236}">
                <a16:creationId xmlns:a16="http://schemas.microsoft.com/office/drawing/2014/main" id="{BC67C9FB-E607-A8E4-F89F-1F97C06F7EF0}"/>
              </a:ext>
            </a:extLst>
          </p:cNvPr>
          <p:cNvCxnSpPr>
            <a:cxnSpLocks/>
          </p:cNvCxnSpPr>
          <p:nvPr/>
        </p:nvCxnSpPr>
        <p:spPr>
          <a:xfrm>
            <a:off x="618308" y="966652"/>
            <a:ext cx="0" cy="269965"/>
          </a:xfrm>
          <a:prstGeom prst="line">
            <a:avLst/>
          </a:prstGeom>
          <a:ln w="76200">
            <a:solidFill>
              <a:srgbClr val="0D0D0D"/>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3" name="テキスト ボックス 12">
            <a:extLst>
              <a:ext uri="{FF2B5EF4-FFF2-40B4-BE49-F238E27FC236}">
                <a16:creationId xmlns:a16="http://schemas.microsoft.com/office/drawing/2014/main" id="{B2DB2600-AA3F-82B6-AFD1-A3254532B316}"/>
              </a:ext>
            </a:extLst>
          </p:cNvPr>
          <p:cNvSpPr txBox="1"/>
          <p:nvPr/>
        </p:nvSpPr>
        <p:spPr>
          <a:xfrm>
            <a:off x="662686" y="975160"/>
            <a:ext cx="8857831"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rPr>
              <a:t>京セラ株式会社／</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太陽光発電定額サービス「ハウスマイル</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e</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」のサービス理解促進</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/2024</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年</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2</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月</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27</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日</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〜2024</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年</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3</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月</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26</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日</a:t>
            </a:r>
            <a:endParaRPr kumimoji="0" lang="en-US" altLang="ja-JP" sz="1200" b="1" i="0" u="none" strike="noStrike" kern="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cxnSp>
        <p:nvCxnSpPr>
          <p:cNvPr id="27" name="直線コネクタ 26">
            <a:extLst>
              <a:ext uri="{FF2B5EF4-FFF2-40B4-BE49-F238E27FC236}">
                <a16:creationId xmlns:a16="http://schemas.microsoft.com/office/drawing/2014/main" id="{08057977-E1B9-CC45-4BDC-0F0767C3C1F3}"/>
              </a:ext>
            </a:extLst>
          </p:cNvPr>
          <p:cNvCxnSpPr>
            <a:cxnSpLocks/>
          </p:cNvCxnSpPr>
          <p:nvPr/>
        </p:nvCxnSpPr>
        <p:spPr>
          <a:xfrm>
            <a:off x="902601" y="1797073"/>
            <a:ext cx="3640183" cy="0"/>
          </a:xfrm>
          <a:prstGeom prst="line">
            <a:avLst/>
          </a:prstGeom>
          <a:ln w="5715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0" name="直線コネクタ 29">
            <a:extLst>
              <a:ext uri="{FF2B5EF4-FFF2-40B4-BE49-F238E27FC236}">
                <a16:creationId xmlns:a16="http://schemas.microsoft.com/office/drawing/2014/main" id="{873BC9B3-FAEB-A5C8-9215-6364249B45A4}"/>
              </a:ext>
            </a:extLst>
          </p:cNvPr>
          <p:cNvCxnSpPr>
            <a:cxnSpLocks/>
          </p:cNvCxnSpPr>
          <p:nvPr/>
        </p:nvCxnSpPr>
        <p:spPr>
          <a:xfrm>
            <a:off x="4281526" y="1640319"/>
            <a:ext cx="239486" cy="152399"/>
          </a:xfrm>
          <a:prstGeom prst="line">
            <a:avLst/>
          </a:prstGeom>
          <a:ln w="5715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2" name="テキスト ボックス 31">
            <a:extLst>
              <a:ext uri="{FF2B5EF4-FFF2-40B4-BE49-F238E27FC236}">
                <a16:creationId xmlns:a16="http://schemas.microsoft.com/office/drawing/2014/main" id="{35D64C5C-CC54-E487-DFDF-805D1E1240B1}"/>
              </a:ext>
            </a:extLst>
          </p:cNvPr>
          <p:cNvSpPr txBox="1"/>
          <p:nvPr/>
        </p:nvSpPr>
        <p:spPr>
          <a:xfrm>
            <a:off x="1147275" y="1483366"/>
            <a:ext cx="2932691"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rPr>
              <a:t>タイアップへの集客プラン</a:t>
            </a:r>
            <a:r>
              <a:rPr kumimoji="0" lang="en-US" altLang="ja-JP" sz="1200" b="1" i="0" u="none" strike="noStrike" kern="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rPr>
              <a:t>/Yahoo!</a:t>
            </a:r>
            <a:r>
              <a:rPr kumimoji="0" lang="ja-JP" altLang="en-US" sz="1200" b="1" i="0" u="none" strike="noStrike" kern="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rPr>
              <a:t>広告</a:t>
            </a:r>
            <a:endParaRPr kumimoji="0" lang="en-US" altLang="ja-JP" sz="1200" b="1" i="0" u="none" strike="noStrike" kern="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pic>
        <p:nvPicPr>
          <p:cNvPr id="33" name="図 32">
            <a:extLst>
              <a:ext uri="{FF2B5EF4-FFF2-40B4-BE49-F238E27FC236}">
                <a16:creationId xmlns:a16="http://schemas.microsoft.com/office/drawing/2014/main" id="{30F675BA-5956-1D51-E5B7-2E6EA7E9EBC6}"/>
              </a:ext>
            </a:extLst>
          </p:cNvPr>
          <p:cNvPicPr>
            <a:picLocks noChangeAspect="1"/>
          </p:cNvPicPr>
          <p:nvPr/>
        </p:nvPicPr>
        <p:blipFill>
          <a:blip r:embed="rId5"/>
          <a:stretch>
            <a:fillRect/>
          </a:stretch>
        </p:blipFill>
        <p:spPr>
          <a:xfrm>
            <a:off x="1176300" y="1967423"/>
            <a:ext cx="1673237" cy="946191"/>
          </a:xfrm>
          <a:prstGeom prst="rect">
            <a:avLst/>
          </a:prstGeom>
        </p:spPr>
      </p:pic>
      <p:pic>
        <p:nvPicPr>
          <p:cNvPr id="34" name="図 33">
            <a:extLst>
              <a:ext uri="{FF2B5EF4-FFF2-40B4-BE49-F238E27FC236}">
                <a16:creationId xmlns:a16="http://schemas.microsoft.com/office/drawing/2014/main" id="{11CC19A8-9EEB-17E3-D41F-1332538B1F6A}"/>
              </a:ext>
            </a:extLst>
          </p:cNvPr>
          <p:cNvPicPr>
            <a:picLocks noChangeAspect="1"/>
          </p:cNvPicPr>
          <p:nvPr/>
        </p:nvPicPr>
        <p:blipFill>
          <a:blip r:embed="rId6"/>
          <a:stretch>
            <a:fillRect/>
          </a:stretch>
        </p:blipFill>
        <p:spPr>
          <a:xfrm>
            <a:off x="2933415" y="1958211"/>
            <a:ext cx="1155427" cy="971126"/>
          </a:xfrm>
          <a:prstGeom prst="rect">
            <a:avLst/>
          </a:prstGeom>
        </p:spPr>
      </p:pic>
      <p:sp>
        <p:nvSpPr>
          <p:cNvPr id="37" name="テキスト ボックス 36">
            <a:extLst>
              <a:ext uri="{FF2B5EF4-FFF2-40B4-BE49-F238E27FC236}">
                <a16:creationId xmlns:a16="http://schemas.microsoft.com/office/drawing/2014/main" id="{49C24FCE-30C1-51AA-F124-65851EBCEFAE}"/>
              </a:ext>
            </a:extLst>
          </p:cNvPr>
          <p:cNvSpPr txBox="1"/>
          <p:nvPr/>
        </p:nvSpPr>
        <p:spPr>
          <a:xfrm>
            <a:off x="1675713" y="3529386"/>
            <a:ext cx="2797675" cy="24622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35</a:t>
            </a: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歳以上</a:t>
            </a:r>
            <a:r>
              <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注力エリア指定</a:t>
            </a:r>
          </a:p>
        </p:txBody>
      </p:sp>
      <p:grpSp>
        <p:nvGrpSpPr>
          <p:cNvPr id="52" name="グループ化 51">
            <a:extLst>
              <a:ext uri="{FF2B5EF4-FFF2-40B4-BE49-F238E27FC236}">
                <a16:creationId xmlns:a16="http://schemas.microsoft.com/office/drawing/2014/main" id="{FA5A3137-83B4-305B-51D9-798C6E96CDA0}"/>
              </a:ext>
            </a:extLst>
          </p:cNvPr>
          <p:cNvGrpSpPr/>
          <p:nvPr/>
        </p:nvGrpSpPr>
        <p:grpSpPr>
          <a:xfrm>
            <a:off x="805735" y="3405516"/>
            <a:ext cx="1025929" cy="1598566"/>
            <a:chOff x="767408" y="2429777"/>
            <a:chExt cx="2803538" cy="4262563"/>
          </a:xfrm>
        </p:grpSpPr>
        <p:grpSp>
          <p:nvGrpSpPr>
            <p:cNvPr id="53" name="Group 70">
              <a:extLst>
                <a:ext uri="{FF2B5EF4-FFF2-40B4-BE49-F238E27FC236}">
                  <a16:creationId xmlns:a16="http://schemas.microsoft.com/office/drawing/2014/main" id="{1743CA09-CB51-F348-2B2A-C8ADF008CC48}"/>
                </a:ext>
              </a:extLst>
            </p:cNvPr>
            <p:cNvGrpSpPr/>
            <p:nvPr/>
          </p:nvGrpSpPr>
          <p:grpSpPr>
            <a:xfrm>
              <a:off x="767408" y="2429777"/>
              <a:ext cx="2803538" cy="4262563"/>
              <a:chOff x="4256227" y="2523825"/>
              <a:chExt cx="3436883" cy="4214417"/>
            </a:xfrm>
          </p:grpSpPr>
          <p:sp>
            <p:nvSpPr>
              <p:cNvPr id="58" name="Freeform 76">
                <a:extLst>
                  <a:ext uri="{FF2B5EF4-FFF2-40B4-BE49-F238E27FC236}">
                    <a16:creationId xmlns:a16="http://schemas.microsoft.com/office/drawing/2014/main" id="{DC15DC75-236B-95BC-70A3-647A548D69B9}"/>
                  </a:ext>
                </a:extLst>
              </p:cNvPr>
              <p:cNvSpPr/>
              <p:nvPr/>
            </p:nvSpPr>
            <p:spPr>
              <a:xfrm rot="5400000" flipH="1" flipV="1">
                <a:off x="3867460" y="2912593"/>
                <a:ext cx="4214417" cy="3436882"/>
              </a:xfrm>
              <a:custGeom>
                <a:avLst/>
                <a:gdLst>
                  <a:gd name="connsiteX0" fmla="*/ 4214417 w 4214417"/>
                  <a:gd name="connsiteY0" fmla="*/ 0 h 3436882"/>
                  <a:gd name="connsiteX1" fmla="*/ 4214417 w 4214417"/>
                  <a:gd name="connsiteY1" fmla="*/ 3436882 h 3436882"/>
                  <a:gd name="connsiteX2" fmla="*/ 0 w 4214417"/>
                  <a:gd name="connsiteY2" fmla="*/ 268014 h 3436882"/>
                  <a:gd name="connsiteX3" fmla="*/ 356444 w 4214417"/>
                  <a:gd name="connsiteY3" fmla="*/ 0 h 3436882"/>
                  <a:gd name="connsiteX4" fmla="*/ 4214417 w 4214417"/>
                  <a:gd name="connsiteY4" fmla="*/ 0 h 34368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4417" h="3436882">
                    <a:moveTo>
                      <a:pt x="4214417" y="0"/>
                    </a:moveTo>
                    <a:lnTo>
                      <a:pt x="4214417" y="3436882"/>
                    </a:lnTo>
                    <a:lnTo>
                      <a:pt x="0" y="268014"/>
                    </a:lnTo>
                    <a:lnTo>
                      <a:pt x="356444" y="0"/>
                    </a:lnTo>
                    <a:lnTo>
                      <a:pt x="4214417" y="0"/>
                    </a:lnTo>
                    <a:close/>
                  </a:path>
                </a:pathLst>
              </a:custGeom>
              <a:solidFill>
                <a:srgbClr val="595959">
                  <a:lumMod val="75000"/>
                </a:srgbClr>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20000"/>
                  </a:lnSpc>
                  <a:spcBef>
                    <a:spcPts val="1200"/>
                  </a:spcBef>
                  <a:spcAft>
                    <a:spcPts val="1200"/>
                  </a:spcAft>
                  <a:buClrTx/>
                  <a:buSzTx/>
                  <a:buFontTx/>
                  <a:buNone/>
                  <a:tabLst/>
                  <a:defRPr/>
                </a:pPr>
                <a:endParaRPr kumimoji="0" lang="en-US" sz="900" b="0"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59" name="Freeform 77">
                <a:extLst>
                  <a:ext uri="{FF2B5EF4-FFF2-40B4-BE49-F238E27FC236}">
                    <a16:creationId xmlns:a16="http://schemas.microsoft.com/office/drawing/2014/main" id="{77DF67CB-C66A-640A-24B4-6AA1740B68C4}"/>
                  </a:ext>
                </a:extLst>
              </p:cNvPr>
              <p:cNvSpPr/>
              <p:nvPr/>
            </p:nvSpPr>
            <p:spPr>
              <a:xfrm flipH="1" flipV="1">
                <a:off x="4256227" y="3578771"/>
                <a:ext cx="2643656" cy="3159471"/>
              </a:xfrm>
              <a:custGeom>
                <a:avLst/>
                <a:gdLst>
                  <a:gd name="connsiteX0" fmla="*/ 2643656 w 2643656"/>
                  <a:gd name="connsiteY0" fmla="*/ 3159471 h 3159471"/>
                  <a:gd name="connsiteX1" fmla="*/ 0 w 2643656"/>
                  <a:gd name="connsiteY1" fmla="*/ 3159471 h 3159471"/>
                  <a:gd name="connsiteX2" fmla="*/ 2375642 w 2643656"/>
                  <a:gd name="connsiteY2" fmla="*/ 0 h 3159471"/>
                  <a:gd name="connsiteX3" fmla="*/ 2643656 w 2643656"/>
                  <a:gd name="connsiteY3" fmla="*/ 356444 h 3159471"/>
                  <a:gd name="connsiteX4" fmla="*/ 2643656 w 2643656"/>
                  <a:gd name="connsiteY4" fmla="*/ 3159471 h 3159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656" h="3159471">
                    <a:moveTo>
                      <a:pt x="2643656" y="3159471"/>
                    </a:moveTo>
                    <a:lnTo>
                      <a:pt x="0" y="3159471"/>
                    </a:lnTo>
                    <a:lnTo>
                      <a:pt x="2375642" y="0"/>
                    </a:lnTo>
                    <a:lnTo>
                      <a:pt x="2643656" y="356444"/>
                    </a:lnTo>
                    <a:lnTo>
                      <a:pt x="2643656" y="3159471"/>
                    </a:lnTo>
                    <a:close/>
                  </a:path>
                </a:pathLst>
              </a:custGeom>
              <a:solidFill>
                <a:srgbClr val="595959">
                  <a:lumMod val="60000"/>
                  <a:lumOff val="40000"/>
                </a:srgbClr>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20000"/>
                  </a:lnSpc>
                  <a:spcBef>
                    <a:spcPts val="1200"/>
                  </a:spcBef>
                  <a:spcAft>
                    <a:spcPts val="1200"/>
                  </a:spcAft>
                  <a:buClrTx/>
                  <a:buSzTx/>
                  <a:buFontTx/>
                  <a:buNone/>
                  <a:tabLst/>
                  <a:defRPr/>
                </a:pPr>
                <a:endParaRPr kumimoji="0" lang="en-US" sz="900" b="0"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60" name="Freeform 78">
                <a:extLst>
                  <a:ext uri="{FF2B5EF4-FFF2-40B4-BE49-F238E27FC236}">
                    <a16:creationId xmlns:a16="http://schemas.microsoft.com/office/drawing/2014/main" id="{C12F5126-B653-6A02-FC6D-984FBD37A545}"/>
                  </a:ext>
                </a:extLst>
              </p:cNvPr>
              <p:cNvSpPr/>
              <p:nvPr/>
            </p:nvSpPr>
            <p:spPr>
              <a:xfrm flipH="1" flipV="1">
                <a:off x="4256228" y="4634323"/>
                <a:ext cx="1854923" cy="2103918"/>
              </a:xfrm>
              <a:custGeom>
                <a:avLst/>
                <a:gdLst>
                  <a:gd name="connsiteX0" fmla="*/ 1854923 w 1854923"/>
                  <a:gd name="connsiteY0" fmla="*/ 2103918 h 2103918"/>
                  <a:gd name="connsiteX1" fmla="*/ 0 w 1854923"/>
                  <a:gd name="connsiteY1" fmla="*/ 2103918 h 2103918"/>
                  <a:gd name="connsiteX2" fmla="*/ 1581960 w 1854923"/>
                  <a:gd name="connsiteY2" fmla="*/ 0 h 2103918"/>
                  <a:gd name="connsiteX3" fmla="*/ 1854923 w 1854923"/>
                  <a:gd name="connsiteY3" fmla="*/ 363026 h 2103918"/>
                  <a:gd name="connsiteX4" fmla="*/ 1854923 w 1854923"/>
                  <a:gd name="connsiteY4" fmla="*/ 2103918 h 21039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4923" h="2103918">
                    <a:moveTo>
                      <a:pt x="1854923" y="2103918"/>
                    </a:moveTo>
                    <a:lnTo>
                      <a:pt x="0" y="2103918"/>
                    </a:lnTo>
                    <a:lnTo>
                      <a:pt x="1581960" y="0"/>
                    </a:lnTo>
                    <a:lnTo>
                      <a:pt x="1854923" y="363026"/>
                    </a:lnTo>
                    <a:lnTo>
                      <a:pt x="1854923" y="2103918"/>
                    </a:lnTo>
                    <a:close/>
                  </a:path>
                </a:pathLst>
              </a:custGeom>
              <a:solidFill>
                <a:srgbClr val="595959">
                  <a:lumMod val="40000"/>
                  <a:lumOff val="60000"/>
                </a:srgbClr>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20000"/>
                  </a:lnSpc>
                  <a:spcBef>
                    <a:spcPts val="1200"/>
                  </a:spcBef>
                  <a:spcAft>
                    <a:spcPts val="1200"/>
                  </a:spcAft>
                  <a:buClrTx/>
                  <a:buSzTx/>
                  <a:buFontTx/>
                  <a:buNone/>
                  <a:tabLst/>
                  <a:defRPr/>
                </a:pPr>
                <a:endParaRPr kumimoji="0" lang="en-US" sz="900" b="0"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61" name="Freeform 79">
                <a:extLst>
                  <a:ext uri="{FF2B5EF4-FFF2-40B4-BE49-F238E27FC236}">
                    <a16:creationId xmlns:a16="http://schemas.microsoft.com/office/drawing/2014/main" id="{7E55CBE7-3114-2CE9-C3B1-D7997E1B48A4}"/>
                  </a:ext>
                </a:extLst>
              </p:cNvPr>
              <p:cNvSpPr/>
              <p:nvPr/>
            </p:nvSpPr>
            <p:spPr>
              <a:xfrm flipH="1" flipV="1">
                <a:off x="4256228" y="5691351"/>
                <a:ext cx="1053614" cy="1046889"/>
              </a:xfrm>
              <a:custGeom>
                <a:avLst/>
                <a:gdLst>
                  <a:gd name="connsiteX0" fmla="*/ 1053614 w 1053614"/>
                  <a:gd name="connsiteY0" fmla="*/ 1046889 h 1046889"/>
                  <a:gd name="connsiteX1" fmla="*/ 0 w 1053614"/>
                  <a:gd name="connsiteY1" fmla="*/ 1046889 h 1046889"/>
                  <a:gd name="connsiteX2" fmla="*/ 787168 w 1053614"/>
                  <a:gd name="connsiteY2" fmla="*/ 0 h 1046889"/>
                  <a:gd name="connsiteX3" fmla="*/ 1053614 w 1053614"/>
                  <a:gd name="connsiteY3" fmla="*/ 354359 h 1046889"/>
                  <a:gd name="connsiteX4" fmla="*/ 1053614 w 1053614"/>
                  <a:gd name="connsiteY4" fmla="*/ 1046889 h 10468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3614" h="1046889">
                    <a:moveTo>
                      <a:pt x="1053614" y="1046889"/>
                    </a:moveTo>
                    <a:lnTo>
                      <a:pt x="0" y="1046889"/>
                    </a:lnTo>
                    <a:lnTo>
                      <a:pt x="787168" y="0"/>
                    </a:lnTo>
                    <a:lnTo>
                      <a:pt x="1053614" y="354359"/>
                    </a:lnTo>
                    <a:lnTo>
                      <a:pt x="1053614" y="1046889"/>
                    </a:lnTo>
                    <a:close/>
                  </a:path>
                </a:pathLst>
              </a:custGeom>
              <a:solidFill>
                <a:sysClr val="window" lastClr="FFFFFF">
                  <a:lumMod val="95000"/>
                </a:sysClr>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20000"/>
                  </a:lnSpc>
                  <a:spcBef>
                    <a:spcPts val="1200"/>
                  </a:spcBef>
                  <a:spcAft>
                    <a:spcPts val="1200"/>
                  </a:spcAft>
                  <a:buClrTx/>
                  <a:buSzTx/>
                  <a:buFontTx/>
                  <a:buNone/>
                  <a:tabLst/>
                  <a:defRPr/>
                </a:pPr>
                <a:endParaRPr kumimoji="0" lang="en-US" sz="900" b="0"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eiryo UI" panose="020B0604030504040204" pitchFamily="50" charset="-128"/>
                </a:endParaRPr>
              </a:p>
            </p:txBody>
          </p:sp>
        </p:grpSp>
        <p:sp>
          <p:nvSpPr>
            <p:cNvPr id="54" name="テキスト ボックス 89">
              <a:extLst>
                <a:ext uri="{FF2B5EF4-FFF2-40B4-BE49-F238E27FC236}">
                  <a16:creationId xmlns:a16="http://schemas.microsoft.com/office/drawing/2014/main" id="{9309F69E-FA77-A127-505C-2E20A753265E}"/>
                </a:ext>
              </a:extLst>
            </p:cNvPr>
            <p:cNvSpPr txBox="1"/>
            <p:nvPr/>
          </p:nvSpPr>
          <p:spPr>
            <a:xfrm>
              <a:off x="1079420" y="2777682"/>
              <a:ext cx="1450822" cy="61551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eiryo UI" panose="020B0604030504040204" pitchFamily="50" charset="-128"/>
                </a:rPr>
                <a:t>潜在層</a:t>
              </a:r>
              <a:endParaRPr kumimoji="0" lang="ja-JP" altLang="en-US" sz="900" b="0"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55" name="テキスト ボックス 89">
              <a:extLst>
                <a:ext uri="{FF2B5EF4-FFF2-40B4-BE49-F238E27FC236}">
                  <a16:creationId xmlns:a16="http://schemas.microsoft.com/office/drawing/2014/main" id="{6E3DCF42-26CD-2F4D-7E64-8F744ACB6B11}"/>
                </a:ext>
              </a:extLst>
            </p:cNvPr>
            <p:cNvSpPr txBox="1"/>
            <p:nvPr/>
          </p:nvSpPr>
          <p:spPr>
            <a:xfrm>
              <a:off x="1079420" y="3777782"/>
              <a:ext cx="1450822" cy="61551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eiryo UI" panose="020B0604030504040204" pitchFamily="50" charset="-128"/>
                </a:rPr>
                <a:t>顕在層</a:t>
              </a:r>
            </a:p>
          </p:txBody>
        </p:sp>
        <p:sp>
          <p:nvSpPr>
            <p:cNvPr id="56" name="テキスト ボックス 89">
              <a:extLst>
                <a:ext uri="{FF2B5EF4-FFF2-40B4-BE49-F238E27FC236}">
                  <a16:creationId xmlns:a16="http://schemas.microsoft.com/office/drawing/2014/main" id="{BB1919C2-F8EE-3883-E7D4-EB12D94D1805}"/>
                </a:ext>
              </a:extLst>
            </p:cNvPr>
            <p:cNvSpPr txBox="1"/>
            <p:nvPr/>
          </p:nvSpPr>
          <p:spPr>
            <a:xfrm>
              <a:off x="1079420" y="4886109"/>
              <a:ext cx="1450822" cy="61551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dirty="0">
                  <a:ln>
                    <a:noFill/>
                  </a:ln>
                  <a:solidFill>
                    <a:srgbClr val="DEDEDE">
                      <a:lumMod val="25000"/>
                    </a:srgbClr>
                  </a:solidFill>
                  <a:effectLst/>
                  <a:uLnTx/>
                  <a:uFillTx/>
                  <a:latin typeface="メイリオ" panose="020B0604030504040204" pitchFamily="50" charset="-128"/>
                  <a:ea typeface="メイリオ" panose="020B0604030504040204" pitchFamily="50" charset="-128"/>
                  <a:cs typeface="Meiryo UI" panose="020B0604030504040204" pitchFamily="50" charset="-128"/>
                </a:rPr>
                <a:t>検討層</a:t>
              </a:r>
              <a:endParaRPr kumimoji="0" lang="en-US" altLang="ja-JP" sz="900" b="1" i="0" u="none" strike="noStrike" kern="0" cap="none" spc="0" normalizeH="0" baseline="0" noProof="0" dirty="0">
                <a:ln>
                  <a:noFill/>
                </a:ln>
                <a:solidFill>
                  <a:srgbClr val="DEDEDE">
                    <a:lumMod val="25000"/>
                  </a:srgbClr>
                </a:solidFill>
                <a:effectLst/>
                <a:uLnTx/>
                <a:uFillTx/>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57" name="テキスト ボックス 89">
              <a:extLst>
                <a:ext uri="{FF2B5EF4-FFF2-40B4-BE49-F238E27FC236}">
                  <a16:creationId xmlns:a16="http://schemas.microsoft.com/office/drawing/2014/main" id="{FEA30DD6-4FAD-4D7C-C24E-CA173167D3E4}"/>
                </a:ext>
              </a:extLst>
            </p:cNvPr>
            <p:cNvSpPr txBox="1"/>
            <p:nvPr/>
          </p:nvSpPr>
          <p:spPr>
            <a:xfrm>
              <a:off x="1079420" y="5789711"/>
              <a:ext cx="1450822" cy="61551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eiryo UI" panose="020B0604030504040204" pitchFamily="50" charset="-128"/>
                </a:rPr>
                <a:t>見込層</a:t>
              </a:r>
            </a:p>
          </p:txBody>
        </p:sp>
      </p:grpSp>
      <p:sp>
        <p:nvSpPr>
          <p:cNvPr id="65" name="テキスト ボックス 64">
            <a:extLst>
              <a:ext uri="{FF2B5EF4-FFF2-40B4-BE49-F238E27FC236}">
                <a16:creationId xmlns:a16="http://schemas.microsoft.com/office/drawing/2014/main" id="{B578E690-D5B8-C7A2-FB0A-92924082944D}"/>
              </a:ext>
            </a:extLst>
          </p:cNvPr>
          <p:cNvSpPr txBox="1"/>
          <p:nvPr/>
        </p:nvSpPr>
        <p:spPr>
          <a:xfrm>
            <a:off x="9495612" y="5278019"/>
            <a:ext cx="1360388" cy="400110"/>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20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50</a:t>
            </a:r>
            <a:r>
              <a:rPr kumimoji="1" lang="ja-JP" altLang="en-US" sz="20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万</a:t>
            </a:r>
            <a:r>
              <a:rPr kumimoji="1" lang="en-US" altLang="ja-JP"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PV</a:t>
            </a:r>
          </a:p>
        </p:txBody>
      </p:sp>
      <p:sp>
        <p:nvSpPr>
          <p:cNvPr id="66" name="テキスト ボックス 65">
            <a:extLst>
              <a:ext uri="{FF2B5EF4-FFF2-40B4-BE49-F238E27FC236}">
                <a16:creationId xmlns:a16="http://schemas.microsoft.com/office/drawing/2014/main" id="{C44F6E4C-9BDC-8825-8AC6-5E2264E090AD}"/>
              </a:ext>
            </a:extLst>
          </p:cNvPr>
          <p:cNvSpPr txBox="1"/>
          <p:nvPr/>
        </p:nvSpPr>
        <p:spPr>
          <a:xfrm>
            <a:off x="1612960" y="3923832"/>
            <a:ext cx="2797675" cy="24622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→戸建て・リフォーム・投資商品の購買意向</a:t>
            </a:r>
          </a:p>
        </p:txBody>
      </p:sp>
      <p:sp>
        <p:nvSpPr>
          <p:cNvPr id="67" name="テキスト ボックス 66">
            <a:extLst>
              <a:ext uri="{FF2B5EF4-FFF2-40B4-BE49-F238E27FC236}">
                <a16:creationId xmlns:a16="http://schemas.microsoft.com/office/drawing/2014/main" id="{3509EF9A-D636-C6B5-5F1E-140B7FB19565}"/>
              </a:ext>
            </a:extLst>
          </p:cNvPr>
          <p:cNvSpPr txBox="1"/>
          <p:nvPr/>
        </p:nvSpPr>
        <p:spPr>
          <a:xfrm>
            <a:off x="1532278" y="4309315"/>
            <a:ext cx="3084544" cy="24622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Yahoo! </a:t>
            </a: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ニューステーマ閲覧者</a:t>
            </a:r>
            <a:r>
              <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太陽光・蓄電池</a:t>
            </a:r>
            <a:endPar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68" name="テキスト ボックス 67">
            <a:extLst>
              <a:ext uri="{FF2B5EF4-FFF2-40B4-BE49-F238E27FC236}">
                <a16:creationId xmlns:a16="http://schemas.microsoft.com/office/drawing/2014/main" id="{EA4A2DD5-7864-1E8A-D06C-016187B19C6E}"/>
              </a:ext>
            </a:extLst>
          </p:cNvPr>
          <p:cNvSpPr txBox="1"/>
          <p:nvPr/>
        </p:nvSpPr>
        <p:spPr>
          <a:xfrm>
            <a:off x="1424701" y="4712727"/>
            <a:ext cx="2810976" cy="24622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→リターゲティング</a:t>
            </a:r>
            <a:endPar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70" name="二等辺三角形 69">
            <a:extLst>
              <a:ext uri="{FF2B5EF4-FFF2-40B4-BE49-F238E27FC236}">
                <a16:creationId xmlns:a16="http://schemas.microsoft.com/office/drawing/2014/main" id="{3A5BBD20-FE6A-9E9C-23C3-E119E2BCCC45}"/>
              </a:ext>
            </a:extLst>
          </p:cNvPr>
          <p:cNvSpPr/>
          <p:nvPr/>
        </p:nvSpPr>
        <p:spPr>
          <a:xfrm rot="10800000">
            <a:off x="874778" y="3107355"/>
            <a:ext cx="167151" cy="206480"/>
          </a:xfrm>
          <a:prstGeom prst="triangle">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cxnSp>
        <p:nvCxnSpPr>
          <p:cNvPr id="71" name="直線コネクタ 70">
            <a:extLst>
              <a:ext uri="{FF2B5EF4-FFF2-40B4-BE49-F238E27FC236}">
                <a16:creationId xmlns:a16="http://schemas.microsoft.com/office/drawing/2014/main" id="{49290A4A-E251-92FE-07DF-F5E906338C87}"/>
              </a:ext>
            </a:extLst>
          </p:cNvPr>
          <p:cNvCxnSpPr>
            <a:cxnSpLocks/>
          </p:cNvCxnSpPr>
          <p:nvPr/>
        </p:nvCxnSpPr>
        <p:spPr>
          <a:xfrm>
            <a:off x="5107048" y="1797073"/>
            <a:ext cx="6161587" cy="0"/>
          </a:xfrm>
          <a:prstGeom prst="line">
            <a:avLst/>
          </a:prstGeom>
          <a:ln w="5715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3" name="テキスト ボックス 72">
            <a:extLst>
              <a:ext uri="{FF2B5EF4-FFF2-40B4-BE49-F238E27FC236}">
                <a16:creationId xmlns:a16="http://schemas.microsoft.com/office/drawing/2014/main" id="{16ED65BB-CDAC-B7AB-640E-297F98C09B79}"/>
              </a:ext>
            </a:extLst>
          </p:cNvPr>
          <p:cNvSpPr txBox="1"/>
          <p:nvPr/>
        </p:nvSpPr>
        <p:spPr>
          <a:xfrm>
            <a:off x="6414935" y="1483366"/>
            <a:ext cx="3685726"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rPr>
              <a:t>タイアップコンテンツ</a:t>
            </a:r>
            <a:r>
              <a:rPr kumimoji="0" lang="en-US" altLang="ja-JP" sz="1200" b="1" i="0" u="none" strike="noStrike" kern="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rPr>
              <a:t>/Yahoo!</a:t>
            </a:r>
            <a:r>
              <a:rPr kumimoji="0" lang="ja-JP" altLang="en-US" sz="1200" b="1" i="0" u="none" strike="noStrike" kern="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rPr>
              <a:t>ニュース タイアップ</a:t>
            </a:r>
            <a:endParaRPr kumimoji="0" lang="en-US" altLang="ja-JP" sz="1200" b="1" i="0" u="none" strike="noStrike" kern="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pic>
        <p:nvPicPr>
          <p:cNvPr id="85" name="図 84" descr="グラフィカル ユーザー インターフェイス, テキスト&#10;&#10;自動的に生成された説明">
            <a:extLst>
              <a:ext uri="{FF2B5EF4-FFF2-40B4-BE49-F238E27FC236}">
                <a16:creationId xmlns:a16="http://schemas.microsoft.com/office/drawing/2014/main" id="{85C67B45-83A9-0685-8D82-70B25DFEB475}"/>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7671" b="50000"/>
          <a:stretch/>
        </p:blipFill>
        <p:spPr>
          <a:xfrm>
            <a:off x="3155577" y="5254039"/>
            <a:ext cx="1421832" cy="994362"/>
          </a:xfrm>
          <a:prstGeom prst="rect">
            <a:avLst/>
          </a:prstGeom>
          <a:ln>
            <a:solidFill>
              <a:schemeClr val="bg1">
                <a:lumMod val="85000"/>
              </a:schemeClr>
            </a:solidFill>
          </a:ln>
        </p:spPr>
      </p:pic>
      <p:sp>
        <p:nvSpPr>
          <p:cNvPr id="94" name="テキスト ボックス 93">
            <a:extLst>
              <a:ext uri="{FF2B5EF4-FFF2-40B4-BE49-F238E27FC236}">
                <a16:creationId xmlns:a16="http://schemas.microsoft.com/office/drawing/2014/main" id="{E15196CC-44D8-7736-A149-457C4734EFF9}"/>
              </a:ext>
            </a:extLst>
          </p:cNvPr>
          <p:cNvSpPr txBox="1"/>
          <p:nvPr/>
        </p:nvSpPr>
        <p:spPr>
          <a:xfrm>
            <a:off x="829306" y="5467564"/>
            <a:ext cx="488507" cy="584775"/>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編集</a:t>
            </a:r>
            <a:endParaRPr kumimoji="1" lang="en-US" altLang="ja-JP"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誘導</a:t>
            </a:r>
            <a:endParaRPr kumimoji="1" lang="en-US" altLang="ja-JP"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8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a:t>
            </a:r>
            <a:r>
              <a:rPr kumimoji="1" lang="ja-JP" altLang="en-US" sz="8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無償</a:t>
            </a:r>
            <a:r>
              <a:rPr kumimoji="1" lang="en-US" altLang="ja-JP" sz="8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a:t>
            </a:r>
          </a:p>
        </p:txBody>
      </p:sp>
      <p:sp>
        <p:nvSpPr>
          <p:cNvPr id="98" name="テキスト ボックス 97">
            <a:extLst>
              <a:ext uri="{FF2B5EF4-FFF2-40B4-BE49-F238E27FC236}">
                <a16:creationId xmlns:a16="http://schemas.microsoft.com/office/drawing/2014/main" id="{49E66C91-F3D6-9EB7-90CE-D11A95834059}"/>
              </a:ext>
            </a:extLst>
          </p:cNvPr>
          <p:cNvSpPr txBox="1"/>
          <p:nvPr/>
        </p:nvSpPr>
        <p:spPr>
          <a:xfrm>
            <a:off x="1290231" y="5268538"/>
            <a:ext cx="1793627" cy="92333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Yahoo!</a:t>
            </a: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ニュース公式</a:t>
            </a:r>
            <a:r>
              <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X</a:t>
            </a: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（約</a:t>
            </a:r>
            <a:r>
              <a:rPr kumimoji="1" lang="en-US" altLang="ja-JP" sz="1000" b="1"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147</a:t>
            </a:r>
            <a:r>
              <a:rPr kumimoji="1" lang="ja-JP" altLang="en-US" sz="1000" b="1"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万</a:t>
            </a: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フォロワー）</a:t>
            </a:r>
            <a:endPar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4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Yahoo!</a:t>
            </a: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ニュース</a:t>
            </a:r>
            <a:endPar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記事詳細面</a:t>
            </a:r>
            <a:endPar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（約</a:t>
            </a:r>
            <a:r>
              <a:rPr kumimoji="1" lang="en-US" altLang="ja-JP" sz="1000" b="1"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8000</a:t>
            </a: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本</a:t>
            </a:r>
            <a:r>
              <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日）</a:t>
            </a:r>
            <a:endPar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03" name="テキスト ボックス 102">
            <a:extLst>
              <a:ext uri="{FF2B5EF4-FFF2-40B4-BE49-F238E27FC236}">
                <a16:creationId xmlns:a16="http://schemas.microsoft.com/office/drawing/2014/main" id="{E72D1ECB-FFF1-A6AB-479D-DA8B63DED6B0}"/>
              </a:ext>
            </a:extLst>
          </p:cNvPr>
          <p:cNvSpPr txBox="1"/>
          <p:nvPr/>
        </p:nvSpPr>
        <p:spPr>
          <a:xfrm>
            <a:off x="1308847" y="6345238"/>
            <a:ext cx="3487271" cy="21544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※1 2023</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年</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5</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月　</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※2 2024</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年</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5</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月（いずれも</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Yahoo! JAPAN</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自社調査）</a:t>
            </a:r>
          </a:p>
        </p:txBody>
      </p:sp>
      <p:sp>
        <p:nvSpPr>
          <p:cNvPr id="104" name="テキスト ボックス 103">
            <a:extLst>
              <a:ext uri="{FF2B5EF4-FFF2-40B4-BE49-F238E27FC236}">
                <a16:creationId xmlns:a16="http://schemas.microsoft.com/office/drawing/2014/main" id="{E410BF61-BB8F-4C28-26D4-056C6F41C8BA}"/>
              </a:ext>
            </a:extLst>
          </p:cNvPr>
          <p:cNvSpPr txBox="1"/>
          <p:nvPr/>
        </p:nvSpPr>
        <p:spPr>
          <a:xfrm>
            <a:off x="2814917" y="5439803"/>
            <a:ext cx="367553" cy="18466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※1</a:t>
            </a:r>
            <a:endParaRPr kumimoji="1" lang="ja-JP" altLang="en-US" sz="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sp>
        <p:nvSpPr>
          <p:cNvPr id="105" name="テキスト ボックス 104">
            <a:extLst>
              <a:ext uri="{FF2B5EF4-FFF2-40B4-BE49-F238E27FC236}">
                <a16:creationId xmlns:a16="http://schemas.microsoft.com/office/drawing/2014/main" id="{C18D177A-CB9F-B76A-9FDC-DEADE26E652B}"/>
              </a:ext>
            </a:extLst>
          </p:cNvPr>
          <p:cNvSpPr txBox="1"/>
          <p:nvPr/>
        </p:nvSpPr>
        <p:spPr>
          <a:xfrm>
            <a:off x="2483223" y="5968720"/>
            <a:ext cx="367553" cy="18466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※2</a:t>
            </a:r>
            <a:endParaRPr kumimoji="1" lang="ja-JP" altLang="en-US" sz="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cxnSp>
        <p:nvCxnSpPr>
          <p:cNvPr id="107" name="直線コネクタ 106">
            <a:extLst>
              <a:ext uri="{FF2B5EF4-FFF2-40B4-BE49-F238E27FC236}">
                <a16:creationId xmlns:a16="http://schemas.microsoft.com/office/drawing/2014/main" id="{0A205C1C-A2B4-0878-13CC-6485E2C8A81F}"/>
              </a:ext>
            </a:extLst>
          </p:cNvPr>
          <p:cNvCxnSpPr>
            <a:cxnSpLocks/>
          </p:cNvCxnSpPr>
          <p:nvPr/>
        </p:nvCxnSpPr>
        <p:spPr>
          <a:xfrm flipH="1">
            <a:off x="2895599" y="5307105"/>
            <a:ext cx="251012" cy="80683"/>
          </a:xfrm>
          <a:prstGeom prst="line">
            <a:avLst/>
          </a:prstGeom>
          <a:ln w="3175">
            <a:solidFill>
              <a:schemeClr val="bg1">
                <a:lumMod val="8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0" name="直線コネクタ 109">
            <a:extLst>
              <a:ext uri="{FF2B5EF4-FFF2-40B4-BE49-F238E27FC236}">
                <a16:creationId xmlns:a16="http://schemas.microsoft.com/office/drawing/2014/main" id="{653908EF-B53D-8837-21B4-9143B357187E}"/>
              </a:ext>
            </a:extLst>
          </p:cNvPr>
          <p:cNvCxnSpPr>
            <a:cxnSpLocks/>
          </p:cNvCxnSpPr>
          <p:nvPr/>
        </p:nvCxnSpPr>
        <p:spPr>
          <a:xfrm>
            <a:off x="812954" y="5158838"/>
            <a:ext cx="3723187" cy="0"/>
          </a:xfrm>
          <a:prstGeom prst="line">
            <a:avLst/>
          </a:prstGeom>
          <a:ln w="3175">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2" name="テキスト ボックス 111">
            <a:extLst>
              <a:ext uri="{FF2B5EF4-FFF2-40B4-BE49-F238E27FC236}">
                <a16:creationId xmlns:a16="http://schemas.microsoft.com/office/drawing/2014/main" id="{14A98614-E3F6-9983-6D4B-B9F557DB2580}"/>
              </a:ext>
            </a:extLst>
          </p:cNvPr>
          <p:cNvSpPr txBox="1"/>
          <p:nvPr/>
        </p:nvSpPr>
        <p:spPr>
          <a:xfrm>
            <a:off x="9317167" y="2238982"/>
            <a:ext cx="1225325" cy="246221"/>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記事概要</a:t>
            </a:r>
          </a:p>
        </p:txBody>
      </p:sp>
      <p:cxnSp>
        <p:nvCxnSpPr>
          <p:cNvPr id="113" name="直線コネクタ 112">
            <a:extLst>
              <a:ext uri="{FF2B5EF4-FFF2-40B4-BE49-F238E27FC236}">
                <a16:creationId xmlns:a16="http://schemas.microsoft.com/office/drawing/2014/main" id="{178CC579-6C0C-796E-4CCB-29E53D53EFA6}"/>
              </a:ext>
            </a:extLst>
          </p:cNvPr>
          <p:cNvCxnSpPr>
            <a:cxnSpLocks/>
          </p:cNvCxnSpPr>
          <p:nvPr/>
        </p:nvCxnSpPr>
        <p:spPr>
          <a:xfrm>
            <a:off x="8722401" y="2500929"/>
            <a:ext cx="2494236" cy="0"/>
          </a:xfrm>
          <a:prstGeom prst="line">
            <a:avLst/>
          </a:prstGeom>
          <a:ln w="1905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6" name="テキスト ボックス 115">
            <a:extLst>
              <a:ext uri="{FF2B5EF4-FFF2-40B4-BE49-F238E27FC236}">
                <a16:creationId xmlns:a16="http://schemas.microsoft.com/office/drawing/2014/main" id="{0E57EF1E-82B9-D512-9EDB-2E334236613A}"/>
              </a:ext>
            </a:extLst>
          </p:cNvPr>
          <p:cNvSpPr txBox="1"/>
          <p:nvPr/>
        </p:nvSpPr>
        <p:spPr>
          <a:xfrm>
            <a:off x="8684493" y="2629988"/>
            <a:ext cx="3025187" cy="1919756"/>
          </a:xfrm>
          <a:prstGeom prst="rect">
            <a:avLst/>
          </a:prstGeom>
          <a:noFill/>
        </p:spPr>
        <p:txBody>
          <a:bodyPr wrap="non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以下の流れで記事を構成</a:t>
            </a:r>
          </a:p>
          <a:p>
            <a:pPr marL="0" marR="0" lvl="0" indent="0" algn="l" defTabSz="914400" rtl="0" eaLnBrk="1" fontAlgn="auto" latinLnBrk="0" hangingPunct="1">
              <a:lnSpc>
                <a:spcPct val="15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●自治体の支援制度、</a:t>
            </a:r>
            <a:r>
              <a:rPr kumimoji="1" lang="en-US" altLang="ja-JP"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Yahoo!</a:t>
            </a:r>
            <a:r>
              <a:rPr kumimoji="1" lang="ja-JP" altLang="en-US"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検索の関連ワード</a:t>
            </a:r>
            <a:endParaRPr kumimoji="1" lang="en-US" altLang="ja-JP"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　 のトレンドなどから太陽光発電への関心と導入機運の</a:t>
            </a:r>
            <a:endParaRPr kumimoji="1" lang="en-US" altLang="ja-JP"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　 高まりを示唆</a:t>
            </a:r>
            <a:endParaRPr kumimoji="1" lang="en-US" altLang="ja-JP"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a:t>
            </a:r>
          </a:p>
          <a:p>
            <a:pPr marL="0" marR="0" lvl="0" indent="0" algn="l" defTabSz="914400" rtl="0" eaLnBrk="1" fontAlgn="auto" latinLnBrk="0" hangingPunct="1">
              <a:lnSpc>
                <a:spcPct val="15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●太陽光発電の仕組み、効果（メリット）</a:t>
            </a:r>
            <a:endParaRPr kumimoji="1" lang="en-US" altLang="ja-JP"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a:t>
            </a:r>
          </a:p>
          <a:p>
            <a:pPr marL="0" marR="0" lvl="0" indent="0" algn="l" defTabSz="914400" rtl="0" eaLnBrk="1" fontAlgn="auto" latinLnBrk="0" hangingPunct="1">
              <a:lnSpc>
                <a:spcPct val="15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●「ハウスマイル</a:t>
            </a:r>
            <a:r>
              <a:rPr kumimoji="1" lang="en-US" altLang="ja-JP"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e</a:t>
            </a:r>
            <a:r>
              <a:rPr kumimoji="1" lang="ja-JP" altLang="en-US"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」のベネフィット・競合優位性</a:t>
            </a:r>
            <a:endParaRPr kumimoji="1" lang="ja-JP" altLang="en-US" sz="1800" b="0" i="0" u="none" strike="noStrike" kern="120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118" name="テキスト ボックス 117">
            <a:extLst>
              <a:ext uri="{FF2B5EF4-FFF2-40B4-BE49-F238E27FC236}">
                <a16:creationId xmlns:a16="http://schemas.microsoft.com/office/drawing/2014/main" id="{E3738878-4448-EE44-60A4-6801F6981112}"/>
              </a:ext>
            </a:extLst>
          </p:cNvPr>
          <p:cNvSpPr txBox="1"/>
          <p:nvPr/>
        </p:nvSpPr>
        <p:spPr>
          <a:xfrm>
            <a:off x="9048225" y="4834135"/>
            <a:ext cx="1979897" cy="246221"/>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PV</a:t>
            </a: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実績（いずれも概算値）</a:t>
            </a:r>
            <a:endPar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cxnSp>
        <p:nvCxnSpPr>
          <p:cNvPr id="119" name="直線コネクタ 118">
            <a:extLst>
              <a:ext uri="{FF2B5EF4-FFF2-40B4-BE49-F238E27FC236}">
                <a16:creationId xmlns:a16="http://schemas.microsoft.com/office/drawing/2014/main" id="{702BA19B-CCE9-EE49-EE06-8C17266FC477}"/>
              </a:ext>
            </a:extLst>
          </p:cNvPr>
          <p:cNvCxnSpPr>
            <a:cxnSpLocks/>
          </p:cNvCxnSpPr>
          <p:nvPr/>
        </p:nvCxnSpPr>
        <p:spPr>
          <a:xfrm>
            <a:off x="8722401" y="5096082"/>
            <a:ext cx="2494236" cy="0"/>
          </a:xfrm>
          <a:prstGeom prst="line">
            <a:avLst/>
          </a:prstGeom>
          <a:ln w="1905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20" name="正方形/長方形 119">
            <a:extLst>
              <a:ext uri="{FF2B5EF4-FFF2-40B4-BE49-F238E27FC236}">
                <a16:creationId xmlns:a16="http://schemas.microsoft.com/office/drawing/2014/main" id="{B4E280B2-82FE-3315-A7FA-979130F1F265}"/>
              </a:ext>
            </a:extLst>
          </p:cNvPr>
          <p:cNvSpPr/>
          <p:nvPr/>
        </p:nvSpPr>
        <p:spPr>
          <a:xfrm>
            <a:off x="8734124" y="5718025"/>
            <a:ext cx="2534766" cy="460959"/>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121" name="テキスト ボックス 120">
            <a:extLst>
              <a:ext uri="{FF2B5EF4-FFF2-40B4-BE49-F238E27FC236}">
                <a16:creationId xmlns:a16="http://schemas.microsoft.com/office/drawing/2014/main" id="{AAAF8D13-D95C-A1E2-42F8-B43BB6F7C64C}"/>
              </a:ext>
            </a:extLst>
          </p:cNvPr>
          <p:cNvSpPr txBox="1"/>
          <p:nvPr/>
        </p:nvSpPr>
        <p:spPr>
          <a:xfrm>
            <a:off x="9215911" y="5762113"/>
            <a:ext cx="1736907" cy="400110"/>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PV</a:t>
            </a:r>
            <a:r>
              <a:rPr kumimoji="1" lang="ja-JP" altLang="en-US"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単価</a:t>
            </a:r>
            <a:r>
              <a:rPr kumimoji="1" lang="en-US" altLang="ja-JP"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 @</a:t>
            </a:r>
            <a:r>
              <a:rPr kumimoji="1" lang="en-US" altLang="ja-JP" sz="20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20</a:t>
            </a:r>
            <a:r>
              <a:rPr kumimoji="1" lang="ja-JP" altLang="en-US" sz="20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円</a:t>
            </a:r>
            <a:endParaRPr kumimoji="1" lang="en-US" altLang="ja-JP" sz="20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123" name="テキスト ボックス 122">
            <a:extLst>
              <a:ext uri="{FF2B5EF4-FFF2-40B4-BE49-F238E27FC236}">
                <a16:creationId xmlns:a16="http://schemas.microsoft.com/office/drawing/2014/main" id="{A88FD32E-5D5B-69CF-0376-14BA7CABF649}"/>
              </a:ext>
            </a:extLst>
          </p:cNvPr>
          <p:cNvSpPr txBox="1"/>
          <p:nvPr/>
        </p:nvSpPr>
        <p:spPr>
          <a:xfrm>
            <a:off x="874127" y="2931137"/>
            <a:ext cx="3697873" cy="276999"/>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ファネルごとにターゲティングをアレンジして配信</a:t>
            </a:r>
            <a:endParaRPr kumimoji="1" lang="en-US" altLang="ja-JP"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124" name="テキスト ボックス 123">
            <a:extLst>
              <a:ext uri="{FF2B5EF4-FFF2-40B4-BE49-F238E27FC236}">
                <a16:creationId xmlns:a16="http://schemas.microsoft.com/office/drawing/2014/main" id="{D080BF29-7CFB-1468-3FFE-199514E41623}"/>
              </a:ext>
            </a:extLst>
          </p:cNvPr>
          <p:cNvSpPr txBox="1"/>
          <p:nvPr/>
        </p:nvSpPr>
        <p:spPr>
          <a:xfrm>
            <a:off x="10564778" y="5907760"/>
            <a:ext cx="367553" cy="18466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※3</a:t>
            </a:r>
            <a:endParaRPr kumimoji="1" lang="ja-JP" altLang="en-US" sz="600" b="0"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126" name="テキスト ボックス 125">
            <a:extLst>
              <a:ext uri="{FF2B5EF4-FFF2-40B4-BE49-F238E27FC236}">
                <a16:creationId xmlns:a16="http://schemas.microsoft.com/office/drawing/2014/main" id="{F0BE9FF4-5D80-D53B-1DD8-7EB2C8BEE2CF}"/>
              </a:ext>
            </a:extLst>
          </p:cNvPr>
          <p:cNvSpPr txBox="1"/>
          <p:nvPr/>
        </p:nvSpPr>
        <p:spPr>
          <a:xfrm>
            <a:off x="8704729" y="6345238"/>
            <a:ext cx="2668665" cy="21544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※3 PV÷</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ご協賛金額（誘導広告費＋制作費）から算出</a:t>
            </a:r>
          </a:p>
        </p:txBody>
      </p:sp>
    </p:spTree>
    <p:extLst>
      <p:ext uri="{BB962C8B-B14F-4D97-AF65-F5344CB8AC3E}">
        <p14:creationId xmlns:p14="http://schemas.microsoft.com/office/powerpoint/2010/main" val="354725367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グラフ 6">
            <a:extLst>
              <a:ext uri="{FF2B5EF4-FFF2-40B4-BE49-F238E27FC236}">
                <a16:creationId xmlns:a16="http://schemas.microsoft.com/office/drawing/2014/main" id="{354B51EC-7D3F-A081-AD28-D25AB0974990}"/>
              </a:ext>
            </a:extLst>
          </p:cNvPr>
          <p:cNvGraphicFramePr>
            <a:graphicFrameLocks/>
          </p:cNvGraphicFramePr>
          <p:nvPr>
            <p:extLst>
              <p:ext uri="{D42A27DB-BD31-4B8C-83A1-F6EECF244321}">
                <p14:modId xmlns:p14="http://schemas.microsoft.com/office/powerpoint/2010/main" val="1029175719"/>
              </p:ext>
            </p:extLst>
          </p:nvPr>
        </p:nvGraphicFramePr>
        <p:xfrm>
          <a:off x="5621998" y="2273822"/>
          <a:ext cx="3988230" cy="2396266"/>
        </p:xfrm>
        <a:graphic>
          <a:graphicData uri="http://schemas.openxmlformats.org/drawingml/2006/chart">
            <c:chart xmlns:c="http://schemas.openxmlformats.org/drawingml/2006/chart" xmlns:r="http://schemas.openxmlformats.org/officeDocument/2006/relationships" r:id="rId3"/>
          </a:graphicData>
        </a:graphic>
      </p:graphicFrame>
      <p:sp>
        <p:nvSpPr>
          <p:cNvPr id="3" name="テキスト プレースホルダー 2">
            <a:extLst>
              <a:ext uri="{FF2B5EF4-FFF2-40B4-BE49-F238E27FC236}">
                <a16:creationId xmlns:a16="http://schemas.microsoft.com/office/drawing/2014/main" id="{917A9242-AF5F-0972-E32E-42837C73BD50}"/>
              </a:ext>
            </a:extLst>
          </p:cNvPr>
          <p:cNvSpPr>
            <a:spLocks noGrp="1"/>
          </p:cNvSpPr>
          <p:nvPr>
            <p:ph type="body" sz="quarter" idx="12"/>
          </p:nvPr>
        </p:nvSpPr>
        <p:spPr>
          <a:xfrm>
            <a:off x="682513" y="70858"/>
            <a:ext cx="866756" cy="410840"/>
          </a:xfrm>
        </p:spPr>
        <p:txBody>
          <a:bodyPr/>
          <a:lstStyle/>
          <a:p>
            <a:pPr marL="0" indent="0">
              <a:buNone/>
            </a:pPr>
            <a:r>
              <a:rPr kumimoji="1" lang="ja-JP" altLang="en-US" dirty="0"/>
              <a:t>ご活用方法</a:t>
            </a:r>
          </a:p>
        </p:txBody>
      </p:sp>
      <p:grpSp>
        <p:nvGrpSpPr>
          <p:cNvPr id="16" name="Group 1">
            <a:extLst>
              <a:ext uri="{FF2B5EF4-FFF2-40B4-BE49-F238E27FC236}">
                <a16:creationId xmlns:a16="http://schemas.microsoft.com/office/drawing/2014/main" id="{98F9823C-220D-2D47-6301-597EFA29665B}"/>
              </a:ext>
            </a:extLst>
          </p:cNvPr>
          <p:cNvGrpSpPr>
            <a:grpSpLocks/>
          </p:cNvGrpSpPr>
          <p:nvPr/>
        </p:nvGrpSpPr>
        <p:grpSpPr bwMode="auto">
          <a:xfrm>
            <a:off x="104843" y="103529"/>
            <a:ext cx="307780" cy="327393"/>
            <a:chOff x="588" y="472"/>
            <a:chExt cx="408" cy="434"/>
          </a:xfrm>
          <a:solidFill>
            <a:schemeClr val="bg1"/>
          </a:solidFill>
        </p:grpSpPr>
        <p:sp>
          <p:nvSpPr>
            <p:cNvPr id="17" name="Freeform 2">
              <a:extLst>
                <a:ext uri="{FF2B5EF4-FFF2-40B4-BE49-F238E27FC236}">
                  <a16:creationId xmlns:a16="http://schemas.microsoft.com/office/drawing/2014/main" id="{ACD374FF-AEF3-363A-B5CC-B14447D8542E}"/>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18" name="Freeform 3">
              <a:extLst>
                <a:ext uri="{FF2B5EF4-FFF2-40B4-BE49-F238E27FC236}">
                  <a16:creationId xmlns:a16="http://schemas.microsoft.com/office/drawing/2014/main" id="{25A4F961-8FE3-C3EC-8DC1-47326CEA0518}"/>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19" name="Freeform 4">
              <a:extLst>
                <a:ext uri="{FF2B5EF4-FFF2-40B4-BE49-F238E27FC236}">
                  <a16:creationId xmlns:a16="http://schemas.microsoft.com/office/drawing/2014/main" id="{B38F6240-B15F-171B-342A-D16F3DC0B26B}"/>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20" name="Freeform 5">
              <a:extLst>
                <a:ext uri="{FF2B5EF4-FFF2-40B4-BE49-F238E27FC236}">
                  <a16:creationId xmlns:a16="http://schemas.microsoft.com/office/drawing/2014/main" id="{557D6EFF-80C0-C283-CC2B-B004DE7557CC}"/>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21" name="Freeform 6">
              <a:extLst>
                <a:ext uri="{FF2B5EF4-FFF2-40B4-BE49-F238E27FC236}">
                  <a16:creationId xmlns:a16="http://schemas.microsoft.com/office/drawing/2014/main" id="{775A0CCE-3575-2885-A70C-6AAB96B3BB90}"/>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22" name="Freeform 7">
              <a:extLst>
                <a:ext uri="{FF2B5EF4-FFF2-40B4-BE49-F238E27FC236}">
                  <a16:creationId xmlns:a16="http://schemas.microsoft.com/office/drawing/2014/main" id="{2EA83599-9564-A445-8C8F-31ED74CBBCEB}"/>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23" name="Freeform 8">
              <a:extLst>
                <a:ext uri="{FF2B5EF4-FFF2-40B4-BE49-F238E27FC236}">
                  <a16:creationId xmlns:a16="http://schemas.microsoft.com/office/drawing/2014/main" id="{846743FB-52DE-1A08-9A2B-3C8EF852539A}"/>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24" name="Freeform 9">
              <a:extLst>
                <a:ext uri="{FF2B5EF4-FFF2-40B4-BE49-F238E27FC236}">
                  <a16:creationId xmlns:a16="http://schemas.microsoft.com/office/drawing/2014/main" id="{A446859B-44D4-95DE-5B14-86BDDE02D357}"/>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grpSp>
      <p:sp>
        <p:nvSpPr>
          <p:cNvPr id="25" name="テキスト プレースホルダー 3">
            <a:extLst>
              <a:ext uri="{FF2B5EF4-FFF2-40B4-BE49-F238E27FC236}">
                <a16:creationId xmlns:a16="http://schemas.microsoft.com/office/drawing/2014/main" id="{FD33C339-8DE2-4E1E-C219-EA63F98636AE}"/>
              </a:ext>
            </a:extLst>
          </p:cNvPr>
          <p:cNvSpPr txBox="1">
            <a:spLocks/>
          </p:cNvSpPr>
          <p:nvPr/>
        </p:nvSpPr>
        <p:spPr>
          <a:xfrm>
            <a:off x="1924770" y="181982"/>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00048"/>
                </a:solidFill>
                <a:effectLst/>
                <a:uLnTx/>
                <a:uFillTx/>
                <a:latin typeface="メイリオ" panose="020B0604030504040204" pitchFamily="50" charset="-128"/>
                <a:ea typeface="メイリオ" panose="020B0604030504040204" pitchFamily="50" charset="-128"/>
                <a:cs typeface="+mn-cs"/>
              </a:rPr>
              <a:t>掲載事例</a:t>
            </a:r>
            <a:endParaRPr kumimoji="1" lang="ja-JP" altLang="en-US" sz="1600" b="1" i="0" u="none" strike="noStrike" kern="1200" cap="none" spc="0" normalizeH="0" baseline="0" noProof="0" dirty="0">
              <a:ln>
                <a:noFill/>
              </a:ln>
              <a:solidFill>
                <a:srgbClr val="000048"/>
              </a:solidFill>
              <a:effectLst/>
              <a:uLnTx/>
              <a:uFillTx/>
              <a:latin typeface="メイリオ" panose="020B0604030504040204" pitchFamily="50" charset="-128"/>
              <a:ea typeface="メイリオ" panose="020B0604030504040204" pitchFamily="50" charset="-128"/>
              <a:cs typeface="+mn-cs"/>
            </a:endParaRPr>
          </a:p>
        </p:txBody>
      </p:sp>
      <p:sp>
        <p:nvSpPr>
          <p:cNvPr id="49" name="テキスト プレースホルダー 12">
            <a:extLst>
              <a:ext uri="{FF2B5EF4-FFF2-40B4-BE49-F238E27FC236}">
                <a16:creationId xmlns:a16="http://schemas.microsoft.com/office/drawing/2014/main" id="{E6D437FA-F335-F8B5-D1A1-C254C7621538}"/>
              </a:ext>
            </a:extLst>
          </p:cNvPr>
          <p:cNvSpPr txBox="1">
            <a:spLocks/>
          </p:cNvSpPr>
          <p:nvPr/>
        </p:nvSpPr>
        <p:spPr>
          <a:xfrm>
            <a:off x="1288868" y="1472147"/>
            <a:ext cx="3971107" cy="301065"/>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400" b="1"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読者に対する訴求サービスへの態度変容効果</a:t>
            </a:r>
          </a:p>
        </p:txBody>
      </p:sp>
      <p:cxnSp>
        <p:nvCxnSpPr>
          <p:cNvPr id="4" name="直線コネクタ 3">
            <a:extLst>
              <a:ext uri="{FF2B5EF4-FFF2-40B4-BE49-F238E27FC236}">
                <a16:creationId xmlns:a16="http://schemas.microsoft.com/office/drawing/2014/main" id="{770EAB2E-A009-5672-5335-10E2D2632E2E}"/>
              </a:ext>
            </a:extLst>
          </p:cNvPr>
          <p:cNvCxnSpPr>
            <a:cxnSpLocks/>
          </p:cNvCxnSpPr>
          <p:nvPr/>
        </p:nvCxnSpPr>
        <p:spPr>
          <a:xfrm>
            <a:off x="618308" y="966652"/>
            <a:ext cx="0" cy="269965"/>
          </a:xfrm>
          <a:prstGeom prst="line">
            <a:avLst/>
          </a:prstGeom>
          <a:ln w="76200">
            <a:solidFill>
              <a:srgbClr val="0D0D0D"/>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テキスト ボックス 4">
            <a:extLst>
              <a:ext uri="{FF2B5EF4-FFF2-40B4-BE49-F238E27FC236}">
                <a16:creationId xmlns:a16="http://schemas.microsoft.com/office/drawing/2014/main" id="{2E6655B2-87B3-094C-6402-81E2775D83EA}"/>
              </a:ext>
            </a:extLst>
          </p:cNvPr>
          <p:cNvSpPr txBox="1"/>
          <p:nvPr/>
        </p:nvSpPr>
        <p:spPr>
          <a:xfrm>
            <a:off x="662686" y="975160"/>
            <a:ext cx="8857831"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rPr>
              <a:t>京セラ株式会社／</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太陽光発電定額サービス「ハウスマイル</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e</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」のサービス理解促進</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/2024</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年</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2</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月</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27</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日</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〜2024</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年</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3</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月</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26</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日</a:t>
            </a:r>
            <a:endParaRPr kumimoji="0" lang="en-US" altLang="ja-JP" sz="1200" b="1" i="0" u="none" strike="noStrike" kern="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graphicFrame>
        <p:nvGraphicFramePr>
          <p:cNvPr id="6" name="グラフ 5">
            <a:extLst>
              <a:ext uri="{FF2B5EF4-FFF2-40B4-BE49-F238E27FC236}">
                <a16:creationId xmlns:a16="http://schemas.microsoft.com/office/drawing/2014/main" id="{79B4B8EF-9B70-BECF-9224-988DE7D3EBA5}"/>
              </a:ext>
            </a:extLst>
          </p:cNvPr>
          <p:cNvGraphicFramePr>
            <a:graphicFrameLocks/>
          </p:cNvGraphicFramePr>
          <p:nvPr>
            <p:extLst>
              <p:ext uri="{D42A27DB-BD31-4B8C-83A1-F6EECF244321}">
                <p14:modId xmlns:p14="http://schemas.microsoft.com/office/powerpoint/2010/main" val="1607643662"/>
              </p:ext>
            </p:extLst>
          </p:nvPr>
        </p:nvGraphicFramePr>
        <p:xfrm>
          <a:off x="439329" y="1896216"/>
          <a:ext cx="4575175" cy="2743200"/>
        </p:xfrm>
        <a:graphic>
          <a:graphicData uri="http://schemas.openxmlformats.org/drawingml/2006/chart">
            <c:chart xmlns:c="http://schemas.openxmlformats.org/drawingml/2006/chart" xmlns:r="http://schemas.openxmlformats.org/officeDocument/2006/relationships" r:id="rId4"/>
          </a:graphicData>
        </a:graphic>
      </p:graphicFrame>
      <p:cxnSp>
        <p:nvCxnSpPr>
          <p:cNvPr id="8" name="直線コネクタ 7">
            <a:extLst>
              <a:ext uri="{FF2B5EF4-FFF2-40B4-BE49-F238E27FC236}">
                <a16:creationId xmlns:a16="http://schemas.microsoft.com/office/drawing/2014/main" id="{F9C65D14-48C2-5A2D-5A34-91AF36E6264B}"/>
              </a:ext>
            </a:extLst>
          </p:cNvPr>
          <p:cNvCxnSpPr>
            <a:cxnSpLocks/>
          </p:cNvCxnSpPr>
          <p:nvPr/>
        </p:nvCxnSpPr>
        <p:spPr>
          <a:xfrm>
            <a:off x="693098" y="1783488"/>
            <a:ext cx="5159062" cy="0"/>
          </a:xfrm>
          <a:prstGeom prst="line">
            <a:avLst/>
          </a:prstGeom>
          <a:ln w="1905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5BEDF27F-0695-74DE-153F-1CABD4F84B2E}"/>
              </a:ext>
            </a:extLst>
          </p:cNvPr>
          <p:cNvSpPr/>
          <p:nvPr/>
        </p:nvSpPr>
        <p:spPr>
          <a:xfrm>
            <a:off x="2684206" y="2317828"/>
            <a:ext cx="3202786" cy="613618"/>
          </a:xfrm>
          <a:prstGeom prst="rect">
            <a:avLst/>
          </a:prstGeom>
          <a:solidFill>
            <a:schemeClr val="bg1"/>
          </a:solidFill>
          <a:ln w="571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11" name="テキスト ボックス 10">
            <a:extLst>
              <a:ext uri="{FF2B5EF4-FFF2-40B4-BE49-F238E27FC236}">
                <a16:creationId xmlns:a16="http://schemas.microsoft.com/office/drawing/2014/main" id="{CE91BDB2-CF96-57C4-D716-F83C97E9D518}"/>
              </a:ext>
            </a:extLst>
          </p:cNvPr>
          <p:cNvSpPr txBox="1"/>
          <p:nvPr/>
        </p:nvSpPr>
        <p:spPr>
          <a:xfrm>
            <a:off x="2961033" y="2363562"/>
            <a:ext cx="2661830" cy="523220"/>
          </a:xfrm>
          <a:prstGeom prst="rect">
            <a:avLst/>
          </a:prstGeom>
          <a:noFill/>
        </p:spPr>
        <p:txBody>
          <a:bodyPr wrap="square" lIns="91440" tIns="45720" rIns="91440" bIns="4572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400" b="1" i="0" u="none" strike="noStrike" kern="1200" cap="none" spc="0" normalizeH="0" baseline="0" noProof="0" dirty="0">
                <a:ln>
                  <a:noFill/>
                </a:ln>
                <a:effectLst/>
                <a:uLnTx/>
                <a:uFillTx/>
                <a:latin typeface="メイリオ"/>
                <a:ea typeface="メイリオ"/>
              </a:rPr>
              <a:t>高単価商材の定額サービス</a:t>
            </a:r>
            <a:endParaRPr lang="en-US" altLang="ja-JP" sz="1400" b="1" i="0" u="none" strike="noStrike" kern="1200" cap="none" spc="0" normalizeH="0" baseline="0" noProof="0">
              <a:ln>
                <a:noFill/>
              </a:ln>
              <a:effectLst/>
              <a:uLnTx/>
              <a:uFillTx/>
              <a:latin typeface="メイリオ"/>
              <a:ea typeface="メイリオ"/>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400" b="1" i="0" u="none" strike="noStrike" kern="1200" cap="none" spc="0" normalizeH="0" baseline="0" noProof="0" dirty="0">
                <a:ln>
                  <a:noFill/>
                </a:ln>
                <a:effectLst/>
                <a:uLnTx/>
                <a:uFillTx/>
                <a:latin typeface="メイリオ"/>
                <a:ea typeface="メイリオ"/>
              </a:rPr>
              <a:t>であったが</a:t>
            </a:r>
            <a:r>
              <a:rPr kumimoji="1" lang="en-US" altLang="ja-JP" sz="1400" b="1" i="0" u="none" strike="noStrike" kern="1200" cap="none" spc="0" normalizeH="0" baseline="0" noProof="0" dirty="0">
                <a:ln>
                  <a:noFill/>
                </a:ln>
                <a:solidFill>
                  <a:srgbClr val="002AFF"/>
                </a:solidFill>
                <a:effectLst/>
                <a:uLnTx/>
                <a:uFillTx/>
                <a:latin typeface="メイリオ"/>
                <a:ea typeface="メイリオ"/>
              </a:rPr>
              <a:t>4</a:t>
            </a:r>
            <a:r>
              <a:rPr kumimoji="1" lang="ja-JP" altLang="en-US" sz="1400" b="1" i="0" u="none" strike="noStrike" kern="1200" cap="none" spc="0" normalizeH="0" baseline="0" noProof="0" dirty="0">
                <a:ln>
                  <a:noFill/>
                </a:ln>
                <a:solidFill>
                  <a:srgbClr val="002AFF"/>
                </a:solidFill>
                <a:effectLst/>
                <a:uLnTx/>
                <a:uFillTx/>
                <a:latin typeface="メイリオ"/>
                <a:ea typeface="メイリオ"/>
              </a:rPr>
              <a:t>割以上の購入意向</a:t>
            </a:r>
            <a:endParaRPr kumimoji="1" lang="en-US" altLang="ja-JP" sz="1400" b="1" i="0" u="none" strike="noStrike" kern="1200" cap="none" spc="0" normalizeH="0" baseline="0" noProof="0" dirty="0">
              <a:ln>
                <a:noFill/>
              </a:ln>
              <a:solidFill>
                <a:srgbClr val="002AFF"/>
              </a:solidFill>
              <a:effectLst/>
              <a:uLnTx/>
              <a:uFillTx/>
              <a:latin typeface="メイリオ"/>
              <a:ea typeface="メイリオ"/>
            </a:endParaRPr>
          </a:p>
        </p:txBody>
      </p:sp>
      <p:sp>
        <p:nvSpPr>
          <p:cNvPr id="28" name="二等辺三角形 27">
            <a:extLst>
              <a:ext uri="{FF2B5EF4-FFF2-40B4-BE49-F238E27FC236}">
                <a16:creationId xmlns:a16="http://schemas.microsoft.com/office/drawing/2014/main" id="{A24BA7C9-DABA-6E40-94A3-AEFCB2DD665F}"/>
              </a:ext>
            </a:extLst>
          </p:cNvPr>
          <p:cNvSpPr/>
          <p:nvPr/>
        </p:nvSpPr>
        <p:spPr>
          <a:xfrm rot="10800000">
            <a:off x="4062114" y="2936920"/>
            <a:ext cx="167151" cy="206480"/>
          </a:xfrm>
          <a:prstGeom prst="triangle">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31" name="テキスト プレースホルダー 12">
            <a:extLst>
              <a:ext uri="{FF2B5EF4-FFF2-40B4-BE49-F238E27FC236}">
                <a16:creationId xmlns:a16="http://schemas.microsoft.com/office/drawing/2014/main" id="{5FC44C6F-45CA-A00F-33ED-CAEF764405D8}"/>
              </a:ext>
            </a:extLst>
          </p:cNvPr>
          <p:cNvSpPr txBox="1">
            <a:spLocks/>
          </p:cNvSpPr>
          <p:nvPr/>
        </p:nvSpPr>
        <p:spPr>
          <a:xfrm>
            <a:off x="7350032" y="1472147"/>
            <a:ext cx="3422469" cy="301065"/>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400" b="1"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読者の評価</a:t>
            </a:r>
          </a:p>
        </p:txBody>
      </p:sp>
      <p:cxnSp>
        <p:nvCxnSpPr>
          <p:cNvPr id="32" name="直線コネクタ 31">
            <a:extLst>
              <a:ext uri="{FF2B5EF4-FFF2-40B4-BE49-F238E27FC236}">
                <a16:creationId xmlns:a16="http://schemas.microsoft.com/office/drawing/2014/main" id="{2EDA53FB-885F-F5A2-68ED-ABCF51448869}"/>
              </a:ext>
            </a:extLst>
          </p:cNvPr>
          <p:cNvCxnSpPr>
            <a:cxnSpLocks/>
          </p:cNvCxnSpPr>
          <p:nvPr/>
        </p:nvCxnSpPr>
        <p:spPr>
          <a:xfrm>
            <a:off x="6466881" y="1783488"/>
            <a:ext cx="4932639" cy="0"/>
          </a:xfrm>
          <a:prstGeom prst="line">
            <a:avLst/>
          </a:prstGeom>
          <a:ln w="1905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4" name="テキスト ボックス 13">
            <a:extLst>
              <a:ext uri="{FF2B5EF4-FFF2-40B4-BE49-F238E27FC236}">
                <a16:creationId xmlns:a16="http://schemas.microsoft.com/office/drawing/2014/main" id="{C08B2720-824D-DA33-5008-F1E731443924}"/>
              </a:ext>
            </a:extLst>
          </p:cNvPr>
          <p:cNvSpPr txBox="1"/>
          <p:nvPr/>
        </p:nvSpPr>
        <p:spPr>
          <a:xfrm>
            <a:off x="7737625" y="3430784"/>
            <a:ext cx="544228" cy="215444"/>
          </a:xfrm>
          <a:prstGeom prst="rect">
            <a:avLst/>
          </a:prstGeom>
          <a:noFill/>
        </p:spPr>
        <p:txBody>
          <a:bodyPr wrap="square" lIns="0" tIns="0" rIns="0" bIns="0" rtlCol="0">
            <a:spAutoFit/>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1" lang="ja-JP" altLang="en-US"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Arial"/>
                <a:sym typeface="Arial"/>
              </a:rPr>
              <a:t>満足</a:t>
            </a:r>
          </a:p>
        </p:txBody>
      </p:sp>
      <p:sp>
        <p:nvSpPr>
          <p:cNvPr id="35" name="テキスト プレースホルダー 12">
            <a:extLst>
              <a:ext uri="{FF2B5EF4-FFF2-40B4-BE49-F238E27FC236}">
                <a16:creationId xmlns:a16="http://schemas.microsoft.com/office/drawing/2014/main" id="{752EF9DB-AEB5-8D71-B08E-4AB42FEBC143}"/>
              </a:ext>
            </a:extLst>
          </p:cNvPr>
          <p:cNvSpPr txBox="1">
            <a:spLocks/>
          </p:cNvSpPr>
          <p:nvPr/>
        </p:nvSpPr>
        <p:spPr>
          <a:xfrm>
            <a:off x="6618513" y="2055618"/>
            <a:ext cx="1463042" cy="301065"/>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400" b="1"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｜記事の満足度</a:t>
            </a:r>
          </a:p>
        </p:txBody>
      </p:sp>
      <p:sp>
        <p:nvSpPr>
          <p:cNvPr id="36" name="テキスト プレースホルダー 12">
            <a:extLst>
              <a:ext uri="{FF2B5EF4-FFF2-40B4-BE49-F238E27FC236}">
                <a16:creationId xmlns:a16="http://schemas.microsoft.com/office/drawing/2014/main" id="{E47009BC-46B4-354E-5E68-E9AFDB832ED4}"/>
              </a:ext>
            </a:extLst>
          </p:cNvPr>
          <p:cNvSpPr txBox="1">
            <a:spLocks/>
          </p:cNvSpPr>
          <p:nvPr/>
        </p:nvSpPr>
        <p:spPr>
          <a:xfrm>
            <a:off x="8830489" y="2038200"/>
            <a:ext cx="1828801" cy="301065"/>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400" b="1"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｜主な意見・感想</a:t>
            </a:r>
          </a:p>
        </p:txBody>
      </p:sp>
      <p:sp>
        <p:nvSpPr>
          <p:cNvPr id="37" name="テキスト プレースホルダー 12">
            <a:extLst>
              <a:ext uri="{FF2B5EF4-FFF2-40B4-BE49-F238E27FC236}">
                <a16:creationId xmlns:a16="http://schemas.microsoft.com/office/drawing/2014/main" id="{FBDD7606-696B-9A26-184B-F3905CBB7AFA}"/>
              </a:ext>
            </a:extLst>
          </p:cNvPr>
          <p:cNvSpPr txBox="1">
            <a:spLocks/>
          </p:cNvSpPr>
          <p:nvPr/>
        </p:nvSpPr>
        <p:spPr>
          <a:xfrm>
            <a:off x="8903291" y="2661943"/>
            <a:ext cx="2664822" cy="1436452"/>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171450" marR="0" lvl="0" indent="-171450" algn="l" defTabSz="914400" rtl="0" eaLnBrk="1" fontAlgn="auto" latinLnBrk="0" hangingPunct="1">
              <a:lnSpc>
                <a:spcPct val="110000"/>
              </a:lnSpc>
              <a:spcBef>
                <a:spcPts val="0"/>
              </a:spcBef>
              <a:spcAft>
                <a:spcPts val="0"/>
              </a:spcAft>
              <a:buClrTx/>
              <a:buSzTx/>
              <a:buFont typeface="Wingdings" panose="05000000000000000000" pitchFamily="2" charset="2"/>
              <a:buChar char="ü"/>
              <a:tabLst/>
              <a:defRPr/>
            </a:pPr>
            <a:r>
              <a:rPr kumimoji="1" lang="ja-JP" altLang="en-US" sz="1100" b="0"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「低コスト」「高い技術力」といったサービス特長に対する評価</a:t>
            </a:r>
            <a:endParaRPr kumimoji="1" lang="en-US" altLang="ja-JP" sz="1100" b="0"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171450" marR="0" lvl="0" indent="-171450" algn="l" defTabSz="914400" rtl="0" eaLnBrk="1" fontAlgn="auto" latinLnBrk="0" hangingPunct="1">
              <a:lnSpc>
                <a:spcPct val="110000"/>
              </a:lnSpc>
              <a:spcBef>
                <a:spcPts val="0"/>
              </a:spcBef>
              <a:spcAft>
                <a:spcPts val="0"/>
              </a:spcAft>
              <a:buClrTx/>
              <a:buSzTx/>
              <a:buFont typeface="Wingdings" panose="05000000000000000000" pitchFamily="2" charset="2"/>
              <a:buChar char="ü"/>
              <a:tabLst/>
              <a:defRPr/>
            </a:pPr>
            <a:endParaRPr kumimoji="1" lang="en-US" altLang="ja-JP" sz="600" b="0"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171450" marR="0" lvl="0" indent="-171450" algn="l" defTabSz="914400" rtl="0" eaLnBrk="1" fontAlgn="auto" latinLnBrk="0" hangingPunct="1">
              <a:lnSpc>
                <a:spcPct val="110000"/>
              </a:lnSpc>
              <a:spcBef>
                <a:spcPts val="0"/>
              </a:spcBef>
              <a:spcAft>
                <a:spcPts val="0"/>
              </a:spcAft>
              <a:buClrTx/>
              <a:buSzTx/>
              <a:buFont typeface="Wingdings" panose="05000000000000000000" pitchFamily="2" charset="2"/>
              <a:buChar char="ü"/>
              <a:tabLst/>
              <a:defRPr/>
            </a:pPr>
            <a:r>
              <a:rPr kumimoji="1" lang="ja-JP" altLang="en-US" sz="1100" b="0"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内容が分かりやすくサービスへの理解が深まったといった記事への評価</a:t>
            </a:r>
            <a:endParaRPr kumimoji="1" lang="en-US" altLang="ja-JP" sz="1100" b="0"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171450" marR="0" lvl="0" indent="-171450" algn="l" defTabSz="914400" rtl="0" eaLnBrk="1" fontAlgn="auto" latinLnBrk="0" hangingPunct="1">
              <a:lnSpc>
                <a:spcPct val="110000"/>
              </a:lnSpc>
              <a:spcBef>
                <a:spcPts val="0"/>
              </a:spcBef>
              <a:spcAft>
                <a:spcPts val="0"/>
              </a:spcAft>
              <a:buClrTx/>
              <a:buSzTx/>
              <a:buFont typeface="Wingdings" panose="05000000000000000000" pitchFamily="2" charset="2"/>
              <a:buChar char="ü"/>
              <a:tabLst/>
              <a:defRPr/>
            </a:pPr>
            <a:endParaRPr kumimoji="1" lang="en-US" altLang="ja-JP" sz="800" b="0"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171450" marR="0" lvl="0" indent="-171450" algn="l" defTabSz="914400" rtl="0" eaLnBrk="1" fontAlgn="auto" latinLnBrk="0" hangingPunct="1">
              <a:lnSpc>
                <a:spcPct val="110000"/>
              </a:lnSpc>
              <a:spcBef>
                <a:spcPts val="0"/>
              </a:spcBef>
              <a:spcAft>
                <a:spcPts val="0"/>
              </a:spcAft>
              <a:buClrTx/>
              <a:buSzTx/>
              <a:buFont typeface="Wingdings" panose="05000000000000000000" pitchFamily="2" charset="2"/>
              <a:buChar char="ü"/>
              <a:tabLst/>
              <a:defRPr/>
            </a:pPr>
            <a:r>
              <a:rPr kumimoji="1" lang="ja-JP" altLang="en-US" sz="1100" b="0"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サービス詳細をさらに知りたいという関心の高まりを示すコメント</a:t>
            </a:r>
            <a:endParaRPr kumimoji="1" lang="en-US" altLang="ja-JP" sz="1100" b="0"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171450" marR="0" lvl="0" indent="-171450" algn="l" defTabSz="914400" rtl="0" eaLnBrk="1" fontAlgn="auto" latinLnBrk="0" hangingPunct="1">
              <a:lnSpc>
                <a:spcPct val="110000"/>
              </a:lnSpc>
              <a:spcBef>
                <a:spcPts val="0"/>
              </a:spcBef>
              <a:spcAft>
                <a:spcPts val="0"/>
              </a:spcAft>
              <a:buClrTx/>
              <a:buSzTx/>
              <a:buFont typeface="Wingdings" panose="05000000000000000000" pitchFamily="2" charset="2"/>
              <a:buChar char="ü"/>
              <a:tabLst/>
              <a:defRPr/>
            </a:pPr>
            <a:endParaRPr kumimoji="1" lang="ja-JP" altLang="en-US" sz="1100" b="0"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sp>
        <p:nvSpPr>
          <p:cNvPr id="38" name="テキスト ボックス 37">
            <a:extLst>
              <a:ext uri="{FF2B5EF4-FFF2-40B4-BE49-F238E27FC236}">
                <a16:creationId xmlns:a16="http://schemas.microsoft.com/office/drawing/2014/main" id="{799C02CE-D5FD-5FAA-61C9-3AEFAA12C3B9}"/>
              </a:ext>
            </a:extLst>
          </p:cNvPr>
          <p:cNvSpPr txBox="1"/>
          <p:nvPr/>
        </p:nvSpPr>
        <p:spPr>
          <a:xfrm>
            <a:off x="680834" y="4521989"/>
            <a:ext cx="4333670" cy="21544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1" lang="en-US" altLang="ja-JP" sz="8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Arial"/>
                <a:sym typeface="Arial"/>
              </a:rPr>
              <a:t>※</a:t>
            </a:r>
            <a:r>
              <a:rPr kumimoji="0" lang="ja-JP" altLang="en-US" sz="8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Arial"/>
                <a:sym typeface="Arial"/>
              </a:rPr>
              <a:t>タイアップ読者へのアンケートより。各項目</a:t>
            </a:r>
            <a:r>
              <a:rPr kumimoji="0" lang="en-US" altLang="ja-JP" sz="8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Arial"/>
                <a:sym typeface="Arial"/>
              </a:rPr>
              <a:t>5</a:t>
            </a:r>
            <a:r>
              <a:rPr kumimoji="0" lang="ja-JP" altLang="en-US" sz="8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Arial"/>
                <a:sym typeface="Arial"/>
              </a:rPr>
              <a:t>段階評価におけるトップ</a:t>
            </a:r>
            <a:r>
              <a:rPr kumimoji="0" lang="en-US" altLang="ja-JP" sz="8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Arial"/>
                <a:sym typeface="Arial"/>
              </a:rPr>
              <a:t>2</a:t>
            </a:r>
            <a:r>
              <a:rPr kumimoji="0" lang="ja-JP" altLang="en-US" sz="8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Arial"/>
                <a:sym typeface="Arial"/>
              </a:rPr>
              <a:t>の比率</a:t>
            </a:r>
            <a:endParaRPr kumimoji="1" lang="ja-JP" altLang="en-US" sz="8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Arial"/>
              <a:sym typeface="Arial"/>
            </a:endParaRPr>
          </a:p>
        </p:txBody>
      </p:sp>
      <p:sp>
        <p:nvSpPr>
          <p:cNvPr id="39" name="正方形/長方形 38">
            <a:extLst>
              <a:ext uri="{FF2B5EF4-FFF2-40B4-BE49-F238E27FC236}">
                <a16:creationId xmlns:a16="http://schemas.microsoft.com/office/drawing/2014/main" id="{84AD8B8D-EAEC-FB4E-A70A-53DDD9DFA47C}"/>
              </a:ext>
            </a:extLst>
          </p:cNvPr>
          <p:cNvSpPr/>
          <p:nvPr/>
        </p:nvSpPr>
        <p:spPr>
          <a:xfrm>
            <a:off x="752839" y="4963885"/>
            <a:ext cx="949805" cy="1319227"/>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40" name="テキスト ボックス 39">
            <a:extLst>
              <a:ext uri="{FF2B5EF4-FFF2-40B4-BE49-F238E27FC236}">
                <a16:creationId xmlns:a16="http://schemas.microsoft.com/office/drawing/2014/main" id="{3BA6008D-E463-2ECC-6021-2C6EAC5C32E8}"/>
              </a:ext>
            </a:extLst>
          </p:cNvPr>
          <p:cNvSpPr txBox="1"/>
          <p:nvPr/>
        </p:nvSpPr>
        <p:spPr>
          <a:xfrm>
            <a:off x="838018" y="5438895"/>
            <a:ext cx="973368" cy="461665"/>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京セラ様</a:t>
            </a:r>
            <a:endParaRPr kumimoji="1" lang="en-US" altLang="ja-JP"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の評価</a:t>
            </a:r>
            <a:endParaRPr kumimoji="1" lang="en-US" altLang="ja-JP" sz="8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41" name="テキスト プレースホルダー 12">
            <a:extLst>
              <a:ext uri="{FF2B5EF4-FFF2-40B4-BE49-F238E27FC236}">
                <a16:creationId xmlns:a16="http://schemas.microsoft.com/office/drawing/2014/main" id="{4FBC4B1B-7227-7386-7BD3-163F0D620E7E}"/>
              </a:ext>
            </a:extLst>
          </p:cNvPr>
          <p:cNvSpPr txBox="1">
            <a:spLocks/>
          </p:cNvSpPr>
          <p:nvPr/>
        </p:nvSpPr>
        <p:spPr>
          <a:xfrm>
            <a:off x="1907178" y="5068050"/>
            <a:ext cx="9431383" cy="1127369"/>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base" latinLnBrk="0" hangingPunct="1">
              <a:lnSpc>
                <a:spcPct val="110000"/>
              </a:lnSpc>
              <a:spcBef>
                <a:spcPts val="0"/>
              </a:spcBef>
              <a:spcAft>
                <a:spcPct val="0"/>
              </a:spcAft>
              <a:buClrTx/>
              <a:buSzTx/>
              <a:buFont typeface="Arial" panose="020B0604020202020204" pitchFamily="34" charset="0"/>
              <a:buNone/>
              <a:tabLst/>
              <a:defRPr/>
            </a:pPr>
            <a:r>
              <a:rPr kumimoji="1" lang="ja-JP" altLang="en-US" sz="1100" b="0" i="0" u="none" strike="noStrike" kern="1200" cap="none" spc="10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「再生可能エネルギーである太陽光で作ったクリーンな電気を使う安心で快適な生活」を世の中ゴトから自分ゴトに換えていくために、</a:t>
            </a:r>
            <a:endParaRPr kumimoji="1" lang="en-US" altLang="ja-JP" sz="1100" b="0" i="0" u="none" strike="noStrike" kern="1200" cap="none" spc="10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10000"/>
              </a:lnSpc>
              <a:spcBef>
                <a:spcPts val="0"/>
              </a:spcBef>
              <a:spcAft>
                <a:spcPct val="0"/>
              </a:spcAft>
              <a:buClrTx/>
              <a:buSzTx/>
              <a:buFont typeface="Arial" panose="020B0604020202020204" pitchFamily="34" charset="0"/>
              <a:buNone/>
              <a:tabLst/>
              <a:defRPr/>
            </a:pPr>
            <a:r>
              <a:rPr kumimoji="1" lang="ja-JP" altLang="en-US" sz="1100" b="0" i="0" u="none" strike="noStrike" kern="1200" cap="none" spc="10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いまや新聞と同じくらいの影響力を持つメディアである</a:t>
            </a:r>
            <a:r>
              <a:rPr kumimoji="1" lang="en-US" altLang="ja-JP" sz="1100" b="0" i="0" u="none" strike="noStrike" kern="1200" cap="none" spc="10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Yahoo!</a:t>
            </a:r>
            <a:r>
              <a:rPr kumimoji="1" lang="ja-JP" altLang="en-US" sz="1100" b="0" i="0" u="none" strike="noStrike" kern="1200" cap="none" spc="10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ニュースとのタイアップ記事を実施。</a:t>
            </a:r>
          </a:p>
          <a:p>
            <a:pPr marL="0" marR="0" lvl="0" indent="0" algn="l" defTabSz="914400" rtl="0" eaLnBrk="1" fontAlgn="base" latinLnBrk="0" hangingPunct="1">
              <a:lnSpc>
                <a:spcPct val="110000"/>
              </a:lnSpc>
              <a:spcBef>
                <a:spcPts val="0"/>
              </a:spcBef>
              <a:spcAft>
                <a:spcPct val="0"/>
              </a:spcAft>
              <a:buClrTx/>
              <a:buSzTx/>
              <a:buFont typeface="Arial" panose="020B0604020202020204" pitchFamily="34" charset="0"/>
              <a:buNone/>
              <a:tabLst/>
              <a:defRPr/>
            </a:pPr>
            <a:r>
              <a:rPr kumimoji="1" lang="ja-JP" altLang="en-US" sz="1100" b="0" i="0" u="none" strike="noStrike" kern="1200" cap="none" spc="10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記事の読者アンケートからは、弊社サービスの強みである「低コスト」「高品質」に対しての高い評価や、まだ一般的ではない「太陽光や蓄電池の定額サービス」に対しての一定の理解や購入意向も読み取ることができました。</a:t>
            </a:r>
          </a:p>
          <a:p>
            <a:pPr marL="0" marR="0" lvl="0" indent="0" algn="l" defTabSz="914400" rtl="0" eaLnBrk="1" fontAlgn="base" latinLnBrk="0" hangingPunct="1">
              <a:lnSpc>
                <a:spcPct val="110000"/>
              </a:lnSpc>
              <a:spcBef>
                <a:spcPts val="0"/>
              </a:spcBef>
              <a:spcAft>
                <a:spcPct val="0"/>
              </a:spcAft>
              <a:buClrTx/>
              <a:buSzTx/>
              <a:buFont typeface="Arial" panose="020B0604020202020204" pitchFamily="34" charset="0"/>
              <a:buNone/>
              <a:tabLst/>
              <a:defRPr/>
            </a:pPr>
            <a:r>
              <a:rPr kumimoji="1" lang="ja-JP" altLang="en-US" sz="1100" b="0" i="0" u="none" strike="noStrike" kern="1200" cap="none" spc="10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また、検索広告やリターゲティング広告も併用したため、広告出稿期間のサイト流入数増や記事からのコンバージョンも発生。</a:t>
            </a:r>
          </a:p>
          <a:p>
            <a:pPr marL="0" marR="0" lvl="0" indent="0" algn="l" defTabSz="914400" rtl="0" eaLnBrk="1" fontAlgn="base" latinLnBrk="0" hangingPunct="1">
              <a:lnSpc>
                <a:spcPct val="110000"/>
              </a:lnSpc>
              <a:spcBef>
                <a:spcPts val="0"/>
              </a:spcBef>
              <a:spcAft>
                <a:spcPct val="0"/>
              </a:spcAft>
              <a:buClrTx/>
              <a:buSzTx/>
              <a:buFont typeface="Arial" panose="020B0604020202020204" pitchFamily="34" charset="0"/>
              <a:buNone/>
              <a:tabLst/>
              <a:defRPr/>
            </a:pPr>
            <a:r>
              <a:rPr kumimoji="1" lang="ja-JP" altLang="en-US" sz="1100" b="0" i="0" u="none" strike="noStrike" kern="1200" cap="none" spc="10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狙っていた</a:t>
            </a:r>
            <a:r>
              <a:rPr kumimoji="1" lang="en-US" altLang="ja-JP" sz="1100" b="0" i="0" u="none" strike="noStrike" kern="1200" cap="none" spc="10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100" b="0" i="0" u="none" strike="noStrike" kern="1200" cap="none" spc="10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世の中ゴトから自分ゴト化</a:t>
            </a:r>
            <a:r>
              <a:rPr kumimoji="1" lang="en-US" altLang="ja-JP" sz="1100" b="0" i="0" u="none" strike="noStrike" kern="1200" cap="none" spc="10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100" b="0" i="0" u="none" strike="noStrike" kern="1200" cap="none" spc="10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の効果を実感しています。</a:t>
            </a:r>
          </a:p>
          <a:p>
            <a:pPr marL="171450" marR="0" lvl="0" indent="-171450" algn="l" defTabSz="914400" rtl="0" eaLnBrk="1" fontAlgn="auto" latinLnBrk="0" hangingPunct="1">
              <a:lnSpc>
                <a:spcPct val="110000"/>
              </a:lnSpc>
              <a:spcBef>
                <a:spcPts val="0"/>
              </a:spcBef>
              <a:spcAft>
                <a:spcPts val="0"/>
              </a:spcAft>
              <a:buClrTx/>
              <a:buSzTx/>
              <a:buFont typeface="Wingdings" panose="05000000000000000000" pitchFamily="2" charset="2"/>
              <a:buChar char="ü"/>
              <a:tabLst/>
              <a:defRPr/>
            </a:pPr>
            <a:endParaRPr kumimoji="1" lang="ja-JP" altLang="en-US" sz="1100" b="0"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sp>
        <p:nvSpPr>
          <p:cNvPr id="2" name="正方形/長方形 1">
            <a:extLst>
              <a:ext uri="{FF2B5EF4-FFF2-40B4-BE49-F238E27FC236}">
                <a16:creationId xmlns:a16="http://schemas.microsoft.com/office/drawing/2014/main" id="{41E372B4-AF9A-D709-54C3-CE784F6B2132}"/>
              </a:ext>
            </a:extLst>
          </p:cNvPr>
          <p:cNvSpPr/>
          <p:nvPr/>
        </p:nvSpPr>
        <p:spPr>
          <a:xfrm>
            <a:off x="1694511" y="4972594"/>
            <a:ext cx="9687593" cy="1292497"/>
          </a:xfrm>
          <a:prstGeom prst="rect">
            <a:avLst/>
          </a:pr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Tree>
    <p:extLst>
      <p:ext uri="{BB962C8B-B14F-4D97-AF65-F5344CB8AC3E}">
        <p14:creationId xmlns:p14="http://schemas.microsoft.com/office/powerpoint/2010/main" val="65880584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133928" y="4786187"/>
            <a:ext cx="5943600" cy="543702"/>
          </a:xfrm>
        </p:spPr>
        <p:txBody>
          <a:bodyPr/>
          <a:lstStyle/>
          <a:p>
            <a:r>
              <a:rPr kumimoji="1" lang="ja-JP" altLang="en-US" dirty="0">
                <a:solidFill>
                  <a:srgbClr val="000048"/>
                </a:solidFill>
              </a:rPr>
              <a:t>その他・注意事項</a:t>
            </a:r>
          </a:p>
          <a:p>
            <a:endParaRPr kumimoji="1" lang="ja-JP" altLang="en-US" dirty="0">
              <a:solidFill>
                <a:srgbClr val="000048"/>
              </a:solidFill>
            </a:endParaRPr>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421652" y="1267880"/>
            <a:ext cx="1368152" cy="1057321"/>
          </a:xfrm>
        </p:spPr>
        <p:txBody>
          <a:bodyPr/>
          <a:lstStyle/>
          <a:p>
            <a:r>
              <a:rPr kumimoji="1" lang="en-US" altLang="ja-JP" dirty="0">
                <a:solidFill>
                  <a:srgbClr val="000048"/>
                </a:solidFill>
              </a:rPr>
              <a:t>06</a:t>
            </a:r>
            <a:endParaRPr kumimoji="1" lang="ja-JP" altLang="en-US" dirty="0">
              <a:solidFill>
                <a:srgbClr val="000048"/>
              </a:solidFill>
            </a:endParaRPr>
          </a:p>
        </p:txBody>
      </p:sp>
      <p:pic>
        <p:nvPicPr>
          <p:cNvPr id="2" name="図プレースホルダー 10" descr="アイコン&#10;&#10;自動的に生成された説明">
            <a:extLst>
              <a:ext uri="{FF2B5EF4-FFF2-40B4-BE49-F238E27FC236}">
                <a16:creationId xmlns:a16="http://schemas.microsoft.com/office/drawing/2014/main" id="{F3B6A470-FEDE-C29D-570F-B06E22EFE127}"/>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14981" y="3068316"/>
            <a:ext cx="1586282" cy="1464484"/>
          </a:xfrm>
        </p:spPr>
      </p:pic>
    </p:spTree>
    <p:extLst>
      <p:ext uri="{BB962C8B-B14F-4D97-AF65-F5344CB8AC3E}">
        <p14:creationId xmlns:p14="http://schemas.microsoft.com/office/powerpoint/2010/main" val="386288035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BC722A8-7AF7-CE59-E416-896404679F67}"/>
              </a:ext>
            </a:extLst>
          </p:cNvPr>
          <p:cNvSpPr>
            <a:spLocks noGrp="1"/>
          </p:cNvSpPr>
          <p:nvPr>
            <p:ph type="body" sz="quarter" idx="12"/>
          </p:nvPr>
        </p:nvSpPr>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16C718F1-6086-FBE6-C43B-A3F5FDEA67C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7" name="テキスト プレースホルダー 3">
            <a:extLst>
              <a:ext uri="{FF2B5EF4-FFF2-40B4-BE49-F238E27FC236}">
                <a16:creationId xmlns:a16="http://schemas.microsoft.com/office/drawing/2014/main" id="{CA2EFCC3-E692-ABDD-BF53-7418933DD99A}"/>
              </a:ext>
            </a:extLst>
          </p:cNvPr>
          <p:cNvSpPr txBox="1">
            <a:spLocks/>
          </p:cNvSpPr>
          <p:nvPr/>
        </p:nvSpPr>
        <p:spPr>
          <a:xfrm>
            <a:off x="2027548" y="22908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dirty="0">
                <a:solidFill>
                  <a:srgbClr val="000048"/>
                </a:solidFill>
                <a:latin typeface="+mn-ea"/>
                <a:ea typeface="+mn-ea"/>
              </a:rPr>
              <a:t>実施フロー</a:t>
            </a:r>
            <a:endParaRPr kumimoji="1" lang="ja-JP" altLang="en-US" b="1" i="0" u="none" strike="noStrike" kern="1200" cap="none" spc="0" normalizeH="0" baseline="0" noProof="0" dirty="0">
              <a:ln>
                <a:noFill/>
              </a:ln>
              <a:solidFill>
                <a:srgbClr val="000048"/>
              </a:solidFill>
              <a:effectLst/>
              <a:uLnTx/>
              <a:uFillTx/>
              <a:latin typeface="+mn-ea"/>
              <a:ea typeface="+mn-ea"/>
              <a:cs typeface="+mn-cs"/>
            </a:endParaRPr>
          </a:p>
        </p:txBody>
      </p:sp>
      <p:sp>
        <p:nvSpPr>
          <p:cNvPr id="9" name="テキスト ボックス 8">
            <a:extLst>
              <a:ext uri="{FF2B5EF4-FFF2-40B4-BE49-F238E27FC236}">
                <a16:creationId xmlns:a16="http://schemas.microsoft.com/office/drawing/2014/main" id="{494D1522-F338-3D35-81D3-CBADB7915EDD}"/>
              </a:ext>
            </a:extLst>
          </p:cNvPr>
          <p:cNvSpPr txBox="1"/>
          <p:nvPr/>
        </p:nvSpPr>
        <p:spPr>
          <a:xfrm>
            <a:off x="1098068" y="2789864"/>
            <a:ext cx="10531557" cy="2993127"/>
          </a:xfrm>
          <a:prstGeom prst="rect">
            <a:avLst/>
          </a:prstGeom>
          <a:noFill/>
        </p:spPr>
        <p:txBody>
          <a:bodyPr wrap="square" anchor="t">
            <a:spAutoFit/>
          </a:bodyPr>
          <a:lstStyle/>
          <a:p>
            <a:pPr eaLnBrk="1" fontAlgn="auto" hangingPunct="1">
              <a:spcBef>
                <a:spcPts val="0"/>
              </a:spcBef>
              <a:spcAft>
                <a:spcPts val="0"/>
              </a:spcAft>
              <a:defRPr/>
            </a:pPr>
            <a:r>
              <a:rPr kumimoji="0" lang="ja-JP" altLang="en-US" sz="1400" b="1" kern="0" dirty="0">
                <a:solidFill>
                  <a:srgbClr val="0D0D0D"/>
                </a:solidFill>
                <a:latin typeface="+mn-ea"/>
                <a:ea typeface="+mn-ea"/>
              </a:rPr>
              <a:t>①</a:t>
            </a:r>
            <a:r>
              <a:rPr kumimoji="0" lang="ja-JP" altLang="en-US" sz="600" b="1" kern="0" dirty="0">
                <a:solidFill>
                  <a:srgbClr val="0D0D0D"/>
                </a:solidFill>
                <a:latin typeface="+mn-ea"/>
                <a:ea typeface="+mn-ea"/>
              </a:rPr>
              <a:t>　</a:t>
            </a:r>
            <a:r>
              <a:rPr kumimoji="0" lang="ja-JP" altLang="en-US" sz="1400" b="1" kern="0" dirty="0">
                <a:solidFill>
                  <a:srgbClr val="0D0D0D"/>
                </a:solidFill>
                <a:latin typeface="+mn-ea"/>
                <a:ea typeface="+mn-ea"/>
              </a:rPr>
              <a:t>オリエンテーション実施</a:t>
            </a:r>
            <a:endParaRPr kumimoji="0" lang="en-US" altLang="ja-JP" sz="1400" b="1" kern="0" dirty="0">
              <a:solidFill>
                <a:srgbClr val="0D0D0D"/>
              </a:solidFill>
              <a:latin typeface="+mn-ea"/>
              <a:ea typeface="+mn-ea"/>
            </a:endParaRPr>
          </a:p>
          <a:p>
            <a:pPr eaLnBrk="1" fontAlgn="auto" hangingPunct="1">
              <a:spcBef>
                <a:spcPts val="0"/>
              </a:spcBef>
              <a:spcAft>
                <a:spcPts val="0"/>
              </a:spcAft>
              <a:defRPr/>
            </a:pPr>
            <a:r>
              <a:rPr kumimoji="0" lang="ja-JP" altLang="en-US" sz="1050" kern="0" dirty="0">
                <a:solidFill>
                  <a:srgbClr val="0D0D0D"/>
                </a:solidFill>
                <a:latin typeface="+mn-ea"/>
                <a:ea typeface="+mn-ea"/>
              </a:rPr>
              <a:t>　　事前にヒアリングシートを記入いただいた上でオリエンテーションを実施。</a:t>
            </a:r>
            <a:r>
              <a:rPr kumimoji="0" lang="ja-JP" altLang="en-US" sz="1050" b="1" kern="0" dirty="0">
                <a:solidFill>
                  <a:srgbClr val="0D0D0D"/>
                </a:solidFill>
                <a:latin typeface="+mn-ea"/>
                <a:ea typeface="+mn-ea"/>
              </a:rPr>
              <a:t>ターゲットや訴求ポイントなど企画目的を明確にし企画の方向性を定めます</a:t>
            </a:r>
            <a:r>
              <a:rPr kumimoji="0" lang="ja-JP" altLang="en-US" sz="1050" kern="0" dirty="0">
                <a:solidFill>
                  <a:srgbClr val="0D0D0D"/>
                </a:solidFill>
                <a:latin typeface="+mn-ea"/>
                <a:ea typeface="+mn-ea"/>
              </a:rPr>
              <a:t>。</a:t>
            </a:r>
            <a:endParaRPr kumimoji="0" lang="en-US" altLang="ja-JP" sz="1050" kern="0" dirty="0">
              <a:solidFill>
                <a:srgbClr val="0D0D0D"/>
              </a:solidFill>
              <a:latin typeface="+mn-ea"/>
              <a:ea typeface="+mn-ea"/>
            </a:endParaRPr>
          </a:p>
          <a:p>
            <a:pPr eaLnBrk="1" fontAlgn="auto" hangingPunct="1">
              <a:spcBef>
                <a:spcPts val="0"/>
              </a:spcBef>
              <a:spcAft>
                <a:spcPts val="0"/>
              </a:spcAft>
              <a:defRPr/>
            </a:pPr>
            <a:r>
              <a:rPr kumimoji="0" lang="ja-JP" altLang="en-US" sz="1050" kern="0" dirty="0">
                <a:solidFill>
                  <a:srgbClr val="0D0D0D"/>
                </a:solidFill>
                <a:latin typeface="+mn-ea"/>
                <a:ea typeface="+mn-ea"/>
              </a:rPr>
              <a:t>　　</a:t>
            </a:r>
            <a:r>
              <a:rPr kumimoji="0" lang="en-US" altLang="ja-JP" sz="1050" kern="0" dirty="0">
                <a:solidFill>
                  <a:srgbClr val="0D0D0D"/>
                </a:solidFill>
                <a:latin typeface="+mn-ea"/>
                <a:ea typeface="+mn-ea"/>
              </a:rPr>
              <a:t>※</a:t>
            </a:r>
            <a:r>
              <a:rPr kumimoji="0" lang="ja-JP" altLang="en-US" sz="1050" kern="0" dirty="0">
                <a:solidFill>
                  <a:srgbClr val="0D0D0D"/>
                </a:solidFill>
                <a:latin typeface="+mn-ea"/>
                <a:ea typeface="+mn-ea"/>
              </a:rPr>
              <a:t>制作・掲載内容が固まり次第、代理店様より、所定の手続きにて正式にお申し込みいただきます。</a:t>
            </a:r>
          </a:p>
          <a:p>
            <a:pPr eaLnBrk="1" fontAlgn="auto" hangingPunct="1">
              <a:spcBef>
                <a:spcPts val="0"/>
              </a:spcBef>
              <a:spcAft>
                <a:spcPts val="0"/>
              </a:spcAft>
              <a:defRPr/>
            </a:pPr>
            <a:endParaRPr kumimoji="0" lang="ja-JP" altLang="en-US" sz="600" kern="0" dirty="0">
              <a:solidFill>
                <a:srgbClr val="0D0D0D"/>
              </a:solidFill>
              <a:latin typeface="+mn-ea"/>
              <a:ea typeface="+mn-ea"/>
            </a:endParaRPr>
          </a:p>
          <a:p>
            <a:pPr eaLnBrk="1" fontAlgn="auto" hangingPunct="1">
              <a:spcBef>
                <a:spcPts val="0"/>
              </a:spcBef>
              <a:spcAft>
                <a:spcPts val="0"/>
              </a:spcAft>
              <a:defRPr/>
            </a:pPr>
            <a:r>
              <a:rPr kumimoji="0" lang="ja-JP" altLang="en-US" sz="1400" b="1" kern="0" dirty="0">
                <a:solidFill>
                  <a:srgbClr val="0D0D0D"/>
                </a:solidFill>
                <a:latin typeface="+mn-ea"/>
                <a:ea typeface="+mn-ea"/>
              </a:rPr>
              <a:t>②</a:t>
            </a:r>
            <a:r>
              <a:rPr kumimoji="0" lang="ja-JP" altLang="en-US" sz="600" b="1" kern="0" dirty="0">
                <a:solidFill>
                  <a:srgbClr val="0D0D0D"/>
                </a:solidFill>
                <a:latin typeface="+mn-ea"/>
                <a:ea typeface="+mn-ea"/>
              </a:rPr>
              <a:t>　</a:t>
            </a:r>
            <a:r>
              <a:rPr kumimoji="0" lang="ja-JP" altLang="en-US" sz="1400" b="1" kern="0" dirty="0">
                <a:solidFill>
                  <a:srgbClr val="0D0D0D"/>
                </a:solidFill>
                <a:latin typeface="+mn-ea"/>
                <a:ea typeface="+mn-ea"/>
              </a:rPr>
              <a:t>構成案のご提出</a:t>
            </a:r>
            <a:r>
              <a:rPr kumimoji="0" lang="en-US" altLang="ja-JP" sz="1400" b="1" kern="0" dirty="0">
                <a:solidFill>
                  <a:srgbClr val="0D0D0D"/>
                </a:solidFill>
                <a:latin typeface="+mn-ea"/>
                <a:ea typeface="+mn-ea"/>
              </a:rPr>
              <a:t>/</a:t>
            </a:r>
            <a:r>
              <a:rPr kumimoji="0" lang="ja-JP" altLang="en-US" sz="1400" b="1" kern="0" dirty="0">
                <a:solidFill>
                  <a:srgbClr val="0D0D0D"/>
                </a:solidFill>
                <a:latin typeface="+mn-ea"/>
                <a:ea typeface="+mn-ea"/>
              </a:rPr>
              <a:t>ご確認</a:t>
            </a:r>
            <a:endParaRPr kumimoji="0" lang="en-US" altLang="ja-JP" sz="1400" b="1" kern="0" dirty="0">
              <a:solidFill>
                <a:srgbClr val="0D0D0D"/>
              </a:solidFill>
              <a:latin typeface="+mn-ea"/>
              <a:ea typeface="+mn-ea"/>
            </a:endParaRPr>
          </a:p>
          <a:p>
            <a:pPr eaLnBrk="1" fontAlgn="auto" hangingPunct="1">
              <a:spcBef>
                <a:spcPts val="0"/>
              </a:spcBef>
              <a:spcAft>
                <a:spcPts val="0"/>
              </a:spcAft>
              <a:defRPr/>
            </a:pPr>
            <a:r>
              <a:rPr kumimoji="0" lang="ja-JP" altLang="en-US" sz="1050" kern="0" dirty="0">
                <a:solidFill>
                  <a:srgbClr val="0D0D0D"/>
                </a:solidFill>
                <a:latin typeface="+mn-ea"/>
                <a:ea typeface="+mn-ea"/>
              </a:rPr>
              <a:t>　　①で確定した方向性にしたがって、コンテンツ概要とページ体裁をご提出し、全体構成を確定させます。</a:t>
            </a:r>
          </a:p>
          <a:p>
            <a:pPr eaLnBrk="1" fontAlgn="auto" hangingPunct="1">
              <a:spcBef>
                <a:spcPts val="0"/>
              </a:spcBef>
              <a:spcAft>
                <a:spcPts val="0"/>
              </a:spcAft>
              <a:defRPr/>
            </a:pPr>
            <a:endParaRPr kumimoji="0" lang="en-US" altLang="ja-JP" sz="600" b="1" kern="0" dirty="0">
              <a:solidFill>
                <a:srgbClr val="0D0D0D"/>
              </a:solidFill>
              <a:latin typeface="+mn-ea"/>
              <a:ea typeface="+mn-ea"/>
            </a:endParaRPr>
          </a:p>
          <a:p>
            <a:pPr eaLnBrk="1" fontAlgn="auto" hangingPunct="1">
              <a:spcBef>
                <a:spcPts val="0"/>
              </a:spcBef>
              <a:spcAft>
                <a:spcPts val="0"/>
              </a:spcAft>
              <a:defRPr/>
            </a:pPr>
            <a:r>
              <a:rPr kumimoji="0" lang="ja-JP" altLang="en-US" sz="1400" b="1" kern="0" dirty="0">
                <a:solidFill>
                  <a:srgbClr val="0D0D0D"/>
                </a:solidFill>
                <a:latin typeface="+mn-ea"/>
                <a:ea typeface="+mn-ea"/>
              </a:rPr>
              <a:t>③</a:t>
            </a:r>
            <a:r>
              <a:rPr kumimoji="0" lang="ja-JP" altLang="en-US" sz="600" b="1" kern="0" dirty="0">
                <a:solidFill>
                  <a:srgbClr val="0D0D0D"/>
                </a:solidFill>
                <a:latin typeface="+mn-ea"/>
                <a:ea typeface="+mn-ea"/>
              </a:rPr>
              <a:t>　</a:t>
            </a:r>
            <a:r>
              <a:rPr kumimoji="0" lang="ja-JP" altLang="en-US" sz="1400" b="1" kern="0" dirty="0">
                <a:solidFill>
                  <a:srgbClr val="0D0D0D"/>
                </a:solidFill>
                <a:latin typeface="+mn-ea"/>
                <a:ea typeface="+mn-ea"/>
              </a:rPr>
              <a:t>原稿のご提出</a:t>
            </a:r>
            <a:r>
              <a:rPr kumimoji="0" lang="en-US" altLang="ja-JP" sz="1400" b="1" kern="0" dirty="0">
                <a:solidFill>
                  <a:srgbClr val="0D0D0D"/>
                </a:solidFill>
                <a:latin typeface="+mn-ea"/>
                <a:ea typeface="+mn-ea"/>
              </a:rPr>
              <a:t>/</a:t>
            </a:r>
            <a:r>
              <a:rPr kumimoji="0" lang="ja-JP" altLang="en-US" sz="1400" b="1" kern="0" dirty="0">
                <a:solidFill>
                  <a:srgbClr val="0D0D0D"/>
                </a:solidFill>
                <a:latin typeface="+mn-ea"/>
                <a:ea typeface="+mn-ea"/>
              </a:rPr>
              <a:t>ご確認</a:t>
            </a:r>
            <a:endParaRPr kumimoji="0" lang="en-US" altLang="ja-JP" sz="1400" b="1" kern="0" dirty="0">
              <a:solidFill>
                <a:srgbClr val="0D0D0D"/>
              </a:solidFill>
              <a:latin typeface="+mn-ea"/>
              <a:ea typeface="+mn-ea"/>
            </a:endParaRPr>
          </a:p>
          <a:p>
            <a:pPr eaLnBrk="1" fontAlgn="auto" hangingPunct="1">
              <a:spcBef>
                <a:spcPts val="0"/>
              </a:spcBef>
              <a:spcAft>
                <a:spcPts val="0"/>
              </a:spcAft>
              <a:defRPr/>
            </a:pPr>
            <a:r>
              <a:rPr kumimoji="0" lang="ja-JP" altLang="en-US" sz="1050" kern="0" dirty="0">
                <a:solidFill>
                  <a:srgbClr val="0D0D0D"/>
                </a:solidFill>
                <a:latin typeface="+mn-ea"/>
                <a:ea typeface="+mn-ea"/>
              </a:rPr>
              <a:t>　　原稿（テキスト</a:t>
            </a:r>
            <a:r>
              <a:rPr kumimoji="0" lang="en-US" altLang="ja-JP" sz="1050" kern="0" dirty="0">
                <a:solidFill>
                  <a:srgbClr val="0D0D0D"/>
                </a:solidFill>
                <a:latin typeface="+mn-ea"/>
                <a:ea typeface="+mn-ea"/>
              </a:rPr>
              <a:t>/</a:t>
            </a:r>
            <a:r>
              <a:rPr kumimoji="0" lang="ja-JP" altLang="en-US" sz="1050" kern="0" dirty="0">
                <a:solidFill>
                  <a:srgbClr val="0D0D0D"/>
                </a:solidFill>
                <a:latin typeface="+mn-ea"/>
                <a:ea typeface="+mn-ea"/>
              </a:rPr>
              <a:t>動画）の制作を行います。広告主様に確認いただき、適宜修正を加えながら確定させます。</a:t>
            </a:r>
            <a:endParaRPr kumimoji="0" lang="en-US" altLang="ja-JP" sz="1050" kern="0" dirty="0">
              <a:solidFill>
                <a:srgbClr val="0D0D0D"/>
              </a:solidFill>
              <a:latin typeface="+mn-ea"/>
              <a:ea typeface="+mn-ea"/>
            </a:endParaRPr>
          </a:p>
          <a:p>
            <a:pPr eaLnBrk="1" fontAlgn="auto" hangingPunct="1">
              <a:spcBef>
                <a:spcPts val="0"/>
              </a:spcBef>
              <a:spcAft>
                <a:spcPts val="0"/>
              </a:spcAft>
              <a:defRPr/>
            </a:pPr>
            <a:r>
              <a:rPr kumimoji="0" lang="ja-JP" altLang="en-US" sz="1050" kern="0" dirty="0">
                <a:solidFill>
                  <a:srgbClr val="0D0D0D"/>
                </a:solidFill>
                <a:latin typeface="+mn-ea"/>
                <a:ea typeface="+mn-ea"/>
              </a:rPr>
              <a:t>　　　</a:t>
            </a:r>
            <a:r>
              <a:rPr kumimoji="0" lang="en-US" altLang="ja-JP" sz="1050" kern="0" dirty="0">
                <a:solidFill>
                  <a:srgbClr val="0D0D0D"/>
                </a:solidFill>
                <a:latin typeface="+mn-ea"/>
                <a:ea typeface="+mn-ea"/>
              </a:rPr>
              <a:t>※</a:t>
            </a:r>
            <a:r>
              <a:rPr kumimoji="0" lang="ja-JP" altLang="en-US" sz="1050" kern="0" dirty="0">
                <a:solidFill>
                  <a:srgbClr val="0D0D0D"/>
                </a:solidFill>
                <a:latin typeface="+mn-ea"/>
                <a:ea typeface="+mn-ea"/>
              </a:rPr>
              <a:t>ご確認はスタンダードプランでは初校、再校の</a:t>
            </a:r>
            <a:r>
              <a:rPr kumimoji="0" lang="en-US" altLang="ja-JP" sz="1050" kern="0" dirty="0">
                <a:solidFill>
                  <a:srgbClr val="0D0D0D"/>
                </a:solidFill>
                <a:latin typeface="+mn-ea"/>
                <a:ea typeface="+mn-ea"/>
              </a:rPr>
              <a:t>2</a:t>
            </a:r>
            <a:r>
              <a:rPr kumimoji="0" lang="ja-JP" altLang="en-US" sz="1050" kern="0" dirty="0">
                <a:solidFill>
                  <a:srgbClr val="0D0D0D"/>
                </a:solidFill>
                <a:latin typeface="+mn-ea"/>
                <a:ea typeface="+mn-ea"/>
              </a:rPr>
              <a:t>回、ライトプランでは初校の</a:t>
            </a:r>
            <a:r>
              <a:rPr kumimoji="0" lang="en-US" altLang="ja-JP" sz="1050" kern="0" dirty="0">
                <a:solidFill>
                  <a:srgbClr val="0D0D0D"/>
                </a:solidFill>
                <a:latin typeface="+mn-ea"/>
                <a:ea typeface="+mn-ea"/>
              </a:rPr>
              <a:t>1</a:t>
            </a:r>
            <a:r>
              <a:rPr kumimoji="0" lang="ja-JP" altLang="en-US" sz="1050" kern="0" dirty="0">
                <a:solidFill>
                  <a:srgbClr val="0D0D0D"/>
                </a:solidFill>
                <a:latin typeface="+mn-ea"/>
                <a:ea typeface="+mn-ea"/>
              </a:rPr>
              <a:t>回となります。</a:t>
            </a:r>
            <a:endParaRPr kumimoji="0" lang="en-US" altLang="ja-JP" sz="1050" kern="0" dirty="0">
              <a:solidFill>
                <a:srgbClr val="0D0D0D"/>
              </a:solidFill>
              <a:latin typeface="+mn-ea"/>
              <a:ea typeface="+mn-ea"/>
            </a:endParaRPr>
          </a:p>
          <a:p>
            <a:pPr eaLnBrk="1" fontAlgn="auto" hangingPunct="1">
              <a:spcBef>
                <a:spcPts val="0"/>
              </a:spcBef>
              <a:spcAft>
                <a:spcPts val="0"/>
              </a:spcAft>
              <a:defRPr/>
            </a:pPr>
            <a:r>
              <a:rPr kumimoji="0" lang="ja-JP" altLang="en-US" sz="1050" kern="0" dirty="0">
                <a:solidFill>
                  <a:srgbClr val="0D0D0D"/>
                </a:solidFill>
                <a:latin typeface="+mn-ea"/>
                <a:ea typeface="+mn-ea"/>
              </a:rPr>
              <a:t>　　　</a:t>
            </a:r>
            <a:r>
              <a:rPr kumimoji="0" lang="en-US" altLang="ja-JP" sz="1050" kern="0" dirty="0">
                <a:solidFill>
                  <a:srgbClr val="0D0D0D"/>
                </a:solidFill>
                <a:latin typeface="+mn-ea"/>
                <a:ea typeface="+mn-ea"/>
              </a:rPr>
              <a:t>※</a:t>
            </a:r>
            <a:r>
              <a:rPr kumimoji="0" lang="ja-JP" altLang="en-US" sz="1050" kern="0" dirty="0">
                <a:solidFill>
                  <a:srgbClr val="0D0D0D"/>
                </a:solidFill>
                <a:latin typeface="+mn-ea"/>
                <a:ea typeface="+mn-ea"/>
              </a:rPr>
              <a:t>再校の段階では初校でのご指摘事項の反映確認のみとなります。</a:t>
            </a:r>
            <a:endParaRPr kumimoji="0" lang="en-US" altLang="ja-JP" sz="1050" kern="0" dirty="0">
              <a:solidFill>
                <a:srgbClr val="0D0D0D"/>
              </a:solidFill>
              <a:latin typeface="+mn-ea"/>
              <a:ea typeface="+mn-ea"/>
            </a:endParaRPr>
          </a:p>
          <a:p>
            <a:pPr eaLnBrk="1" fontAlgn="auto" hangingPunct="1">
              <a:spcBef>
                <a:spcPts val="0"/>
              </a:spcBef>
              <a:spcAft>
                <a:spcPts val="0"/>
              </a:spcAft>
              <a:defRPr/>
            </a:pPr>
            <a:endParaRPr kumimoji="0" lang="ja-JP" altLang="en-US" sz="600" kern="0" dirty="0">
              <a:solidFill>
                <a:srgbClr val="0D0D0D"/>
              </a:solidFill>
              <a:latin typeface="+mn-ea"/>
              <a:ea typeface="+mn-ea"/>
            </a:endParaRPr>
          </a:p>
          <a:p>
            <a:pPr eaLnBrk="1" fontAlgn="auto" hangingPunct="1">
              <a:spcBef>
                <a:spcPts val="0"/>
              </a:spcBef>
              <a:spcAft>
                <a:spcPts val="0"/>
              </a:spcAft>
              <a:defRPr/>
            </a:pPr>
            <a:r>
              <a:rPr kumimoji="0" lang="ja-JP" altLang="en-US" sz="1400" b="1" kern="0" dirty="0">
                <a:solidFill>
                  <a:srgbClr val="0D0D0D"/>
                </a:solidFill>
                <a:latin typeface="+mn-ea"/>
                <a:ea typeface="+mn-ea"/>
              </a:rPr>
              <a:t>④</a:t>
            </a:r>
            <a:r>
              <a:rPr kumimoji="0" lang="ja-JP" altLang="en-US" sz="600" b="1" kern="0" dirty="0">
                <a:solidFill>
                  <a:srgbClr val="0D0D0D"/>
                </a:solidFill>
                <a:latin typeface="+mn-ea"/>
                <a:ea typeface="+mn-ea"/>
              </a:rPr>
              <a:t>　</a:t>
            </a:r>
            <a:r>
              <a:rPr kumimoji="0" lang="ja-JP" altLang="en-US" sz="1400" b="1" kern="0" dirty="0">
                <a:solidFill>
                  <a:srgbClr val="0D0D0D"/>
                </a:solidFill>
                <a:latin typeface="+mn-ea"/>
                <a:ea typeface="+mn-ea"/>
              </a:rPr>
              <a:t>掲載状態の確認</a:t>
            </a:r>
            <a:r>
              <a:rPr kumimoji="0" lang="en-US" altLang="ja-JP" sz="1400" b="1" kern="0" dirty="0">
                <a:solidFill>
                  <a:srgbClr val="0D0D0D"/>
                </a:solidFill>
                <a:latin typeface="+mn-ea"/>
                <a:ea typeface="+mn-ea"/>
              </a:rPr>
              <a:t>/</a:t>
            </a:r>
            <a:r>
              <a:rPr kumimoji="0" lang="ja-JP" altLang="en-US" sz="1400" b="1" kern="0" dirty="0">
                <a:solidFill>
                  <a:srgbClr val="0D0D0D"/>
                </a:solidFill>
                <a:latin typeface="+mn-ea"/>
                <a:ea typeface="+mn-ea"/>
              </a:rPr>
              <a:t>校了</a:t>
            </a:r>
            <a:endParaRPr kumimoji="0" lang="en-US" altLang="ja-JP" sz="1400" b="1" kern="0" dirty="0">
              <a:solidFill>
                <a:srgbClr val="0D0D0D"/>
              </a:solidFill>
              <a:latin typeface="+mn-ea"/>
              <a:ea typeface="+mn-ea"/>
            </a:endParaRPr>
          </a:p>
          <a:p>
            <a:pPr eaLnBrk="1" fontAlgn="auto" hangingPunct="1">
              <a:spcBef>
                <a:spcPts val="0"/>
              </a:spcBef>
              <a:spcAft>
                <a:spcPts val="0"/>
              </a:spcAft>
              <a:defRPr/>
            </a:pPr>
            <a:r>
              <a:rPr kumimoji="0" lang="ja-JP" altLang="en-US" sz="1050" kern="0" dirty="0">
                <a:solidFill>
                  <a:srgbClr val="0D0D0D"/>
                </a:solidFill>
                <a:latin typeface="+mn-ea"/>
                <a:ea typeface="+mn-ea"/>
              </a:rPr>
              <a:t>　　記事形式の場合は掲載ページのキャプチャで、動画形式の場合は動画ファイルおよび掲載ページのキャプチャにて、掲載状態の確認を行っていただき校了となります。</a:t>
            </a:r>
            <a:endParaRPr kumimoji="0" lang="en-US" altLang="ja-JP" sz="1050" kern="0" dirty="0">
              <a:solidFill>
                <a:srgbClr val="0D0D0D"/>
              </a:solidFill>
              <a:latin typeface="+mn-ea"/>
              <a:ea typeface="+mn-ea"/>
            </a:endParaRPr>
          </a:p>
          <a:p>
            <a:pPr eaLnBrk="1" fontAlgn="auto" hangingPunct="1">
              <a:spcBef>
                <a:spcPts val="0"/>
              </a:spcBef>
              <a:spcAft>
                <a:spcPts val="0"/>
              </a:spcAft>
              <a:defRPr/>
            </a:pPr>
            <a:r>
              <a:rPr kumimoji="0" lang="ja-JP" altLang="en-US" sz="1050" kern="0" dirty="0">
                <a:solidFill>
                  <a:srgbClr val="0D0D0D"/>
                </a:solidFill>
                <a:latin typeface="+mn-ea"/>
                <a:ea typeface="+mn-ea"/>
              </a:rPr>
              <a:t>　　   </a:t>
            </a:r>
            <a:r>
              <a:rPr kumimoji="0" lang="en-US" altLang="ja-JP" sz="1050" kern="0" dirty="0">
                <a:solidFill>
                  <a:srgbClr val="0D0D0D"/>
                </a:solidFill>
                <a:latin typeface="+mn-ea"/>
                <a:ea typeface="+mn-ea"/>
              </a:rPr>
              <a:t>※</a:t>
            </a:r>
            <a:r>
              <a:rPr kumimoji="0" lang="ja-JP" altLang="en-US" sz="1050" kern="0" dirty="0">
                <a:solidFill>
                  <a:srgbClr val="0D0D0D"/>
                </a:solidFill>
                <a:latin typeface="+mn-ea"/>
                <a:ea typeface="+mn-ea"/>
              </a:rPr>
              <a:t>原則として、この段階での修正はお受けできません。</a:t>
            </a:r>
          </a:p>
          <a:p>
            <a:pPr eaLnBrk="1" fontAlgn="auto" hangingPunct="1">
              <a:spcBef>
                <a:spcPts val="0"/>
              </a:spcBef>
              <a:spcAft>
                <a:spcPts val="0"/>
              </a:spcAft>
              <a:defRPr/>
            </a:pPr>
            <a:endParaRPr kumimoji="0" lang="ja-JP" altLang="en-US" sz="600" kern="0" dirty="0">
              <a:solidFill>
                <a:srgbClr val="0D0D0D"/>
              </a:solidFill>
              <a:latin typeface="+mn-ea"/>
              <a:ea typeface="+mn-ea"/>
            </a:endParaRPr>
          </a:p>
          <a:p>
            <a:pPr eaLnBrk="1" fontAlgn="auto" hangingPunct="1">
              <a:spcBef>
                <a:spcPts val="0"/>
              </a:spcBef>
              <a:spcAft>
                <a:spcPts val="0"/>
              </a:spcAft>
              <a:defRPr/>
            </a:pPr>
            <a:r>
              <a:rPr kumimoji="0" lang="ja-JP" altLang="en-US" sz="1400" b="1" kern="0" dirty="0">
                <a:solidFill>
                  <a:srgbClr val="0D0D0D"/>
                </a:solidFill>
                <a:latin typeface="+mn-ea"/>
                <a:ea typeface="+mn-ea"/>
              </a:rPr>
              <a:t>⑤</a:t>
            </a:r>
            <a:r>
              <a:rPr kumimoji="0" lang="ja-JP" altLang="en-US" sz="600" b="1" kern="0" dirty="0">
                <a:solidFill>
                  <a:srgbClr val="0D0D0D"/>
                </a:solidFill>
                <a:latin typeface="+mn-ea"/>
                <a:ea typeface="+mn-ea"/>
              </a:rPr>
              <a:t>　</a:t>
            </a:r>
            <a:r>
              <a:rPr kumimoji="0" lang="ja-JP" altLang="en-US" sz="1400" b="1" kern="0" dirty="0">
                <a:solidFill>
                  <a:srgbClr val="0D0D0D"/>
                </a:solidFill>
                <a:latin typeface="+mn-ea"/>
                <a:ea typeface="+mn-ea"/>
              </a:rPr>
              <a:t>弊社内チェック</a:t>
            </a:r>
            <a:r>
              <a:rPr kumimoji="0" lang="en-US" altLang="ja-JP" sz="1400" b="1" kern="0" dirty="0">
                <a:solidFill>
                  <a:srgbClr val="0D0D0D"/>
                </a:solidFill>
                <a:latin typeface="+mn-ea"/>
                <a:ea typeface="+mn-ea"/>
              </a:rPr>
              <a:t>/</a:t>
            </a:r>
            <a:r>
              <a:rPr kumimoji="0" lang="ja-JP" altLang="en-US" sz="1400" b="1" kern="0" dirty="0">
                <a:solidFill>
                  <a:srgbClr val="0D0D0D"/>
                </a:solidFill>
                <a:latin typeface="+mn-ea"/>
                <a:ea typeface="+mn-ea"/>
              </a:rPr>
              <a:t>本番環境へのファイルアップ</a:t>
            </a:r>
            <a:endParaRPr kumimoji="0" lang="en-US" altLang="ja-JP" sz="1400" b="1" kern="0" dirty="0">
              <a:solidFill>
                <a:srgbClr val="0D0D0D"/>
              </a:solidFill>
              <a:latin typeface="+mn-ea"/>
              <a:ea typeface="+mn-ea"/>
            </a:endParaRPr>
          </a:p>
          <a:p>
            <a:pPr eaLnBrk="1" fontAlgn="auto" hangingPunct="1">
              <a:spcBef>
                <a:spcPts val="0"/>
              </a:spcBef>
              <a:spcAft>
                <a:spcPts val="0"/>
              </a:spcAft>
              <a:defRPr/>
            </a:pPr>
            <a:r>
              <a:rPr kumimoji="0" lang="ja-JP" altLang="en-US" sz="1050" kern="0" dirty="0">
                <a:solidFill>
                  <a:srgbClr val="0D0D0D"/>
                </a:solidFill>
                <a:latin typeface="+mn-ea"/>
                <a:ea typeface="+mn-ea"/>
              </a:rPr>
              <a:t>　　弊社において最終確認を行った上で、本番公開を行います。</a:t>
            </a:r>
            <a:endParaRPr kumimoji="0" lang="en-US" altLang="ja-JP" sz="1050" kern="0" dirty="0">
              <a:solidFill>
                <a:srgbClr val="0D0D0D"/>
              </a:solidFill>
              <a:latin typeface="+mn-ea"/>
              <a:ea typeface="+mn-ea"/>
            </a:endParaRPr>
          </a:p>
        </p:txBody>
      </p:sp>
      <p:sp>
        <p:nvSpPr>
          <p:cNvPr id="31" name="ホームベース 22">
            <a:extLst>
              <a:ext uri="{FF2B5EF4-FFF2-40B4-BE49-F238E27FC236}">
                <a16:creationId xmlns:a16="http://schemas.microsoft.com/office/drawing/2014/main" id="{8F506721-3A66-B26E-9CDD-B225102ACADE}"/>
              </a:ext>
            </a:extLst>
          </p:cNvPr>
          <p:cNvSpPr/>
          <p:nvPr/>
        </p:nvSpPr>
        <p:spPr>
          <a:xfrm>
            <a:off x="8767274" y="1337263"/>
            <a:ext cx="1800000"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掲載開始</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32" name="ホームベース 23">
            <a:extLst>
              <a:ext uri="{FF2B5EF4-FFF2-40B4-BE49-F238E27FC236}">
                <a16:creationId xmlns:a16="http://schemas.microsoft.com/office/drawing/2014/main" id="{723C4E78-ABB6-7487-C1E3-1C1E78297CCF}"/>
              </a:ext>
            </a:extLst>
          </p:cNvPr>
          <p:cNvSpPr/>
          <p:nvPr/>
        </p:nvSpPr>
        <p:spPr>
          <a:xfrm>
            <a:off x="7309918" y="1337263"/>
            <a:ext cx="1800000" cy="756000"/>
          </a:xfrm>
          <a:prstGeom prst="homePlate">
            <a:avLst/>
          </a:prstGeom>
          <a:solidFill>
            <a:srgbClr val="66668B"/>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公開準備</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33" name="円/楕円 24">
            <a:extLst>
              <a:ext uri="{FF2B5EF4-FFF2-40B4-BE49-F238E27FC236}">
                <a16:creationId xmlns:a16="http://schemas.microsoft.com/office/drawing/2014/main" id="{2D63F127-5D3A-02A6-5AC2-9D697C1E7BCE}"/>
              </a:ext>
            </a:extLst>
          </p:cNvPr>
          <p:cNvSpPr>
            <a:spLocks noChangeAspect="1"/>
          </p:cNvSpPr>
          <p:nvPr/>
        </p:nvSpPr>
        <p:spPr>
          <a:xfrm>
            <a:off x="7549361" y="1031173"/>
            <a:ext cx="432000" cy="432000"/>
          </a:xfrm>
          <a:prstGeom prst="ellipse">
            <a:avLst/>
          </a:prstGeom>
          <a:solidFill>
            <a:srgbClr val="66668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5</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34" name="ホームベース 25">
            <a:extLst>
              <a:ext uri="{FF2B5EF4-FFF2-40B4-BE49-F238E27FC236}">
                <a16:creationId xmlns:a16="http://schemas.microsoft.com/office/drawing/2014/main" id="{56FDEFDC-409B-E3CF-DEE6-2789144949BB}"/>
              </a:ext>
            </a:extLst>
          </p:cNvPr>
          <p:cNvSpPr/>
          <p:nvPr/>
        </p:nvSpPr>
        <p:spPr>
          <a:xfrm>
            <a:off x="5852560" y="1337263"/>
            <a:ext cx="1800000" cy="756000"/>
          </a:xfrm>
          <a:prstGeom prst="homePlate">
            <a:avLst/>
          </a:prstGeom>
          <a:solidFill>
            <a:srgbClr val="E5E5EB"/>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0D0D0D"/>
                </a:solidFill>
                <a:latin typeface="Meiryo" panose="020B0604030504040204" pitchFamily="34" charset="-128"/>
                <a:ea typeface="Meiryo" panose="020B0604030504040204" pitchFamily="34" charset="-128"/>
              </a:rPr>
              <a:t>テストアップ</a:t>
            </a:r>
            <a:r>
              <a:rPr kumimoji="0" lang="ja-JP" altLang="en-US" sz="1100" b="1" kern="0" spc="100" dirty="0">
                <a:solidFill>
                  <a:srgbClr val="FFFFFF"/>
                </a:solidFill>
                <a:latin typeface="Meiryo" panose="020B0604030504040204" pitchFamily="34" charset="-128"/>
                <a:ea typeface="Meiryo" panose="020B0604030504040204" pitchFamily="34" charset="-128"/>
              </a:rPr>
              <a:t>　</a:t>
            </a:r>
          </a:p>
        </p:txBody>
      </p:sp>
      <p:sp>
        <p:nvSpPr>
          <p:cNvPr id="35" name="円/楕円 26">
            <a:extLst>
              <a:ext uri="{FF2B5EF4-FFF2-40B4-BE49-F238E27FC236}">
                <a16:creationId xmlns:a16="http://schemas.microsoft.com/office/drawing/2014/main" id="{88101CEE-0BFB-B694-14D2-3C7FD819969F}"/>
              </a:ext>
            </a:extLst>
          </p:cNvPr>
          <p:cNvSpPr>
            <a:spLocks noChangeAspect="1"/>
          </p:cNvSpPr>
          <p:nvPr/>
        </p:nvSpPr>
        <p:spPr>
          <a:xfrm>
            <a:off x="6073308" y="1031173"/>
            <a:ext cx="432000" cy="432000"/>
          </a:xfrm>
          <a:prstGeom prst="ellipse">
            <a:avLst/>
          </a:prstGeom>
          <a:solidFill>
            <a:srgbClr val="E5E5E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0D0D0D"/>
                </a:solidFill>
                <a:latin typeface="Meiryo" panose="020B0604030504040204" pitchFamily="34" charset="-128"/>
                <a:ea typeface="Meiryo" panose="020B0604030504040204" pitchFamily="34" charset="-128"/>
              </a:rPr>
              <a:t>4</a:t>
            </a:r>
            <a:endParaRPr kumimoji="0" lang="ja-JP" altLang="en-US" sz="1200" b="1" kern="0" dirty="0">
              <a:solidFill>
                <a:srgbClr val="0D0D0D"/>
              </a:solidFill>
              <a:latin typeface="Meiryo" panose="020B0604030504040204" pitchFamily="34" charset="-128"/>
              <a:ea typeface="Meiryo" panose="020B0604030504040204" pitchFamily="34" charset="-128"/>
            </a:endParaRPr>
          </a:p>
        </p:txBody>
      </p:sp>
      <p:sp>
        <p:nvSpPr>
          <p:cNvPr id="36" name="ホームベース 27">
            <a:extLst>
              <a:ext uri="{FF2B5EF4-FFF2-40B4-BE49-F238E27FC236}">
                <a16:creationId xmlns:a16="http://schemas.microsoft.com/office/drawing/2014/main" id="{F9724BCF-3208-A380-1D55-73811917F332}"/>
              </a:ext>
            </a:extLst>
          </p:cNvPr>
          <p:cNvSpPr/>
          <p:nvPr/>
        </p:nvSpPr>
        <p:spPr>
          <a:xfrm>
            <a:off x="4395202" y="1337263"/>
            <a:ext cx="1800000" cy="756000"/>
          </a:xfrm>
          <a:prstGeom prst="homePlate">
            <a:avLst/>
          </a:prstGeom>
          <a:solidFill>
            <a:srgbClr val="F5F5F5">
              <a:lumMod val="50000"/>
            </a:srgbClr>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FFFFFF"/>
                </a:solidFill>
                <a:latin typeface="Meiryo" panose="020B0604030504040204" pitchFamily="34" charset="-128"/>
                <a:ea typeface="Meiryo" panose="020B0604030504040204" pitchFamily="34" charset="-128"/>
              </a:rPr>
              <a:t>原稿</a:t>
            </a:r>
          </a:p>
        </p:txBody>
      </p:sp>
      <p:sp>
        <p:nvSpPr>
          <p:cNvPr id="37" name="円/楕円 28">
            <a:extLst>
              <a:ext uri="{FF2B5EF4-FFF2-40B4-BE49-F238E27FC236}">
                <a16:creationId xmlns:a16="http://schemas.microsoft.com/office/drawing/2014/main" id="{8A5707D6-11C3-4964-BE71-F35CEE14846E}"/>
              </a:ext>
            </a:extLst>
          </p:cNvPr>
          <p:cNvSpPr>
            <a:spLocks noChangeAspect="1"/>
          </p:cNvSpPr>
          <p:nvPr/>
        </p:nvSpPr>
        <p:spPr>
          <a:xfrm>
            <a:off x="4597255" y="1031173"/>
            <a:ext cx="432000" cy="432000"/>
          </a:xfrm>
          <a:prstGeom prst="ellipse">
            <a:avLst/>
          </a:prstGeom>
          <a:solidFill>
            <a:srgbClr val="F5F5F5">
              <a:lumMod val="5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3</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38" name="ホームベース 29">
            <a:extLst>
              <a:ext uri="{FF2B5EF4-FFF2-40B4-BE49-F238E27FC236}">
                <a16:creationId xmlns:a16="http://schemas.microsoft.com/office/drawing/2014/main" id="{146C8756-4D25-9F1D-525A-53E108C8D460}"/>
              </a:ext>
            </a:extLst>
          </p:cNvPr>
          <p:cNvSpPr/>
          <p:nvPr/>
        </p:nvSpPr>
        <p:spPr>
          <a:xfrm>
            <a:off x="2937844" y="1337263"/>
            <a:ext cx="1800000" cy="756000"/>
          </a:xfrm>
          <a:prstGeom prst="homePlate">
            <a:avLst/>
          </a:prstGeom>
          <a:solidFill>
            <a:srgbClr val="F5F5F5">
              <a:lumMod val="75000"/>
            </a:srgbClr>
          </a:solidFill>
          <a:ln w="50800" cap="flat" cmpd="sng" algn="ctr">
            <a:solidFill>
              <a:srgbClr val="FFFFFF"/>
            </a:solidFill>
            <a:prstDash val="solid"/>
          </a:ln>
          <a:effectLst/>
        </p:spPr>
        <p:txBody>
          <a:bodyPr rot="0" spcFirstLastPara="0" vertOverflow="overflow" horzOverflow="overflow" vert="horz" wrap="none" lIns="612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000000"/>
                </a:solidFill>
                <a:latin typeface="Meiryo" panose="020B0604030504040204" pitchFamily="34" charset="-128"/>
                <a:ea typeface="Meiryo" panose="020B0604030504040204" pitchFamily="34" charset="-128"/>
              </a:rPr>
              <a:t>構成案</a:t>
            </a:r>
          </a:p>
        </p:txBody>
      </p:sp>
      <p:sp>
        <p:nvSpPr>
          <p:cNvPr id="39" name="円/楕円 30">
            <a:extLst>
              <a:ext uri="{FF2B5EF4-FFF2-40B4-BE49-F238E27FC236}">
                <a16:creationId xmlns:a16="http://schemas.microsoft.com/office/drawing/2014/main" id="{77C1FDD4-DD82-D943-E1C0-617F8F21A0A3}"/>
              </a:ext>
            </a:extLst>
          </p:cNvPr>
          <p:cNvSpPr>
            <a:spLocks noChangeAspect="1"/>
          </p:cNvSpPr>
          <p:nvPr/>
        </p:nvSpPr>
        <p:spPr>
          <a:xfrm>
            <a:off x="3121202" y="1031173"/>
            <a:ext cx="432000" cy="432000"/>
          </a:xfrm>
          <a:prstGeom prst="ellipse">
            <a:avLst/>
          </a:prstGeom>
          <a:solidFill>
            <a:srgbClr val="F5F5F5">
              <a:lumMod val="75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2</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40" name="ホームベース 31">
            <a:extLst>
              <a:ext uri="{FF2B5EF4-FFF2-40B4-BE49-F238E27FC236}">
                <a16:creationId xmlns:a16="http://schemas.microsoft.com/office/drawing/2014/main" id="{B6336307-69E4-558E-113B-026242093785}"/>
              </a:ext>
            </a:extLst>
          </p:cNvPr>
          <p:cNvSpPr/>
          <p:nvPr/>
        </p:nvSpPr>
        <p:spPr>
          <a:xfrm>
            <a:off x="1480486" y="1337263"/>
            <a:ext cx="1800000" cy="756000"/>
          </a:xfrm>
          <a:prstGeom prst="homePlate">
            <a:avLst/>
          </a:prstGeom>
          <a:solidFill>
            <a:srgbClr val="EBEBEB"/>
          </a:solidFill>
          <a:ln w="50800" cap="flat" cmpd="sng" algn="ctr">
            <a:solidFill>
              <a:srgbClr val="FFFFFF"/>
            </a:solidFill>
            <a:prstDash val="solid"/>
          </a:ln>
          <a:effectLst/>
        </p:spPr>
        <p:txBody>
          <a:bodyPr rot="0" spcFirstLastPara="0" vertOverflow="overflow" horzOverflow="overflow" vert="horz" wrap="none" lIns="144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000000"/>
                </a:solidFill>
                <a:latin typeface="Meiryo" panose="020B0604030504040204" pitchFamily="34" charset="-128"/>
                <a:ea typeface="Meiryo" panose="020B0604030504040204" pitchFamily="34" charset="-128"/>
              </a:rPr>
              <a:t>お申し込み</a:t>
            </a:r>
          </a:p>
          <a:p>
            <a:pPr>
              <a:defRPr/>
            </a:pPr>
            <a:r>
              <a:rPr kumimoji="0" lang="ja-JP" altLang="en-US" sz="1100" b="1" kern="0" spc="100">
                <a:solidFill>
                  <a:srgbClr val="000000"/>
                </a:solidFill>
                <a:latin typeface="Meiryo" panose="020B0604030504040204" pitchFamily="34" charset="-128"/>
                <a:ea typeface="Meiryo" panose="020B0604030504040204" pitchFamily="34" charset="-128"/>
              </a:rPr>
              <a:t>オリエンテーション</a:t>
            </a:r>
            <a:endParaRPr kumimoji="0" lang="ja-JP" altLang="en-US" sz="1100" b="1" kern="0" spc="100" dirty="0">
              <a:solidFill>
                <a:srgbClr val="000000"/>
              </a:solidFill>
              <a:latin typeface="Meiryo" panose="020B0604030504040204" pitchFamily="34" charset="-128"/>
              <a:ea typeface="Meiryo" panose="020B0604030504040204" pitchFamily="34" charset="-128"/>
            </a:endParaRPr>
          </a:p>
        </p:txBody>
      </p:sp>
      <p:sp>
        <p:nvSpPr>
          <p:cNvPr id="41" name="円/楕円 32">
            <a:extLst>
              <a:ext uri="{FF2B5EF4-FFF2-40B4-BE49-F238E27FC236}">
                <a16:creationId xmlns:a16="http://schemas.microsoft.com/office/drawing/2014/main" id="{D98CE69E-AAB8-5BDD-066F-5ECBF49DF813}"/>
              </a:ext>
            </a:extLst>
          </p:cNvPr>
          <p:cNvSpPr>
            <a:spLocks noChangeAspect="1"/>
          </p:cNvSpPr>
          <p:nvPr/>
        </p:nvSpPr>
        <p:spPr>
          <a:xfrm>
            <a:off x="1645149" y="1031173"/>
            <a:ext cx="432000" cy="432000"/>
          </a:xfrm>
          <a:prstGeom prst="ellipse">
            <a:avLst/>
          </a:prstGeom>
          <a:solidFill>
            <a:srgbClr val="999999">
              <a:lumMod val="20000"/>
              <a:lumOff val="8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000000"/>
                </a:solidFill>
                <a:latin typeface="Meiryo" panose="020B0604030504040204" pitchFamily="34" charset="-128"/>
                <a:ea typeface="Meiryo" panose="020B0604030504040204" pitchFamily="34" charset="-128"/>
              </a:rPr>
              <a:t>1</a:t>
            </a:r>
            <a:endParaRPr kumimoji="0" lang="ja-JP" altLang="en-US" sz="1200" b="1" kern="0" dirty="0">
              <a:solidFill>
                <a:srgbClr val="000000"/>
              </a:solidFill>
              <a:latin typeface="Meiryo" panose="020B0604030504040204" pitchFamily="34" charset="-128"/>
              <a:ea typeface="Meiryo" panose="020B0604030504040204" pitchFamily="34" charset="-128"/>
            </a:endParaRPr>
          </a:p>
        </p:txBody>
      </p:sp>
      <p:cxnSp>
        <p:nvCxnSpPr>
          <p:cNvPr id="42" name="直線矢印コネクタ 41">
            <a:extLst>
              <a:ext uri="{FF2B5EF4-FFF2-40B4-BE49-F238E27FC236}">
                <a16:creationId xmlns:a16="http://schemas.microsoft.com/office/drawing/2014/main" id="{6F5E8B41-F23C-28E9-8A7B-9E0C96E75AEF}"/>
              </a:ext>
            </a:extLst>
          </p:cNvPr>
          <p:cNvCxnSpPr>
            <a:cxnSpLocks/>
          </p:cNvCxnSpPr>
          <p:nvPr/>
        </p:nvCxnSpPr>
        <p:spPr>
          <a:xfrm>
            <a:off x="1490249" y="2332602"/>
            <a:ext cx="8782215" cy="0"/>
          </a:xfrm>
          <a:prstGeom prst="straightConnector1">
            <a:avLst/>
          </a:prstGeom>
          <a:noFill/>
          <a:ln w="28575" cap="flat" cmpd="sng" algn="ctr">
            <a:solidFill>
              <a:srgbClr val="00003E"/>
            </a:solidFill>
            <a:prstDash val="sysDot"/>
            <a:headEnd type="triangle" w="lg" len="med"/>
            <a:tailEnd type="triangle" w="lg" len="med"/>
          </a:ln>
          <a:effectLst/>
        </p:spPr>
      </p:cxnSp>
      <p:sp>
        <p:nvSpPr>
          <p:cNvPr id="43" name="object 39">
            <a:extLst>
              <a:ext uri="{FF2B5EF4-FFF2-40B4-BE49-F238E27FC236}">
                <a16:creationId xmlns:a16="http://schemas.microsoft.com/office/drawing/2014/main" id="{000239B2-0A10-B93D-DE6F-9B80F3C0DA0E}"/>
              </a:ext>
            </a:extLst>
          </p:cNvPr>
          <p:cNvSpPr/>
          <p:nvPr/>
        </p:nvSpPr>
        <p:spPr>
          <a:xfrm>
            <a:off x="3740728" y="2201390"/>
            <a:ext cx="4319452" cy="349132"/>
          </a:xfrm>
          <a:prstGeom prst="roundRect">
            <a:avLst>
              <a:gd name="adj" fmla="val 50000"/>
            </a:avLst>
          </a:prstGeom>
          <a:solidFill>
            <a:srgbClr val="FFFFFF"/>
          </a:solidFill>
          <a:ln w="19050" cap="flat" cmpd="sng" algn="ctr">
            <a:solidFill>
              <a:srgbClr val="00003E"/>
            </a:solidFill>
            <a:prstDash val="solid"/>
          </a:ln>
          <a:effectLst/>
        </p:spPr>
        <p:txBody>
          <a:bodyPr rot="0" spcFirstLastPara="0" vertOverflow="overflow" horzOverflow="overflow" vert="horz" wrap="none" lIns="91440" tIns="72000" rIns="0" bIns="45720" numCol="1" spcCol="0" rtlCol="0" fromWordArt="0" anchor="ctr" anchorCtr="0" forceAA="0" compatLnSpc="1">
            <a:prstTxWarp prst="textNoShape">
              <a:avLst/>
            </a:prstTxWarp>
            <a:noAutofit/>
          </a:bodyPr>
          <a:lstStyle/>
          <a:p>
            <a:pPr algn="ctr">
              <a:defRPr/>
            </a:pPr>
            <a:r>
              <a:rPr kumimoji="0" lang="ja-JP" altLang="en-US" sz="1000" b="1" kern="0" spc="300" dirty="0">
                <a:solidFill>
                  <a:srgbClr val="000048"/>
                </a:solidFill>
                <a:latin typeface="Meiryo" panose="020B0604030504040204" pitchFamily="34" charset="-128"/>
                <a:ea typeface="Meiryo" panose="020B0604030504040204" pitchFamily="34" charset="-128"/>
                <a:cs typeface="Calibri" panose="020F0502020204030204"/>
              </a:rPr>
              <a:t>オリエン</a:t>
            </a:r>
            <a:r>
              <a:rPr kumimoji="0" lang="en-US" altLang="ja-JP" sz="1000" b="1" kern="0" spc="300" dirty="0">
                <a:solidFill>
                  <a:srgbClr val="000048"/>
                </a:solidFill>
                <a:latin typeface="Meiryo" panose="020B0604030504040204" pitchFamily="34" charset="-128"/>
                <a:ea typeface="Meiryo" panose="020B0604030504040204" pitchFamily="34" charset="-128"/>
                <a:cs typeface="Calibri" panose="020F0502020204030204"/>
              </a:rPr>
              <a:t>-</a:t>
            </a:r>
            <a:r>
              <a:rPr kumimoji="0" lang="ja-JP" altLang="en-US" sz="1000" b="1" kern="0" spc="300" dirty="0">
                <a:solidFill>
                  <a:srgbClr val="000048"/>
                </a:solidFill>
                <a:latin typeface="Meiryo" panose="020B0604030504040204" pitchFamily="34" charset="-128"/>
                <a:ea typeface="Meiryo" panose="020B0604030504040204" pitchFamily="34" charset="-128"/>
                <a:cs typeface="Calibri" panose="020F0502020204030204"/>
              </a:rPr>
              <a:t>掲載開始</a:t>
            </a:r>
            <a:endParaRPr kumimoji="0" lang="en-US" altLang="ja-JP" sz="1000" b="1" kern="0" spc="300" dirty="0">
              <a:solidFill>
                <a:srgbClr val="000048"/>
              </a:solidFill>
              <a:latin typeface="Meiryo" panose="020B0604030504040204" pitchFamily="34" charset="-128"/>
              <a:ea typeface="Meiryo" panose="020B0604030504040204" pitchFamily="34" charset="-128"/>
              <a:cs typeface="Calibri" panose="020F0502020204030204"/>
            </a:endParaRPr>
          </a:p>
          <a:p>
            <a:pPr algn="ctr">
              <a:defRPr/>
            </a:pPr>
            <a:r>
              <a:rPr kumimoji="0" lang="ja-JP" altLang="en-US" sz="1000" b="1" kern="0" spc="300" dirty="0">
                <a:solidFill>
                  <a:srgbClr val="000048"/>
                </a:solidFill>
                <a:latin typeface="Meiryo" panose="020B0604030504040204" pitchFamily="34" charset="-128"/>
                <a:ea typeface="Meiryo" panose="020B0604030504040204" pitchFamily="34" charset="-128"/>
                <a:cs typeface="Calibri" panose="020F0502020204030204"/>
              </a:rPr>
              <a:t>ライトプラン：</a:t>
            </a:r>
            <a:r>
              <a:rPr kumimoji="0" lang="en-US" altLang="ja-JP" sz="1000" b="1" kern="0" spc="300" dirty="0">
                <a:solidFill>
                  <a:srgbClr val="000048"/>
                </a:solidFill>
                <a:latin typeface="Meiryo" panose="020B0604030504040204" pitchFamily="34" charset="-128"/>
                <a:ea typeface="Meiryo" panose="020B0604030504040204" pitchFamily="34" charset="-128"/>
                <a:cs typeface="Calibri" panose="020F0502020204030204"/>
              </a:rPr>
              <a:t>1.5</a:t>
            </a:r>
            <a:r>
              <a:rPr kumimoji="0" lang="ja-JP" altLang="en-US" sz="1000" b="1" kern="0" spc="300" dirty="0">
                <a:solidFill>
                  <a:srgbClr val="000048"/>
                </a:solidFill>
                <a:latin typeface="Meiryo" panose="020B0604030504040204" pitchFamily="34" charset="-128"/>
                <a:ea typeface="Meiryo" panose="020B0604030504040204" pitchFamily="34" charset="-128"/>
                <a:cs typeface="Calibri" panose="020F0502020204030204"/>
              </a:rPr>
              <a:t>ヵ月、スタンダードブラン：</a:t>
            </a:r>
            <a:r>
              <a:rPr kumimoji="0" lang="en-US" altLang="ja-JP" sz="1000" b="1" kern="0" spc="300" dirty="0">
                <a:solidFill>
                  <a:srgbClr val="000048"/>
                </a:solidFill>
                <a:latin typeface="Meiryo" panose="020B0604030504040204" pitchFamily="34" charset="-128"/>
                <a:ea typeface="Meiryo" panose="020B0604030504040204" pitchFamily="34" charset="-128"/>
                <a:cs typeface="Calibri" panose="020F0502020204030204"/>
              </a:rPr>
              <a:t>2</a:t>
            </a:r>
            <a:r>
              <a:rPr kumimoji="0" lang="ja-JP" altLang="en-US" sz="1000" b="1" kern="0" spc="300" dirty="0">
                <a:solidFill>
                  <a:srgbClr val="000048"/>
                </a:solidFill>
                <a:latin typeface="Meiryo" panose="020B0604030504040204" pitchFamily="34" charset="-128"/>
                <a:ea typeface="Meiryo" panose="020B0604030504040204" pitchFamily="34" charset="-128"/>
                <a:cs typeface="Calibri" panose="020F0502020204030204"/>
              </a:rPr>
              <a:t>ヵ月</a:t>
            </a:r>
            <a:endParaRPr kumimoji="0" lang="en-US" altLang="ja-JP" sz="1000" b="1" kern="0" spc="300" dirty="0">
              <a:solidFill>
                <a:srgbClr val="000048"/>
              </a:solidFill>
              <a:highlight>
                <a:srgbClr val="FFFF00"/>
              </a:highlight>
              <a:latin typeface="Meiryo" panose="020B0604030504040204" pitchFamily="34" charset="-128"/>
              <a:ea typeface="Meiryo" panose="020B0604030504040204" pitchFamily="34" charset="-128"/>
              <a:cs typeface="Calibri" panose="020F0502020204030204"/>
            </a:endParaRPr>
          </a:p>
        </p:txBody>
      </p:sp>
    </p:spTree>
    <p:extLst>
      <p:ext uri="{BB962C8B-B14F-4D97-AF65-F5344CB8AC3E}">
        <p14:creationId xmlns:p14="http://schemas.microsoft.com/office/powerpoint/2010/main" val="269103515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4211FF-85E8-A218-6020-619AF6051FE9}"/>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C2C7C0BA-21C4-B19C-CF69-6D2BB6EDC6FE}"/>
              </a:ext>
            </a:extLst>
          </p:cNvPr>
          <p:cNvSpPr>
            <a:spLocks noGrp="1"/>
          </p:cNvSpPr>
          <p:nvPr>
            <p:ph type="body" sz="quarter" idx="12"/>
          </p:nvPr>
        </p:nvSpPr>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607070A4-26F2-9433-1486-9946A9C36BAD}"/>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7" name="テキスト プレースホルダー 3">
            <a:extLst>
              <a:ext uri="{FF2B5EF4-FFF2-40B4-BE49-F238E27FC236}">
                <a16:creationId xmlns:a16="http://schemas.microsoft.com/office/drawing/2014/main" id="{3E0FBE0D-70F5-EA23-9E18-627382D647DB}"/>
              </a:ext>
            </a:extLst>
          </p:cNvPr>
          <p:cNvSpPr txBox="1">
            <a:spLocks/>
          </p:cNvSpPr>
          <p:nvPr/>
        </p:nvSpPr>
        <p:spPr>
          <a:xfrm>
            <a:off x="2027548" y="22908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dirty="0">
                <a:solidFill>
                  <a:srgbClr val="000048"/>
                </a:solidFill>
                <a:latin typeface="+mn-ea"/>
                <a:ea typeface="+mn-ea"/>
              </a:rPr>
              <a:t>実施フロー</a:t>
            </a:r>
            <a:endParaRPr kumimoji="1" lang="ja-JP" altLang="en-US" b="1" i="0" u="none" strike="noStrike" kern="1200" cap="none" spc="0" normalizeH="0" baseline="0" noProof="0" dirty="0">
              <a:ln>
                <a:noFill/>
              </a:ln>
              <a:solidFill>
                <a:srgbClr val="000048"/>
              </a:solidFill>
              <a:effectLst/>
              <a:uLnTx/>
              <a:uFillTx/>
              <a:latin typeface="+mn-ea"/>
              <a:ea typeface="+mn-ea"/>
              <a:cs typeface="+mn-cs"/>
            </a:endParaRPr>
          </a:p>
        </p:txBody>
      </p:sp>
      <p:sp>
        <p:nvSpPr>
          <p:cNvPr id="8" name="テキスト ボックス 7">
            <a:extLst>
              <a:ext uri="{FF2B5EF4-FFF2-40B4-BE49-F238E27FC236}">
                <a16:creationId xmlns:a16="http://schemas.microsoft.com/office/drawing/2014/main" id="{23B53D9F-407F-1087-E4F5-193B9A69F6DB}"/>
              </a:ext>
            </a:extLst>
          </p:cNvPr>
          <p:cNvSpPr txBox="1"/>
          <p:nvPr/>
        </p:nvSpPr>
        <p:spPr>
          <a:xfrm>
            <a:off x="1139547" y="1547539"/>
            <a:ext cx="9358279" cy="1543115"/>
          </a:xfrm>
          <a:prstGeom prst="rect">
            <a:avLst/>
          </a:prstGeom>
          <a:noFill/>
        </p:spPr>
        <p:txBody>
          <a:bodyPr wrap="square" lIns="0" tIns="0" rIns="0" bIns="0">
            <a:spAutoFit/>
          </a:bodyPr>
          <a:lstStyle/>
          <a:p>
            <a:pPr marL="108000" indent="-108000" eaLnBrk="1" fontAlgn="auto" hangingPunct="1">
              <a:lnSpc>
                <a:spcPct val="120000"/>
              </a:lnSpc>
              <a:spcBef>
                <a:spcPts val="0"/>
              </a:spcBef>
              <a:spcAft>
                <a:spcPts val="0"/>
              </a:spcAft>
              <a:defRPr/>
            </a:pPr>
            <a:r>
              <a:rPr kumimoji="0" lang="en-US" altLang="ja-JP" sz="1050" kern="0" dirty="0">
                <a:solidFill>
                  <a:srgbClr val="0D0D0D"/>
                </a:solidFill>
                <a:latin typeface="+mn-ea"/>
                <a:ea typeface="+mn-ea"/>
              </a:rPr>
              <a:t>※</a:t>
            </a:r>
            <a:r>
              <a:rPr kumimoji="0" lang="ja-JP" altLang="en-US" sz="1050" kern="0" dirty="0">
                <a:solidFill>
                  <a:srgbClr val="0D0D0D"/>
                </a:solidFill>
                <a:latin typeface="+mn-ea"/>
                <a:ea typeface="+mn-ea"/>
              </a:rPr>
              <a:t>工程で弊社内確認を行います。社内指摘事項は、広告主様側で特別な理由がない限り修正いたします。 </a:t>
            </a:r>
            <a:endParaRPr kumimoji="0" lang="en-US" altLang="ja-JP" sz="1050" kern="0" dirty="0">
              <a:solidFill>
                <a:srgbClr val="0D0D0D"/>
              </a:solidFill>
              <a:latin typeface="+mn-ea"/>
              <a:ea typeface="+mn-ea"/>
            </a:endParaRPr>
          </a:p>
          <a:p>
            <a:pPr marL="108000" indent="-108000" eaLnBrk="1" fontAlgn="auto" hangingPunct="1">
              <a:lnSpc>
                <a:spcPct val="120000"/>
              </a:lnSpc>
              <a:spcBef>
                <a:spcPts val="0"/>
              </a:spcBef>
              <a:spcAft>
                <a:spcPts val="0"/>
              </a:spcAft>
              <a:defRPr/>
            </a:pPr>
            <a:r>
              <a:rPr kumimoji="0" lang="en-US" altLang="ja-JP" sz="1050" kern="0" dirty="0">
                <a:solidFill>
                  <a:srgbClr val="0D0D0D"/>
                </a:solidFill>
                <a:latin typeface="+mn-ea"/>
                <a:ea typeface="+mn-ea"/>
              </a:rPr>
              <a:t>※</a:t>
            </a:r>
            <a:r>
              <a:rPr kumimoji="0" lang="ja-JP" altLang="en-US" sz="1050" kern="0" dirty="0">
                <a:solidFill>
                  <a:srgbClr val="0D0D0D"/>
                </a:solidFill>
                <a:latin typeface="+mn-ea"/>
                <a:ea typeface="+mn-ea"/>
              </a:rPr>
              <a:t>薬機法など、法的な規制がかかる商品、プロモーションでは、制作期間が増加する場合があります。</a:t>
            </a:r>
            <a:endParaRPr kumimoji="0" lang="en-US" altLang="ja-JP" sz="1050" kern="0" dirty="0">
              <a:solidFill>
                <a:srgbClr val="0D0D0D"/>
              </a:solidFill>
              <a:latin typeface="+mn-ea"/>
              <a:ea typeface="+mn-ea"/>
            </a:endParaRPr>
          </a:p>
          <a:p>
            <a:pPr marL="108000" indent="-108000" eaLnBrk="1" fontAlgn="auto" hangingPunct="1">
              <a:lnSpc>
                <a:spcPct val="120000"/>
              </a:lnSpc>
              <a:spcBef>
                <a:spcPts val="0"/>
              </a:spcBef>
              <a:spcAft>
                <a:spcPts val="0"/>
              </a:spcAft>
              <a:defRPr/>
            </a:pPr>
            <a:r>
              <a:rPr kumimoji="0" lang="en-US" altLang="ja-JP" sz="1050" kern="0" dirty="0">
                <a:solidFill>
                  <a:srgbClr val="0D0D0D"/>
                </a:solidFill>
                <a:latin typeface="+mn-ea"/>
                <a:ea typeface="+mn-ea"/>
              </a:rPr>
              <a:t>※</a:t>
            </a:r>
            <a:r>
              <a:rPr kumimoji="0" lang="ja-JP" altLang="en-US" sz="1050" kern="0" dirty="0">
                <a:solidFill>
                  <a:srgbClr val="0D0D0D"/>
                </a:solidFill>
                <a:latin typeface="+mn-ea"/>
                <a:ea typeface="+mn-ea"/>
              </a:rPr>
              <a:t>企画や取材等の内容によって、制作期間が変動します。実施が確定した段階で正式なスケジュールを広告主様に提出し、こちらの確認回数や期間にしたがって進行いただきます。ただし、制作の進捗状況により進行途中でスケジュールを変更させていただく場合があります。</a:t>
            </a:r>
            <a:endParaRPr kumimoji="0" lang="en-US" altLang="ja-JP" sz="1050" kern="0" dirty="0">
              <a:solidFill>
                <a:srgbClr val="0D0D0D"/>
              </a:solidFill>
              <a:latin typeface="+mn-ea"/>
              <a:ea typeface="+mn-ea"/>
            </a:endParaRPr>
          </a:p>
          <a:p>
            <a:pPr marL="108000" indent="-108000" eaLnBrk="1" fontAlgn="auto" hangingPunct="1">
              <a:lnSpc>
                <a:spcPct val="120000"/>
              </a:lnSpc>
              <a:spcBef>
                <a:spcPts val="0"/>
              </a:spcBef>
              <a:spcAft>
                <a:spcPts val="0"/>
              </a:spcAft>
              <a:defRPr/>
            </a:pPr>
            <a:r>
              <a:rPr lang="en-US" altLang="ja-JP" sz="1050" dirty="0">
                <a:latin typeface="+mn-ea"/>
                <a:ea typeface="+mn-ea"/>
              </a:rPr>
              <a:t>※</a:t>
            </a:r>
            <a:r>
              <a:rPr lang="ja-JP" altLang="en-US" sz="1050" dirty="0">
                <a:latin typeface="+mn-ea"/>
                <a:ea typeface="+mn-ea"/>
              </a:rPr>
              <a:t>本企画のご提案および記事制作にあたり、ご提供いただいた情報（企画概要、取材内容等）の一部を生成</a:t>
            </a:r>
            <a:r>
              <a:rPr lang="en-US" altLang="ja-JP" sz="1050" dirty="0">
                <a:latin typeface="+mn-ea"/>
                <a:ea typeface="+mn-ea"/>
              </a:rPr>
              <a:t>AI</a:t>
            </a:r>
            <a:r>
              <a:rPr lang="ja-JP" altLang="en-US" sz="1050" dirty="0">
                <a:latin typeface="+mn-ea"/>
                <a:ea typeface="+mn-ea"/>
              </a:rPr>
              <a:t>サービスに入力し、活用させていただく場合がございます。利用する生成</a:t>
            </a:r>
            <a:r>
              <a:rPr lang="en-US" altLang="ja-JP" sz="1050" dirty="0">
                <a:latin typeface="+mn-ea"/>
                <a:ea typeface="+mn-ea"/>
              </a:rPr>
              <a:t>AI</a:t>
            </a:r>
            <a:r>
              <a:rPr lang="ja-JP" altLang="en-US" sz="1050" dirty="0">
                <a:latin typeface="+mn-ea"/>
                <a:ea typeface="+mn-ea"/>
              </a:rPr>
              <a:t>サービスは、入力された情報が</a:t>
            </a:r>
            <a:r>
              <a:rPr lang="en-US" altLang="ja-JP" sz="1050" dirty="0">
                <a:latin typeface="+mn-ea"/>
                <a:ea typeface="+mn-ea"/>
              </a:rPr>
              <a:t>AI</a:t>
            </a:r>
            <a:r>
              <a:rPr lang="ja-JP" altLang="en-US" sz="1050" dirty="0">
                <a:latin typeface="+mn-ea"/>
                <a:ea typeface="+mn-ea"/>
              </a:rPr>
              <a:t>の学習に利用されることや貴社の許可なく第三者に開示されることはないことを確認しております。その他情報の取り扱いについては、</a:t>
            </a:r>
            <a:r>
              <a:rPr lang="en-US" altLang="ja-JP" sz="1050" dirty="0">
                <a:latin typeface="+mn-ea"/>
                <a:ea typeface="+mn-ea"/>
              </a:rPr>
              <a:t>LINE</a:t>
            </a:r>
            <a:r>
              <a:rPr lang="ja-JP" altLang="en-US" sz="1050" dirty="0">
                <a:latin typeface="+mn-ea"/>
                <a:ea typeface="+mn-ea"/>
              </a:rPr>
              <a:t>ヤフープライバシーポリシー（</a:t>
            </a:r>
            <a:r>
              <a:rPr lang="en-US" altLang="ja-JP" sz="1050" dirty="0">
                <a:latin typeface="+mn-ea"/>
                <a:ea typeface="+mn-ea"/>
              </a:rPr>
              <a:t>https://www.lycorp.co.jp/ja/company/privacypolicy/</a:t>
            </a:r>
            <a:r>
              <a:rPr lang="ja-JP" altLang="en-US" sz="1050" dirty="0">
                <a:latin typeface="+mn-ea"/>
                <a:ea typeface="+mn-ea"/>
              </a:rPr>
              <a:t>）の定めに従って、適切に管理いたします。あらかじめご了承くださいますようお願い申し上げます。</a:t>
            </a:r>
          </a:p>
        </p:txBody>
      </p:sp>
    </p:spTree>
    <p:extLst>
      <p:ext uri="{BB962C8B-B14F-4D97-AF65-F5344CB8AC3E}">
        <p14:creationId xmlns:p14="http://schemas.microsoft.com/office/powerpoint/2010/main" val="348011936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BC722A8-7AF7-CE59-E416-896404679F67}"/>
              </a:ext>
            </a:extLst>
          </p:cNvPr>
          <p:cNvSpPr>
            <a:spLocks noGrp="1"/>
          </p:cNvSpPr>
          <p:nvPr>
            <p:ph type="body" sz="quarter" idx="12"/>
          </p:nvPr>
        </p:nvSpPr>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16C718F1-6086-FBE6-C43B-A3F5FDEA67C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2" name="テキスト プレースホルダー 3">
            <a:extLst>
              <a:ext uri="{FF2B5EF4-FFF2-40B4-BE49-F238E27FC236}">
                <a16:creationId xmlns:a16="http://schemas.microsoft.com/office/drawing/2014/main" id="{942F0FD2-1DD4-A8D0-7A5E-D7D2E7315CAA}"/>
              </a:ext>
            </a:extLst>
          </p:cNvPr>
          <p:cNvSpPr txBox="1">
            <a:spLocks/>
          </p:cNvSpPr>
          <p:nvPr/>
        </p:nvSpPr>
        <p:spPr>
          <a:xfrm>
            <a:off x="1880748" y="220862"/>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48"/>
                </a:solidFill>
                <a:effectLst/>
                <a:uLnTx/>
                <a:uFillTx/>
                <a:latin typeface="+mn-ea"/>
                <a:ea typeface="+mn-ea"/>
                <a:cs typeface="+mn-cs"/>
              </a:rPr>
              <a:t>事前提案可否について</a:t>
            </a:r>
          </a:p>
        </p:txBody>
      </p:sp>
      <p:graphicFrame>
        <p:nvGraphicFramePr>
          <p:cNvPr id="19" name="表 18">
            <a:extLst>
              <a:ext uri="{FF2B5EF4-FFF2-40B4-BE49-F238E27FC236}">
                <a16:creationId xmlns:a16="http://schemas.microsoft.com/office/drawing/2014/main" id="{C58AFC2D-4E3C-C78F-A136-D9932F977E4B}"/>
              </a:ext>
            </a:extLst>
          </p:cNvPr>
          <p:cNvGraphicFramePr>
            <a:graphicFrameLocks noGrp="1"/>
          </p:cNvGraphicFramePr>
          <p:nvPr>
            <p:extLst>
              <p:ext uri="{D42A27DB-BD31-4B8C-83A1-F6EECF244321}">
                <p14:modId xmlns:p14="http://schemas.microsoft.com/office/powerpoint/2010/main" val="4151967546"/>
              </p:ext>
            </p:extLst>
          </p:nvPr>
        </p:nvGraphicFramePr>
        <p:xfrm>
          <a:off x="630440" y="2784042"/>
          <a:ext cx="10931120" cy="3374364"/>
        </p:xfrm>
        <a:graphic>
          <a:graphicData uri="http://schemas.openxmlformats.org/drawingml/2006/table">
            <a:tbl>
              <a:tblPr/>
              <a:tblGrid>
                <a:gridCol w="4254568">
                  <a:extLst>
                    <a:ext uri="{9D8B030D-6E8A-4147-A177-3AD203B41FA5}">
                      <a16:colId xmlns:a16="http://schemas.microsoft.com/office/drawing/2014/main" val="2102268683"/>
                    </a:ext>
                  </a:extLst>
                </a:gridCol>
                <a:gridCol w="6676552">
                  <a:extLst>
                    <a:ext uri="{9D8B030D-6E8A-4147-A177-3AD203B41FA5}">
                      <a16:colId xmlns:a16="http://schemas.microsoft.com/office/drawing/2014/main" val="2884824288"/>
                    </a:ext>
                  </a:extLst>
                </a:gridCol>
              </a:tblGrid>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掲載を希望されるタイアップ広告商品</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r>
                        <a:rPr kumimoji="1" lang="en" altLang="ja-JP" sz="1400" b="0" i="0" dirty="0">
                          <a:solidFill>
                            <a:srgbClr val="0D0D0D"/>
                          </a:solidFill>
                          <a:latin typeface="Meiryo" panose="020B0604030504040204" pitchFamily="34" charset="-128"/>
                          <a:ea typeface="Meiryo" panose="020B0604030504040204" pitchFamily="34" charset="-128"/>
                        </a:rPr>
                        <a:t>Yahoo!</a:t>
                      </a:r>
                      <a:r>
                        <a:rPr kumimoji="1" lang="ja-JP" altLang="en-US" sz="1400" b="0" i="0" dirty="0">
                          <a:solidFill>
                            <a:srgbClr val="0D0D0D"/>
                          </a:solidFill>
                          <a:latin typeface="Meiryo" panose="020B0604030504040204" pitchFamily="34" charset="-128"/>
                          <a:ea typeface="Meiryo" panose="020B0604030504040204" pitchFamily="34" charset="-128"/>
                        </a:rPr>
                        <a:t>ニュース</a:t>
                      </a:r>
                      <a:r>
                        <a:rPr kumimoji="1" lang="en-US" altLang="ja-JP" sz="1400" b="0" i="0" dirty="0">
                          <a:solidFill>
                            <a:srgbClr val="0D0D0D"/>
                          </a:solidFill>
                          <a:latin typeface="Meiryo" panose="020B0604030504040204" pitchFamily="34" charset="-128"/>
                          <a:ea typeface="Meiryo" panose="020B0604030504040204" pitchFamily="34" charset="-128"/>
                        </a:rPr>
                        <a:t>  </a:t>
                      </a:r>
                      <a:r>
                        <a:rPr kumimoji="1" lang="ja-JP" altLang="en-US" sz="1400" b="0" i="0" dirty="0">
                          <a:solidFill>
                            <a:srgbClr val="0D0D0D"/>
                          </a:solidFill>
                          <a:latin typeface="Meiryo" panose="020B0604030504040204" pitchFamily="34" charset="-128"/>
                          <a:ea typeface="Meiryo" panose="020B0604030504040204" pitchFamily="34" charset="-128"/>
                        </a:rPr>
                        <a:t>タイアップ　</a:t>
                      </a:r>
                      <a:endParaRPr kumimoji="1" lang="en-US" altLang="ja-JP" sz="1400" b="0" i="0" dirty="0">
                        <a:solidFill>
                          <a:srgbClr val="0D0D0D"/>
                        </a:solidFill>
                        <a:latin typeface="Meiryo" panose="020B0604030504040204" pitchFamily="34" charset="-128"/>
                        <a:ea typeface="Meiryo" panose="020B0604030504040204" pitchFamily="34" charset="-128"/>
                      </a:endParaRPr>
                    </a:p>
                    <a:p>
                      <a:r>
                        <a:rPr kumimoji="1" lang="ja-JP" altLang="en-US" sz="1400" b="0" i="0" dirty="0">
                          <a:solidFill>
                            <a:srgbClr val="0D0D0D"/>
                          </a:solidFill>
                          <a:latin typeface="Meiryo" panose="020B0604030504040204" pitchFamily="34" charset="-128"/>
                          <a:ea typeface="Meiryo" panose="020B0604030504040204" pitchFamily="34" charset="-128"/>
                        </a:rPr>
                        <a:t>または</a:t>
                      </a:r>
                      <a:endParaRPr kumimoji="1" lang="en-US" altLang="ja-JP" sz="1400" b="0" i="0" dirty="0">
                        <a:solidFill>
                          <a:srgbClr val="0D0D0D"/>
                        </a:solidFill>
                        <a:latin typeface="Meiryo" panose="020B0604030504040204" pitchFamily="34" charset="-128"/>
                        <a:ea typeface="Meiryo" panose="020B0604030504040204" pitchFamily="34" charset="-128"/>
                      </a:endParaRPr>
                    </a:p>
                    <a:p>
                      <a:r>
                        <a:rPr kumimoji="1" lang="en" altLang="ja-JP" sz="1400" b="0" i="0" dirty="0">
                          <a:solidFill>
                            <a:srgbClr val="0D0D0D"/>
                          </a:solidFill>
                          <a:latin typeface="Meiryo" panose="020B0604030504040204" pitchFamily="34" charset="-128"/>
                          <a:ea typeface="Meiryo" panose="020B0604030504040204" pitchFamily="34" charset="-128"/>
                        </a:rPr>
                        <a:t>Yahoo!</a:t>
                      </a:r>
                      <a:r>
                        <a:rPr kumimoji="1" lang="ja-JP" altLang="en-US" sz="1400" b="0" i="0" dirty="0">
                          <a:solidFill>
                            <a:srgbClr val="0D0D0D"/>
                          </a:solidFill>
                          <a:latin typeface="Meiryo" panose="020B0604030504040204" pitchFamily="34" charset="-128"/>
                          <a:ea typeface="Meiryo" panose="020B0604030504040204" pitchFamily="34" charset="-128"/>
                        </a:rPr>
                        <a:t>ニュース</a:t>
                      </a:r>
                      <a:r>
                        <a:rPr kumimoji="1" lang="en-US" altLang="ja-JP" sz="1400" b="0" i="0" dirty="0">
                          <a:solidFill>
                            <a:srgbClr val="0D0D0D"/>
                          </a:solidFill>
                          <a:latin typeface="Meiryo" panose="020B0604030504040204" pitchFamily="34" charset="-128"/>
                          <a:ea typeface="Meiryo" panose="020B0604030504040204" pitchFamily="34" charset="-128"/>
                        </a:rPr>
                        <a:t>  </a:t>
                      </a:r>
                      <a:r>
                        <a:rPr kumimoji="1" lang="ja-JP" altLang="en-US" sz="1400" b="0" i="0" dirty="0">
                          <a:solidFill>
                            <a:srgbClr val="0D0D0D"/>
                          </a:solidFill>
                          <a:latin typeface="Meiryo" panose="020B0604030504040204" pitchFamily="34" charset="-128"/>
                          <a:ea typeface="Meiryo" panose="020B0604030504040204" pitchFamily="34" charset="-128"/>
                        </a:rPr>
                        <a:t>タイアップ　ライトプラン</a:t>
                      </a: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000"/>
                      </a:srgbClr>
                    </a:solidFill>
                  </a:tcPr>
                </a:tc>
                <a:extLst>
                  <a:ext uri="{0D108BD9-81ED-4DB2-BD59-A6C34878D82A}">
                    <a16:rowId xmlns:a16="http://schemas.microsoft.com/office/drawing/2014/main" val="1127601938"/>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000"/>
                      </a:srgbClr>
                    </a:solidFill>
                  </a:tcPr>
                </a:tc>
                <a:extLst>
                  <a:ext uri="{0D108BD9-81ED-4DB2-BD59-A6C34878D82A}">
                    <a16:rowId xmlns:a16="http://schemas.microsoft.com/office/drawing/2014/main" val="4129829377"/>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対象商材</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000"/>
                      </a:srgbClr>
                    </a:solidFill>
                  </a:tcPr>
                </a:tc>
                <a:extLst>
                  <a:ext uri="{0D108BD9-81ED-4DB2-BD59-A6C34878D82A}">
                    <a16:rowId xmlns:a16="http://schemas.microsoft.com/office/drawing/2014/main" val="3705213913"/>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参考</a:t>
                      </a:r>
                      <a:r>
                        <a:rPr kumimoji="1" lang="en" altLang="ja-JP" sz="1200" b="0" i="0" dirty="0">
                          <a:solidFill>
                            <a:schemeClr val="bg1"/>
                          </a:solidFill>
                          <a:latin typeface="Meiryo" panose="020B0604030504040204" pitchFamily="34" charset="-128"/>
                          <a:ea typeface="Meiryo" panose="020B0604030504040204" pitchFamily="34" charset="-128"/>
                        </a:rPr>
                        <a:t>URL</a:t>
                      </a:r>
                      <a:r>
                        <a:rPr kumimoji="1" lang="ja-JP" altLang="en" sz="1200" b="0" i="0" dirty="0">
                          <a:solidFill>
                            <a:schemeClr val="bg1"/>
                          </a:solidFill>
                          <a:latin typeface="Meiryo" panose="020B0604030504040204" pitchFamily="34" charset="-128"/>
                          <a:ea typeface="Meiryo" panose="020B0604030504040204" pitchFamily="34" charset="-128"/>
                        </a:rPr>
                        <a:t>（</a:t>
                      </a:r>
                      <a:r>
                        <a:rPr kumimoji="1" lang="ja-JP" altLang="en-US" sz="1200" b="0" i="0" dirty="0">
                          <a:solidFill>
                            <a:schemeClr val="bg1"/>
                          </a:solidFill>
                          <a:latin typeface="Meiryo" panose="020B0604030504040204" pitchFamily="34" charset="-128"/>
                          <a:ea typeface="Meiryo" panose="020B0604030504040204" pitchFamily="34" charset="-128"/>
                        </a:rPr>
                        <a:t>商品やキャンペーンのサイト）</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000"/>
                      </a:srgbClr>
                    </a:solidFill>
                  </a:tcPr>
                </a:tc>
                <a:extLst>
                  <a:ext uri="{0D108BD9-81ED-4DB2-BD59-A6C34878D82A}">
                    <a16:rowId xmlns:a16="http://schemas.microsoft.com/office/drawing/2014/main" val="2502694705"/>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タイアップ実施の目的・</a:t>
                      </a:r>
                      <a:r>
                        <a:rPr kumimoji="1" lang="en" altLang="ja-JP" sz="1200" b="0" i="0" dirty="0">
                          <a:solidFill>
                            <a:schemeClr val="bg1"/>
                          </a:solidFill>
                          <a:latin typeface="Meiryo" panose="020B0604030504040204" pitchFamily="34" charset="-128"/>
                          <a:ea typeface="Meiryo" panose="020B0604030504040204" pitchFamily="34" charset="-128"/>
                        </a:rPr>
                        <a:t>KPI</a:t>
                      </a:r>
                      <a:endParaRPr kumimoji="1" lang="ja-JP" altLang="en-US" sz="1000" b="0" i="0" dirty="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000"/>
                      </a:srgbClr>
                    </a:solidFill>
                  </a:tcPr>
                </a:tc>
                <a:extLst>
                  <a:ext uri="{0D108BD9-81ED-4DB2-BD59-A6C34878D82A}">
                    <a16:rowId xmlns:a16="http://schemas.microsoft.com/office/drawing/2014/main" val="2676607046"/>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予算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000"/>
                      </a:srgbClr>
                    </a:solidFill>
                  </a:tcPr>
                </a:tc>
                <a:extLst>
                  <a:ext uri="{0D108BD9-81ED-4DB2-BD59-A6C34878D82A}">
                    <a16:rowId xmlns:a16="http://schemas.microsoft.com/office/drawing/2014/main" val="787020545"/>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000"/>
                      </a:srgbClr>
                    </a:solidFill>
                  </a:tcPr>
                </a:tc>
                <a:extLst>
                  <a:ext uri="{0D108BD9-81ED-4DB2-BD59-A6C34878D82A}">
                    <a16:rowId xmlns:a16="http://schemas.microsoft.com/office/drawing/2014/main" val="2441025398"/>
                  </a:ext>
                </a:extLst>
              </a:tr>
            </a:tbl>
          </a:graphicData>
        </a:graphic>
      </p:graphicFrame>
      <p:sp>
        <p:nvSpPr>
          <p:cNvPr id="20" name="角丸四角形 10">
            <a:extLst>
              <a:ext uri="{FF2B5EF4-FFF2-40B4-BE49-F238E27FC236}">
                <a16:creationId xmlns:a16="http://schemas.microsoft.com/office/drawing/2014/main" id="{9BD31936-CB28-4D84-124A-81EEC21E692D}"/>
              </a:ext>
            </a:extLst>
          </p:cNvPr>
          <p:cNvSpPr/>
          <p:nvPr/>
        </p:nvSpPr>
        <p:spPr>
          <a:xfrm>
            <a:off x="630440" y="2243806"/>
            <a:ext cx="10931120" cy="432000"/>
          </a:xfrm>
          <a:prstGeom prst="roundRect">
            <a:avLst>
              <a:gd name="adj" fmla="val 50000"/>
            </a:avLst>
          </a:prstGeom>
          <a:solidFill>
            <a:srgbClr val="00003E">
              <a:alpha val="60000"/>
            </a:srgbClr>
          </a:solidFill>
          <a:ln w="9525" cap="flat" cmpd="sng" algn="ctr">
            <a:noFill/>
            <a:prstDash val="solid"/>
          </a:ln>
          <a:effectLst>
            <a:outerShdw dist="25400" dir="2700000" algn="tl" rotWithShape="0">
              <a:prstClr val="black">
                <a:alpha val="30000"/>
              </a:prstClr>
            </a:outerShdw>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600" b="1" kern="0" dirty="0">
                <a:solidFill>
                  <a:schemeClr val="bg1"/>
                </a:solidFill>
                <a:latin typeface="+mn-ea"/>
                <a:ea typeface="+mn-ea"/>
              </a:rPr>
              <a:t>ご連絡いただきたい項目</a:t>
            </a:r>
          </a:p>
        </p:txBody>
      </p:sp>
      <p:sp>
        <p:nvSpPr>
          <p:cNvPr id="21" name="正方形/長方形 20">
            <a:extLst>
              <a:ext uri="{FF2B5EF4-FFF2-40B4-BE49-F238E27FC236}">
                <a16:creationId xmlns:a16="http://schemas.microsoft.com/office/drawing/2014/main" id="{C807DF5D-5845-0FC6-7200-C9A48327DC7B}"/>
              </a:ext>
            </a:extLst>
          </p:cNvPr>
          <p:cNvSpPr/>
          <p:nvPr/>
        </p:nvSpPr>
        <p:spPr>
          <a:xfrm>
            <a:off x="595671" y="1280445"/>
            <a:ext cx="11269662" cy="621709"/>
          </a:xfrm>
          <a:prstGeom prst="rect">
            <a:avLst/>
          </a:prstGeom>
        </p:spPr>
        <p:txBody>
          <a:bodyPr wrap="square" lIns="0" tIns="0" rIns="0" bIns="0" anchor="t">
            <a:spAutoFit/>
          </a:bodyPr>
          <a:lstStyle/>
          <a:p>
            <a:pPr eaLnBrk="1" fontAlgn="auto" hangingPunct="1">
              <a:lnSpc>
                <a:spcPct val="130000"/>
              </a:lnSpc>
              <a:spcBef>
                <a:spcPts val="0"/>
              </a:spcBef>
              <a:spcAft>
                <a:spcPts val="0"/>
              </a:spcAft>
            </a:pPr>
            <a:r>
              <a:rPr lang="ja-JP" altLang="en-US" sz="1600" b="1" u="sng">
                <a:solidFill>
                  <a:srgbClr val="002AFF"/>
                </a:solidFill>
                <a:latin typeface="メイリオ"/>
                <a:ea typeface="メイリオ"/>
              </a:rPr>
              <a:t>本商品（事前提案可否必須商品）</a:t>
            </a:r>
            <a:r>
              <a:rPr lang="ja-JP" altLang="en-US" sz="1600">
                <a:solidFill>
                  <a:srgbClr val="0D0D0D"/>
                </a:solidFill>
                <a:latin typeface="メイリオ"/>
                <a:ea typeface="メイリオ"/>
              </a:rPr>
              <a:t>への掲載をご希望の場合は、弊社担当営業宛に以下の項目をご連絡ください。回答まで最大5営業日いただきます。</a:t>
            </a:r>
            <a:endParaRPr lang="en-US" altLang="ja-JP" sz="1600" dirty="0">
              <a:solidFill>
                <a:srgbClr val="0D0D0D"/>
              </a:solidFill>
              <a:latin typeface="メイリオ"/>
              <a:ea typeface="メイリオ"/>
            </a:endParaRPr>
          </a:p>
        </p:txBody>
      </p:sp>
    </p:spTree>
    <p:extLst>
      <p:ext uri="{BB962C8B-B14F-4D97-AF65-F5344CB8AC3E}">
        <p14:creationId xmlns:p14="http://schemas.microsoft.com/office/powerpoint/2010/main" val="333830461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38C18D-A7BE-286B-CA3F-43C0EA24033C}"/>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B89997E-DCBA-7A93-8378-EABCF2721F53}"/>
              </a:ext>
            </a:extLst>
          </p:cNvPr>
          <p:cNvSpPr>
            <a:spLocks noGrp="1"/>
          </p:cNvSpPr>
          <p:nvPr>
            <p:ph type="body" sz="quarter" idx="12"/>
          </p:nvPr>
        </p:nvSpPr>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AB8E91E2-6D9B-80C7-4170-D127E3619B41}"/>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13" name="テキスト プレースホルダー 1">
            <a:extLst>
              <a:ext uri="{FF2B5EF4-FFF2-40B4-BE49-F238E27FC236}">
                <a16:creationId xmlns:a16="http://schemas.microsoft.com/office/drawing/2014/main" id="{61226C90-A808-04C3-E63B-F1C400B3605B}"/>
              </a:ext>
            </a:extLst>
          </p:cNvPr>
          <p:cNvSpPr>
            <a:spLocks noGrp="1"/>
          </p:cNvSpPr>
          <p:nvPr>
            <p:ph type="body" sz="quarter" idx="10"/>
          </p:nvPr>
        </p:nvSpPr>
        <p:spPr>
          <a:xfrm>
            <a:off x="1887808" y="252000"/>
            <a:ext cx="8136904" cy="335028"/>
          </a:xfrm>
        </p:spPr>
        <p:txBody>
          <a:bodyPr/>
          <a:lstStyle/>
          <a:p>
            <a:r>
              <a:rPr lang="ja-JP" altLang="en-US">
                <a:solidFill>
                  <a:srgbClr val="000048"/>
                </a:solidFill>
              </a:rPr>
              <a:t>掲載制限カテゴリー</a:t>
            </a:r>
            <a:endParaRPr kumimoji="1" lang="ja-JP" altLang="en-US">
              <a:solidFill>
                <a:srgbClr val="000048"/>
              </a:solidFill>
            </a:endParaRPr>
          </a:p>
        </p:txBody>
      </p:sp>
      <p:sp>
        <p:nvSpPr>
          <p:cNvPr id="14" name="正方形/長方形 13">
            <a:extLst>
              <a:ext uri="{FF2B5EF4-FFF2-40B4-BE49-F238E27FC236}">
                <a16:creationId xmlns:a16="http://schemas.microsoft.com/office/drawing/2014/main" id="{15DA21F6-FB29-1744-C733-F1B3AF519666}"/>
              </a:ext>
            </a:extLst>
          </p:cNvPr>
          <p:cNvSpPr/>
          <p:nvPr/>
        </p:nvSpPr>
        <p:spPr>
          <a:xfrm>
            <a:off x="9422762" y="6402329"/>
            <a:ext cx="2181863" cy="135422"/>
          </a:xfrm>
          <a:prstGeom prst="rect">
            <a:avLst/>
          </a:prstGeom>
        </p:spPr>
        <p:txBody>
          <a:bodyPr wrap="square" lIns="0" tIns="0" rIns="0" bIns="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印のないカテゴリーは制限なしとなります。</a:t>
            </a:r>
            <a:endPar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p:txBody>
      </p:sp>
      <p:graphicFrame>
        <p:nvGraphicFramePr>
          <p:cNvPr id="16" name="表 15">
            <a:extLst>
              <a:ext uri="{FF2B5EF4-FFF2-40B4-BE49-F238E27FC236}">
                <a16:creationId xmlns:a16="http://schemas.microsoft.com/office/drawing/2014/main" id="{0D53300D-F0FB-9A7C-929A-B69E0C522074}"/>
              </a:ext>
            </a:extLst>
          </p:cNvPr>
          <p:cNvGraphicFramePr>
            <a:graphicFrameLocks noGrp="1"/>
          </p:cNvGraphicFramePr>
          <p:nvPr>
            <p:extLst>
              <p:ext uri="{D42A27DB-BD31-4B8C-83A1-F6EECF244321}">
                <p14:modId xmlns:p14="http://schemas.microsoft.com/office/powerpoint/2010/main" val="3189745333"/>
              </p:ext>
            </p:extLst>
          </p:nvPr>
        </p:nvGraphicFramePr>
        <p:xfrm>
          <a:off x="587376" y="1417996"/>
          <a:ext cx="11017250" cy="4662594"/>
        </p:xfrm>
        <a:graphic>
          <a:graphicData uri="http://schemas.openxmlformats.org/drawingml/2006/table">
            <a:tbl>
              <a:tblPr firstCol="1" bandRow="1"/>
              <a:tblGrid>
                <a:gridCol w="6048955">
                  <a:extLst>
                    <a:ext uri="{9D8B030D-6E8A-4147-A177-3AD203B41FA5}">
                      <a16:colId xmlns:a16="http://schemas.microsoft.com/office/drawing/2014/main" val="792911817"/>
                    </a:ext>
                  </a:extLst>
                </a:gridCol>
                <a:gridCol w="4968295">
                  <a:extLst>
                    <a:ext uri="{9D8B030D-6E8A-4147-A177-3AD203B41FA5}">
                      <a16:colId xmlns:a16="http://schemas.microsoft.com/office/drawing/2014/main" val="3057805663"/>
                    </a:ext>
                  </a:extLst>
                </a:gridCol>
              </a:tblGrid>
              <a:tr h="3425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a:solidFill>
                            <a:schemeClr val="bg1"/>
                          </a:solidFill>
                        </a:rPr>
                        <a:t>カテゴリー名</a:t>
                      </a:r>
                      <a:endParaRPr kumimoji="1" lang="ja-JP" altLang="en-US" sz="900" b="1">
                        <a:solidFill>
                          <a:schemeClr val="bg1"/>
                        </a:solidFill>
                        <a:latin typeface="Meiryo" panose="020B0604030504040204" pitchFamily="34" charset="-128"/>
                        <a:ea typeface="Meiryo" panose="020B0604030504040204" pitchFamily="34" charset="-128"/>
                      </a:endParaRPr>
                    </a:p>
                  </a:txBody>
                  <a:tcPr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a:solidFill>
                            <a:schemeClr val="bg1"/>
                          </a:solidFill>
                          <a:latin typeface="Meiryo" panose="020B0604030504040204" pitchFamily="34" charset="-128"/>
                          <a:ea typeface="Meiryo" panose="020B0604030504040204" pitchFamily="34" charset="-128"/>
                          <a:cs typeface="+mn-cs"/>
                        </a:rPr>
                        <a:t>Yahoo!</a:t>
                      </a:r>
                      <a:r>
                        <a:rPr kumimoji="1" lang="ja-JP" altLang="en-US" sz="800" b="1" kern="1200" dirty="0">
                          <a:solidFill>
                            <a:schemeClr val="bg1"/>
                          </a:solidFill>
                          <a:latin typeface="Meiryo" panose="020B0604030504040204" pitchFamily="34" charset="-128"/>
                          <a:ea typeface="Meiryo" panose="020B0604030504040204" pitchFamily="34" charset="-128"/>
                          <a:cs typeface="+mn-cs"/>
                        </a:rPr>
                        <a:t>ニュース タイアップ　掲載制限カテゴリー</a:t>
                      </a:r>
                      <a:endParaRPr kumimoji="1" lang="en-US" altLang="ja-JP" sz="8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216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アルコール飲料</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509047038"/>
                  </a:ext>
                </a:extLst>
              </a:tr>
              <a:tr h="216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宝くじ（国内）</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205067978"/>
                  </a:ext>
                </a:extLst>
              </a:tr>
              <a:tr h="216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公営ギャンブル</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lang="en-US" altLang="ja-JP" sz="8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2716567869"/>
                  </a:ext>
                </a:extLst>
              </a:tr>
              <a:tr h="216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ギャンブル（公営競技除く）</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dirty="0">
                          <a:solidFill>
                            <a:schemeClr val="tx1"/>
                          </a:solidFill>
                          <a:effectLst/>
                          <a:latin typeface="Meiryo" panose="020B0604030504040204" pitchFamily="34" charset="-128"/>
                          <a:ea typeface="Meiryo" panose="020B0604030504040204" pitchFamily="34" charset="-128"/>
                        </a:rPr>
                        <a:t>×</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67268695"/>
                  </a:ext>
                </a:extLst>
              </a:tr>
              <a:tr h="216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パチンコ・スロット</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i="0" u="none" strike="noStrike" dirty="0">
                          <a:solidFill>
                            <a:schemeClr val="tx1"/>
                          </a:solidFill>
                          <a:effectLst/>
                          <a:latin typeface="Meiryo" panose="020B0604030504040204" pitchFamily="34" charset="-128"/>
                          <a:ea typeface="Meiryo" panose="020B0604030504040204" pitchFamily="34" charset="-128"/>
                        </a:rPr>
                        <a:t>×</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628964"/>
                  </a:ext>
                </a:extLst>
              </a:tr>
              <a:tr h="216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銀行</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dirty="0">
                        <a:solidFill>
                          <a:schemeClr val="tx1"/>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50117590"/>
                  </a:ext>
                </a:extLst>
              </a:tr>
              <a:tr h="216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金融サービス・情報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dirty="0">
                        <a:solidFill>
                          <a:schemeClr val="tx1"/>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541138105"/>
                  </a:ext>
                </a:extLst>
              </a:tr>
              <a:tr h="216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クレジットカード</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dirty="0">
                        <a:solidFill>
                          <a:schemeClr val="tx1"/>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494366260"/>
                  </a:ext>
                </a:extLst>
              </a:tr>
              <a:tr h="216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ローン</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dirty="0">
                        <a:solidFill>
                          <a:schemeClr val="tx1"/>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034750592"/>
                  </a:ext>
                </a:extLst>
              </a:tr>
              <a:tr h="216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消費者金融</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i="0" u="none" strike="noStrike" dirty="0">
                          <a:solidFill>
                            <a:schemeClr val="tx1"/>
                          </a:solidFill>
                          <a:effectLst/>
                          <a:latin typeface="Meiryo"/>
                          <a:ea typeface="Meiryo"/>
                        </a:rPr>
                        <a:t>×</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601219410"/>
                  </a:ext>
                </a:extLst>
              </a:tr>
              <a:tr h="216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消費者向無担保貸金業者（銀行グループ・上場企業を除く）、商工ローン</a:t>
                      </a:r>
                      <a:r>
                        <a:rPr lang="en-US" altLang="ja-JP" sz="850" b="0" u="none" strike="noStrike" dirty="0">
                          <a:solidFill>
                            <a:schemeClr val="bg1"/>
                          </a:solidFill>
                          <a:effectLst/>
                          <a:latin typeface="Meiryo" panose="020B0604030504040204" pitchFamily="34" charset="-128"/>
                          <a:ea typeface="Meiryo" panose="020B0604030504040204" pitchFamily="34" charset="-128"/>
                        </a:rPr>
                        <a:t>*1</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i="0" u="none" strike="noStrike" dirty="0">
                          <a:solidFill>
                            <a:schemeClr val="tx1"/>
                          </a:solidFill>
                          <a:effectLst/>
                          <a:latin typeface="Meiryo"/>
                          <a:ea typeface="Meiryo"/>
                        </a:rPr>
                        <a:t>×</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4197840892"/>
                  </a:ext>
                </a:extLst>
              </a:tr>
              <a:tr h="216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保険</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dirty="0">
                        <a:solidFill>
                          <a:schemeClr val="tx1"/>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4252025979"/>
                  </a:ext>
                </a:extLst>
              </a:tr>
              <a:tr h="216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a:ea typeface="Meiryo"/>
                        </a:rPr>
                        <a:t>証券・投資</a:t>
                      </a:r>
                      <a:r>
                        <a:rPr lang="en-US" sz="900" b="0" i="0" u="none" strike="noStrike" noProof="0" dirty="0">
                          <a:solidFill>
                            <a:schemeClr val="bg1"/>
                          </a:solidFill>
                          <a:effectLst/>
                          <a:latin typeface="Meiryo"/>
                        </a:rPr>
                        <a:t>*2</a:t>
                      </a:r>
                      <a:endParaRPr lang="ja-JP"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lang="en-US" altLang="ja-JP" sz="900" b="1" i="0" u="none" strike="noStrike" dirty="0">
                        <a:solidFill>
                          <a:schemeClr val="tx1"/>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247669965"/>
                  </a:ext>
                </a:extLst>
              </a:tr>
              <a:tr h="216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法務・税務</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dirty="0">
                          <a:solidFill>
                            <a:schemeClr val="tx1"/>
                          </a:solidFill>
                          <a:effectLst/>
                          <a:latin typeface="Meiryo" panose="020B0604030504040204" pitchFamily="34" charset="-128"/>
                          <a:ea typeface="Meiryo" panose="020B0604030504040204" pitchFamily="34" charset="-128"/>
                        </a:rPr>
                        <a:t>×</a:t>
                      </a:r>
                      <a:endParaRPr lang="ja-JP" altLang="en-US" sz="900" b="1" i="0" u="none" strike="noStrike" dirty="0">
                        <a:solidFill>
                          <a:schemeClr val="tx1"/>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751516483"/>
                  </a:ext>
                </a:extLst>
              </a:tr>
              <a:tr h="216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dirty="0">
                          <a:solidFill>
                            <a:schemeClr val="bg1"/>
                          </a:solidFill>
                          <a:effectLst/>
                          <a:latin typeface="Meiryo" panose="020B0604030504040204" pitchFamily="34" charset="-128"/>
                          <a:ea typeface="Meiryo" panose="020B0604030504040204" pitchFamily="34" charset="-128"/>
                        </a:rPr>
                        <a:t>医療（保険外治療）</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i="0" u="none" strike="noStrike" dirty="0">
                          <a:solidFill>
                            <a:schemeClr val="tx1"/>
                          </a:solidFill>
                          <a:effectLst/>
                          <a:latin typeface="Meiryo" panose="020B0604030504040204" pitchFamily="34" charset="-128"/>
                          <a:ea typeface="Meiryo" panose="020B0604030504040204" pitchFamily="34" charset="-128"/>
                        </a:rPr>
                        <a:t>×</a:t>
                      </a:r>
                      <a:endParaRPr lang="ja-JP" altLang="en-US" sz="900" b="1" i="0" u="none" strike="noStrike" dirty="0">
                        <a:solidFill>
                          <a:schemeClr val="tx1"/>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251199972"/>
                  </a:ext>
                </a:extLst>
              </a:tr>
              <a:tr h="216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レーシック・美容整形・美容外科・美容皮膚科</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i="0" u="none" strike="noStrike" dirty="0">
                          <a:solidFill>
                            <a:schemeClr val="tx1"/>
                          </a:solidFill>
                          <a:effectLst/>
                          <a:latin typeface="Meiryo" panose="020B0604030504040204" pitchFamily="34" charset="-128"/>
                          <a:ea typeface="Meiryo" panose="020B0604030504040204" pitchFamily="34" charset="-128"/>
                        </a:rPr>
                        <a:t>×</a:t>
                      </a:r>
                      <a:endParaRPr lang="ja-JP" altLang="en-US" sz="900" b="1" i="0" u="none" strike="noStrike" dirty="0">
                        <a:solidFill>
                          <a:schemeClr val="tx1"/>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3479615484"/>
                  </a:ext>
                </a:extLst>
              </a:tr>
              <a:tr h="216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美容エステティックサロン（医療脱毛・増毛育毛サービス除く）</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i="0" u="none" strike="noStrike" dirty="0">
                          <a:solidFill>
                            <a:schemeClr val="tx1"/>
                          </a:solidFill>
                          <a:effectLst/>
                          <a:latin typeface="Meiryo" panose="020B0604030504040204" pitchFamily="34" charset="-128"/>
                          <a:ea typeface="Meiryo" panose="020B0604030504040204" pitchFamily="34" charset="-128"/>
                        </a:rPr>
                        <a:t>×</a:t>
                      </a:r>
                      <a:endParaRPr lang="ja-JP" altLang="en-US" sz="900" b="1" i="0" u="none" strike="noStrike" dirty="0">
                        <a:solidFill>
                          <a:schemeClr val="tx1"/>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914959637"/>
                  </a:ext>
                </a:extLst>
              </a:tr>
              <a:tr h="216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発毛・育毛・増毛・かつらサービス</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i="0" u="none" strike="noStrike" dirty="0">
                          <a:solidFill>
                            <a:schemeClr val="tx1"/>
                          </a:solidFill>
                          <a:effectLst/>
                          <a:latin typeface="Meiryo" panose="020B0604030504040204" pitchFamily="34" charset="-128"/>
                          <a:ea typeface="Meiryo" panose="020B0604030504040204" pitchFamily="34" charset="-128"/>
                        </a:rPr>
                        <a:t>×</a:t>
                      </a:r>
                      <a:endParaRPr lang="ja-JP" altLang="en-US" sz="900" b="1" i="0" u="none" strike="noStrike" dirty="0">
                        <a:solidFill>
                          <a:schemeClr val="tx1"/>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362951679"/>
                  </a:ext>
                </a:extLst>
              </a:tr>
              <a:tr h="216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妊娠・不妊情報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i="0" u="none" strike="noStrike" dirty="0">
                          <a:solidFill>
                            <a:schemeClr val="tx1"/>
                          </a:solidFill>
                          <a:effectLst/>
                          <a:latin typeface="Meiryo" panose="020B0604030504040204" pitchFamily="34" charset="-128"/>
                          <a:ea typeface="Meiryo" panose="020B0604030504040204" pitchFamily="34" charset="-128"/>
                        </a:rPr>
                        <a:t>×</a:t>
                      </a:r>
                      <a:endParaRPr lang="ja-JP" altLang="en-US" sz="900" b="1" i="0" u="none" strike="noStrike" dirty="0">
                        <a:solidFill>
                          <a:schemeClr val="tx1"/>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594083045"/>
                  </a:ext>
                </a:extLst>
              </a:tr>
              <a:tr h="216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治験</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i="0" u="none" strike="noStrike" dirty="0">
                          <a:solidFill>
                            <a:schemeClr val="tx1"/>
                          </a:solidFill>
                          <a:effectLst/>
                          <a:latin typeface="Meiryo" panose="020B0604030504040204" pitchFamily="34" charset="-128"/>
                          <a:ea typeface="Meiryo" panose="020B0604030504040204" pitchFamily="34" charset="-128"/>
                        </a:rPr>
                        <a:t>×</a:t>
                      </a:r>
                      <a:endParaRPr lang="ja-JP" altLang="en-US" sz="900" b="1" i="0" u="none" strike="noStrike" dirty="0">
                        <a:solidFill>
                          <a:schemeClr val="tx1"/>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145858479"/>
                  </a:ext>
                </a:extLst>
              </a:tr>
            </a:tbl>
          </a:graphicData>
        </a:graphic>
      </p:graphicFrame>
      <p:sp>
        <p:nvSpPr>
          <p:cNvPr id="5" name="正方形/長方形 4">
            <a:extLst>
              <a:ext uri="{FF2B5EF4-FFF2-40B4-BE49-F238E27FC236}">
                <a16:creationId xmlns:a16="http://schemas.microsoft.com/office/drawing/2014/main" id="{F377C958-85B1-3565-538A-FCE959685ED9}"/>
              </a:ext>
            </a:extLst>
          </p:cNvPr>
          <p:cNvSpPr/>
          <p:nvPr/>
        </p:nvSpPr>
        <p:spPr>
          <a:xfrm>
            <a:off x="587375" y="6138378"/>
            <a:ext cx="9489879" cy="246221"/>
          </a:xfrm>
          <a:prstGeom prst="rect">
            <a:avLst/>
          </a:prstGeom>
          <a:noFill/>
        </p:spPr>
        <p:txBody>
          <a:bodyPr wrap="square" lIns="0" tIns="0" rIns="0" bIns="0" anchor="t">
            <a:spAutoFit/>
          </a:bodyPr>
          <a:lstStyle/>
          <a:p>
            <a:pPr>
              <a:defRPr/>
            </a:pPr>
            <a:r>
              <a:rPr kumimoji="0" lang="ja-JP" altLang="en-US" sz="800">
                <a:solidFill>
                  <a:srgbClr val="0D0D0D"/>
                </a:solidFill>
                <a:latin typeface="Meiryo"/>
                <a:ea typeface="Meiryo"/>
              </a:rPr>
              <a:t>*</a:t>
            </a:r>
            <a:r>
              <a:rPr kumimoji="0" lang="en-US" altLang="ja-JP" sz="800" dirty="0">
                <a:solidFill>
                  <a:srgbClr val="0D0D0D"/>
                </a:solidFill>
                <a:latin typeface="Meiryo"/>
                <a:ea typeface="Meiryo"/>
              </a:rPr>
              <a:t>1.</a:t>
            </a:r>
            <a:r>
              <a:rPr lang="ja-JP" sz="800">
                <a:solidFill>
                  <a:schemeClr val="tx2"/>
                </a:solidFill>
                <a:latin typeface="Meiryo"/>
                <a:ea typeface="Meiryo"/>
              </a:rPr>
              <a:t>消費者金融業（消費者金融、信販会社など）は、一律掲載不可。　銀行グループ傘下または上場企業もしくはそれに類する消費者金融業（消費者金融、信販会社など）の場合も掲載不可</a:t>
            </a:r>
            <a:endParaRPr lang="ja-JP"/>
          </a:p>
          <a:p>
            <a:pPr>
              <a:defRPr/>
            </a:pPr>
            <a:r>
              <a:rPr lang="ja-JP" sz="800">
                <a:solidFill>
                  <a:srgbClr val="0D0D0D"/>
                </a:solidFill>
                <a:latin typeface="Meiryo"/>
                <a:ea typeface="Meiryo"/>
              </a:rPr>
              <a:t>*2.</a:t>
            </a:r>
            <a:r>
              <a:rPr lang="ja-JP" sz="800">
                <a:solidFill>
                  <a:schemeClr val="tx2"/>
                </a:solidFill>
                <a:latin typeface="Meiryo"/>
                <a:ea typeface="Meiryo"/>
              </a:rPr>
              <a:t>ハイリスク型の金融商品は掲載不可</a:t>
            </a:r>
            <a:endParaRPr lang="ja-JP"/>
          </a:p>
        </p:txBody>
      </p:sp>
      <p:sp>
        <p:nvSpPr>
          <p:cNvPr id="7" name="テキスト ボックス 6">
            <a:extLst>
              <a:ext uri="{FF2B5EF4-FFF2-40B4-BE49-F238E27FC236}">
                <a16:creationId xmlns:a16="http://schemas.microsoft.com/office/drawing/2014/main" id="{AEEE27E9-FE79-F4A6-6B58-05FED66E26D6}"/>
              </a:ext>
            </a:extLst>
          </p:cNvPr>
          <p:cNvSpPr txBox="1"/>
          <p:nvPr/>
        </p:nvSpPr>
        <p:spPr>
          <a:xfrm>
            <a:off x="550423" y="815023"/>
            <a:ext cx="11641577" cy="287002"/>
          </a:xfrm>
          <a:prstGeom prst="rect">
            <a:avLst/>
          </a:prstGeom>
          <a:noFill/>
        </p:spPr>
        <p:txBody>
          <a:bodyPr wrap="square">
            <a:spAutoFit/>
          </a:bodyPr>
          <a:lstStyle/>
          <a:p>
            <a:pPr>
              <a:lnSpc>
                <a:spcPct val="120000"/>
              </a:lnSpc>
              <a:defRPr/>
            </a:pPr>
            <a:r>
              <a:rPr lang="ja-JP" altLang="en-US" sz="1050" dirty="0">
                <a:solidFill>
                  <a:schemeClr val="tx1">
                    <a:lumMod val="95000"/>
                    <a:lumOff val="5000"/>
                  </a:schemeClr>
                </a:solidFill>
                <a:latin typeface="Meiryo" panose="020B0604030504040204" pitchFamily="34" charset="-128"/>
                <a:ea typeface="Meiryo" panose="020B0604030504040204" pitchFamily="34" charset="-128"/>
              </a:rPr>
              <a:t>以下に該当する業種、商品・サービスにつきましては、 </a:t>
            </a:r>
            <a:r>
              <a:rPr lang="en-US" altLang="ja-JP" sz="1050" dirty="0">
                <a:solidFill>
                  <a:schemeClr val="tx1">
                    <a:lumMod val="95000"/>
                    <a:lumOff val="5000"/>
                  </a:schemeClr>
                </a:solidFill>
                <a:latin typeface="Meiryo" panose="020B0604030504040204" pitchFamily="34" charset="-128"/>
                <a:ea typeface="Meiryo" panose="020B0604030504040204" pitchFamily="34" charset="-128"/>
              </a:rPr>
              <a:t>Yahoo!</a:t>
            </a:r>
            <a:r>
              <a:rPr lang="ja-JP" altLang="en-US" sz="1050" dirty="0">
                <a:solidFill>
                  <a:schemeClr val="tx1">
                    <a:lumMod val="95000"/>
                    <a:lumOff val="5000"/>
                  </a:schemeClr>
                </a:solidFill>
                <a:latin typeface="Meiryo" panose="020B0604030504040204" pitchFamily="34" charset="-128"/>
                <a:ea typeface="Meiryo" panose="020B0604030504040204" pitchFamily="34" charset="-128"/>
              </a:rPr>
              <a:t>ニュース タイアップの実施は原則不可となります。</a:t>
            </a:r>
            <a:endParaRPr lang="en-US" altLang="ja-JP" sz="1050" dirty="0">
              <a:solidFill>
                <a:schemeClr val="tx1">
                  <a:lumMod val="95000"/>
                  <a:lumOff val="5000"/>
                </a:schemeClr>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91898082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FF5177-C61C-5705-F7D7-4788CBB8011A}"/>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A299A145-2697-FDC6-6323-FAECF02EF57A}"/>
              </a:ext>
            </a:extLst>
          </p:cNvPr>
          <p:cNvSpPr>
            <a:spLocks noGrp="1"/>
          </p:cNvSpPr>
          <p:nvPr>
            <p:ph type="body" sz="quarter" idx="12"/>
          </p:nvPr>
        </p:nvSpPr>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AEDD98E0-8920-FFEE-AE77-B8A0153DDD2A}"/>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10" name="テキスト プレースホルダー 1">
            <a:extLst>
              <a:ext uri="{FF2B5EF4-FFF2-40B4-BE49-F238E27FC236}">
                <a16:creationId xmlns:a16="http://schemas.microsoft.com/office/drawing/2014/main" id="{15A525F5-746B-A616-0056-A66900D52272}"/>
              </a:ext>
            </a:extLst>
          </p:cNvPr>
          <p:cNvSpPr>
            <a:spLocks noGrp="1"/>
          </p:cNvSpPr>
          <p:nvPr>
            <p:ph type="body" sz="quarter" idx="10"/>
          </p:nvPr>
        </p:nvSpPr>
        <p:spPr>
          <a:xfrm>
            <a:off x="1887808" y="252000"/>
            <a:ext cx="8136904" cy="335028"/>
          </a:xfrm>
        </p:spPr>
        <p:txBody>
          <a:bodyPr/>
          <a:lstStyle/>
          <a:p>
            <a:r>
              <a:rPr lang="ja-JP" altLang="en-US">
                <a:solidFill>
                  <a:srgbClr val="000048"/>
                </a:solidFill>
              </a:rPr>
              <a:t>掲載制限カテゴリー</a:t>
            </a:r>
            <a:endParaRPr kumimoji="1" lang="ja-JP" altLang="en-US">
              <a:solidFill>
                <a:srgbClr val="000048"/>
              </a:solidFill>
            </a:endParaRPr>
          </a:p>
        </p:txBody>
      </p:sp>
      <p:sp>
        <p:nvSpPr>
          <p:cNvPr id="11" name="正方形/長方形 10">
            <a:extLst>
              <a:ext uri="{FF2B5EF4-FFF2-40B4-BE49-F238E27FC236}">
                <a16:creationId xmlns:a16="http://schemas.microsoft.com/office/drawing/2014/main" id="{F3254BA8-FE9C-A1F4-7FBB-0B1CBC1B034E}"/>
              </a:ext>
            </a:extLst>
          </p:cNvPr>
          <p:cNvSpPr/>
          <p:nvPr/>
        </p:nvSpPr>
        <p:spPr>
          <a:xfrm>
            <a:off x="7880629" y="6315667"/>
            <a:ext cx="190338" cy="115018"/>
          </a:xfrm>
          <a:prstGeom prst="rect">
            <a:avLst/>
          </a:prstGeom>
          <a:solidFill>
            <a:srgbClr val="002AFF">
              <a:alpha val="9804"/>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Meiryo" panose="020B0604030504040204" pitchFamily="34" charset="-128"/>
              <a:ea typeface="Meiryo" panose="020B0604030504040204" pitchFamily="34" charset="-128"/>
              <a:cs typeface="+mn-cs"/>
            </a:endParaRPr>
          </a:p>
        </p:txBody>
      </p:sp>
      <p:graphicFrame>
        <p:nvGraphicFramePr>
          <p:cNvPr id="12" name="表 11">
            <a:extLst>
              <a:ext uri="{FF2B5EF4-FFF2-40B4-BE49-F238E27FC236}">
                <a16:creationId xmlns:a16="http://schemas.microsoft.com/office/drawing/2014/main" id="{F85330FA-BF38-9362-EDBA-048FB7C1E5A9}"/>
              </a:ext>
            </a:extLst>
          </p:cNvPr>
          <p:cNvGraphicFramePr>
            <a:graphicFrameLocks noGrp="1"/>
          </p:cNvGraphicFramePr>
          <p:nvPr>
            <p:extLst>
              <p:ext uri="{D42A27DB-BD31-4B8C-83A1-F6EECF244321}">
                <p14:modId xmlns:p14="http://schemas.microsoft.com/office/powerpoint/2010/main" val="2256830607"/>
              </p:ext>
            </p:extLst>
          </p:nvPr>
        </p:nvGraphicFramePr>
        <p:xfrm>
          <a:off x="574221" y="1195009"/>
          <a:ext cx="11030404" cy="4950594"/>
        </p:xfrm>
        <a:graphic>
          <a:graphicData uri="http://schemas.openxmlformats.org/drawingml/2006/table">
            <a:tbl>
              <a:tblPr firstCol="1" bandRow="1"/>
              <a:tblGrid>
                <a:gridCol w="6056177">
                  <a:extLst>
                    <a:ext uri="{9D8B030D-6E8A-4147-A177-3AD203B41FA5}">
                      <a16:colId xmlns:a16="http://schemas.microsoft.com/office/drawing/2014/main" val="792911817"/>
                    </a:ext>
                  </a:extLst>
                </a:gridCol>
                <a:gridCol w="4974227">
                  <a:extLst>
                    <a:ext uri="{9D8B030D-6E8A-4147-A177-3AD203B41FA5}">
                      <a16:colId xmlns:a16="http://schemas.microsoft.com/office/drawing/2014/main" val="3057805663"/>
                    </a:ext>
                  </a:extLst>
                </a:gridCol>
              </a:tblGrid>
              <a:tr h="3425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bg1"/>
                          </a:solidFill>
                        </a:rPr>
                        <a:t>カテゴリー名</a:t>
                      </a:r>
                      <a:endParaRPr kumimoji="1" lang="ja-JP" altLang="en-US" sz="900" b="1" dirty="0">
                        <a:solidFill>
                          <a:schemeClr val="bg1"/>
                        </a:solidFill>
                        <a:latin typeface="Meiryo" panose="020B0604030504040204" pitchFamily="34" charset="-128"/>
                        <a:ea typeface="Meiryo" panose="020B0604030504040204" pitchFamily="34" charset="-128"/>
                      </a:endParaRPr>
                    </a:p>
                  </a:txBody>
                  <a:tcPr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a:solidFill>
                            <a:schemeClr val="bg1"/>
                          </a:solidFill>
                          <a:latin typeface="Meiryo" panose="020B0604030504040204" pitchFamily="34" charset="-128"/>
                          <a:ea typeface="Meiryo" panose="020B0604030504040204" pitchFamily="34" charset="-128"/>
                          <a:cs typeface="+mn-cs"/>
                        </a:rPr>
                        <a:t>Yahoo!</a:t>
                      </a:r>
                      <a:r>
                        <a:rPr kumimoji="1" lang="ja-JP" altLang="en-US" sz="800" b="1" kern="1200" dirty="0">
                          <a:solidFill>
                            <a:schemeClr val="bg1"/>
                          </a:solidFill>
                          <a:latin typeface="Meiryo" panose="020B0604030504040204" pitchFamily="34" charset="-128"/>
                          <a:ea typeface="Meiryo" panose="020B0604030504040204" pitchFamily="34" charset="-128"/>
                          <a:cs typeface="+mn-cs"/>
                        </a:rPr>
                        <a:t>ニュース タイアップ　関連商品</a:t>
                      </a:r>
                      <a:endParaRPr kumimoji="1" lang="en-US" altLang="ja-JP" sz="8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288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性に関する薬・商品・情報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698764397"/>
                  </a:ext>
                </a:extLst>
              </a:tr>
              <a:tr h="288000">
                <a:tc>
                  <a:txBody>
                    <a:bodyPr/>
                    <a:lstStyle/>
                    <a:p>
                      <a:pPr algn="l" fontAlgn="ctr"/>
                      <a:r>
                        <a:rPr lang="zh-TW" altLang="en-US" sz="850" b="0" i="0" u="none" strike="noStrike" dirty="0">
                          <a:solidFill>
                            <a:schemeClr val="bg1"/>
                          </a:solidFill>
                          <a:effectLst/>
                          <a:latin typeface="Meiryo" panose="020B0604030504040204" pitchFamily="34" charset="-128"/>
                          <a:ea typeface="Meiryo" panose="020B0604030504040204" pitchFamily="34" charset="-128"/>
                        </a:rPr>
                        <a:t>性的部位治療</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08395334"/>
                  </a:ext>
                </a:extLst>
              </a:tr>
              <a:tr h="288000">
                <a:tc>
                  <a:txBody>
                    <a:bodyPr/>
                    <a:lstStyle/>
                    <a:p>
                      <a:pPr algn="l" fontAlgn="ctr"/>
                      <a:r>
                        <a:rPr lang="ja-JP" altLang="en-US" sz="850" b="0" i="0" u="none" strike="noStrike" dirty="0">
                          <a:solidFill>
                            <a:schemeClr val="bg1"/>
                          </a:solidFill>
                          <a:effectLst/>
                          <a:latin typeface="Meiryo" panose="020B0604030504040204" pitchFamily="34" charset="-128"/>
                          <a:ea typeface="Meiryo" panose="020B0604030504040204" pitchFamily="34" charset="-128"/>
                        </a:rPr>
                        <a:t>性を連想させるクリエイティブ（デジタルエンターテインメント）</a:t>
                      </a: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14556426"/>
                  </a:ext>
                </a:extLst>
              </a:tr>
              <a:tr h="288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a:ea typeface="Meiryo"/>
                        </a:rPr>
                        <a:t>健康・美容食品</a:t>
                      </a:r>
                      <a:r>
                        <a:rPr lang="en-US" altLang="ja-JP" sz="900" b="0" i="0" u="none" strike="noStrike" noProof="0" dirty="0">
                          <a:solidFill>
                            <a:schemeClr val="bg1"/>
                          </a:solidFill>
                          <a:effectLst/>
                          <a:latin typeface="Meiryo"/>
                        </a:rPr>
                        <a:t>*3</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445162569"/>
                  </a:ext>
                </a:extLst>
              </a:tr>
              <a:tr h="288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健康器具・雑貨</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78296829"/>
                  </a:ext>
                </a:extLst>
              </a:tr>
              <a:tr h="288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恋愛</a:t>
                      </a:r>
                      <a:r>
                        <a:rPr lang="en-US" altLang="ja-JP" sz="850" b="0" u="none" strike="noStrike" dirty="0">
                          <a:solidFill>
                            <a:schemeClr val="bg1"/>
                          </a:solidFill>
                          <a:effectLst/>
                          <a:latin typeface="Meiryo" panose="020B0604030504040204" pitchFamily="34" charset="-128"/>
                          <a:ea typeface="Meiryo" panose="020B0604030504040204" pitchFamily="34" charset="-128"/>
                        </a:rPr>
                        <a:t>/</a:t>
                      </a:r>
                      <a:r>
                        <a:rPr lang="ja-JP" altLang="en-US" sz="850" b="0" u="none" strike="noStrike" dirty="0">
                          <a:solidFill>
                            <a:schemeClr val="bg1"/>
                          </a:solidFill>
                          <a:effectLst/>
                          <a:latin typeface="Meiryo" panose="020B0604030504040204" pitchFamily="34" charset="-128"/>
                          <a:ea typeface="Meiryo" panose="020B0604030504040204" pitchFamily="34" charset="-128"/>
                        </a:rPr>
                        <a:t>結婚情報・サービス</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2327458966"/>
                  </a:ext>
                </a:extLst>
              </a:tr>
              <a:tr h="288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恋愛・結婚情報（出会い系サイト、結婚紹介、インターネット異性紹介業</a:t>
                      </a:r>
                      <a:r>
                        <a:rPr lang="en-US" altLang="ja-JP" sz="850" b="0" u="none" strike="noStrike" dirty="0">
                          <a:solidFill>
                            <a:schemeClr val="bg1"/>
                          </a:solidFill>
                          <a:effectLst/>
                          <a:latin typeface="Meiryo" panose="020B0604030504040204" pitchFamily="34" charset="-128"/>
                          <a:ea typeface="Meiryo" panose="020B0604030504040204" pitchFamily="34" charset="-128"/>
                        </a:rPr>
                        <a:t>)</a:t>
                      </a:r>
                      <a:endParaRPr lang="en-US" altLang="ja-JP"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43799200"/>
                  </a:ext>
                </a:extLst>
              </a:tr>
              <a:tr h="288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占い</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288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dirty="0">
                          <a:solidFill>
                            <a:schemeClr val="bg1"/>
                          </a:solidFill>
                          <a:effectLst/>
                          <a:latin typeface="Meiryo" panose="020B0604030504040204" pitchFamily="34" charset="-128"/>
                          <a:ea typeface="Meiryo" panose="020B0604030504040204" pitchFamily="34" charset="-128"/>
                        </a:rPr>
                        <a:t>能力開発関連商品</a:t>
                      </a:r>
                      <a:endParaRPr lang="zh-TW"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i="0" u="none" strike="noStrike" dirty="0">
                          <a:solidFill>
                            <a:schemeClr val="tx1"/>
                          </a:solidFill>
                          <a:effectLst/>
                          <a:latin typeface="Meiryo" panose="020B0604030504040204" pitchFamily="34" charset="-128"/>
                          <a:ea typeface="Meiryo" panose="020B0604030504040204" pitchFamily="34" charset="-128"/>
                        </a:rPr>
                        <a:t>×</a:t>
                      </a:r>
                      <a:endParaRPr lang="ja-JP" altLang="en-US" sz="900" b="1" i="0" u="none" strike="noStrike" dirty="0">
                        <a:solidFill>
                          <a:schemeClr val="tx1"/>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812486826"/>
                  </a:ext>
                </a:extLst>
              </a:tr>
              <a:tr h="288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探偵</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424464143"/>
                  </a:ext>
                </a:extLst>
              </a:tr>
              <a:tr h="288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葬祭</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49541065"/>
                  </a:ext>
                </a:extLst>
              </a:tr>
              <a:tr h="288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宗教団体</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i="0" u="none" strike="noStrike" dirty="0">
                          <a:solidFill>
                            <a:schemeClr val="tx1"/>
                          </a:solidFill>
                          <a:effectLst/>
                          <a:latin typeface="Meiryo" panose="020B0604030504040204" pitchFamily="34" charset="-128"/>
                          <a:ea typeface="Meiryo" panose="020B0604030504040204" pitchFamily="34" charset="-128"/>
                        </a:rPr>
                        <a:t>×</a:t>
                      </a:r>
                      <a:endParaRPr lang="ja-JP" altLang="en-US" sz="900" b="1" i="0" u="none" strike="noStrike" dirty="0">
                        <a:solidFill>
                          <a:schemeClr val="tx1"/>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940608094"/>
                  </a:ext>
                </a:extLst>
              </a:tr>
              <a:tr h="288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団体による意見広告、主観的な意見を強く伝えるもの</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40765094"/>
                  </a:ext>
                </a:extLst>
              </a:tr>
              <a:tr h="28800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fontAlgn="ctr"/>
                      <a:r>
                        <a:rPr lang="ja-JP" altLang="en-US" sz="850" b="0" i="0" u="none" strike="noStrike" dirty="0">
                          <a:solidFill>
                            <a:schemeClr val="bg1"/>
                          </a:solidFill>
                          <a:effectLst/>
                          <a:latin typeface="Meiryo" panose="020B0604030504040204" pitchFamily="34" charset="-128"/>
                          <a:ea typeface="Meiryo" panose="020B0604030504040204" pitchFamily="34" charset="-128"/>
                        </a:rPr>
                        <a:t>加熱式たばこ</a:t>
                      </a: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980348530"/>
                  </a:ext>
                </a:extLst>
              </a:tr>
              <a:tr h="288000">
                <a:tc>
                  <a:txBody>
                    <a:bodyPr/>
                    <a:lstStyle/>
                    <a:p>
                      <a:pPr algn="l" fontAlgn="ctr"/>
                      <a:r>
                        <a:rPr lang="ja-JP" altLang="en-US" sz="850" b="0" i="0" u="none" strike="noStrike" dirty="0">
                          <a:solidFill>
                            <a:schemeClr val="bg1"/>
                          </a:solidFill>
                          <a:effectLst/>
                          <a:latin typeface="Meiryo" panose="020B0604030504040204" pitchFamily="34" charset="-128"/>
                          <a:ea typeface="Meiryo" panose="020B0604030504040204" pitchFamily="34" charset="-128"/>
                        </a:rPr>
                        <a:t>電子たばこ</a:t>
                      </a: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57254590"/>
                  </a:ext>
                </a:extLst>
              </a:tr>
              <a:tr h="288000">
                <a:tc>
                  <a:txBody>
                    <a:bodyPr/>
                    <a:lstStyle/>
                    <a:p>
                      <a:pPr algn="l" fontAlgn="ctr"/>
                      <a:r>
                        <a:rPr lang="ja-JP" altLang="en-US" sz="850" b="0" i="0" u="none" strike="noStrike" dirty="0">
                          <a:solidFill>
                            <a:schemeClr val="bg1"/>
                          </a:solidFill>
                          <a:effectLst/>
                          <a:latin typeface="Meiryo" panose="020B0604030504040204" pitchFamily="34" charset="-128"/>
                          <a:ea typeface="Meiryo" panose="020B0604030504040204" pitchFamily="34" charset="-128"/>
                        </a:rPr>
                        <a:t>政党広告</a:t>
                      </a: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900" b="1" i="0" u="none" strike="noStrike" dirty="0">
                          <a:solidFill>
                            <a:schemeClr val="tx1"/>
                          </a:solidFill>
                          <a:effectLst/>
                          <a:latin typeface="Meiryo" panose="020B0604030504040204" pitchFamily="34" charset="-128"/>
                          <a:ea typeface="Meiryo" panose="020B0604030504040204" pitchFamily="34" charset="-128"/>
                        </a:rPr>
                        <a:t>×</a:t>
                      </a:r>
                      <a:endParaRPr lang="ja-JP" altLang="en-US" sz="900" b="1" i="0" u="none" strike="noStrike" dirty="0">
                        <a:solidFill>
                          <a:schemeClr val="tx1"/>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979721312"/>
                  </a:ext>
                </a:extLst>
              </a:tr>
            </a:tbl>
          </a:graphicData>
        </a:graphic>
      </p:graphicFrame>
      <p:sp>
        <p:nvSpPr>
          <p:cNvPr id="13" name="テキスト ボックス 12">
            <a:extLst>
              <a:ext uri="{FF2B5EF4-FFF2-40B4-BE49-F238E27FC236}">
                <a16:creationId xmlns:a16="http://schemas.microsoft.com/office/drawing/2014/main" id="{7B7C6137-073F-E478-13EA-D6ACFAA69294}"/>
              </a:ext>
            </a:extLst>
          </p:cNvPr>
          <p:cNvSpPr txBox="1"/>
          <p:nvPr/>
        </p:nvSpPr>
        <p:spPr>
          <a:xfrm>
            <a:off x="550423" y="815023"/>
            <a:ext cx="11641577" cy="287002"/>
          </a:xfrm>
          <a:prstGeom prst="rect">
            <a:avLst/>
          </a:prstGeom>
          <a:noFill/>
        </p:spPr>
        <p:txBody>
          <a:bodyPr wrap="square">
            <a:spAutoFit/>
          </a:bodyPr>
          <a:lstStyle/>
          <a:p>
            <a:pPr>
              <a:lnSpc>
                <a:spcPct val="120000"/>
              </a:lnSpc>
              <a:defRPr/>
            </a:pPr>
            <a:r>
              <a:rPr lang="ja-JP" altLang="en-US" sz="1050" dirty="0">
                <a:solidFill>
                  <a:schemeClr val="tx1">
                    <a:lumMod val="95000"/>
                    <a:lumOff val="5000"/>
                  </a:schemeClr>
                </a:solidFill>
                <a:latin typeface="Meiryo" panose="020B0604030504040204" pitchFamily="34" charset="-128"/>
                <a:ea typeface="Meiryo" panose="020B0604030504040204" pitchFamily="34" charset="-128"/>
              </a:rPr>
              <a:t>以下に該当する業種、商品・サービスにつきましては、 </a:t>
            </a:r>
            <a:r>
              <a:rPr lang="en-US" altLang="ja-JP" sz="1050" dirty="0">
                <a:solidFill>
                  <a:schemeClr val="tx1">
                    <a:lumMod val="95000"/>
                    <a:lumOff val="5000"/>
                  </a:schemeClr>
                </a:solidFill>
                <a:latin typeface="Meiryo" panose="020B0604030504040204" pitchFamily="34" charset="-128"/>
                <a:ea typeface="Meiryo" panose="020B0604030504040204" pitchFamily="34" charset="-128"/>
              </a:rPr>
              <a:t>Yahoo!</a:t>
            </a:r>
            <a:r>
              <a:rPr lang="ja-JP" altLang="en-US" sz="1050" dirty="0">
                <a:solidFill>
                  <a:schemeClr val="tx1">
                    <a:lumMod val="95000"/>
                    <a:lumOff val="5000"/>
                  </a:schemeClr>
                </a:solidFill>
                <a:latin typeface="Meiryo" panose="020B0604030504040204" pitchFamily="34" charset="-128"/>
                <a:ea typeface="Meiryo" panose="020B0604030504040204" pitchFamily="34" charset="-128"/>
              </a:rPr>
              <a:t>ニュース タイアップの実施は原則不可となります。</a:t>
            </a:r>
            <a:endParaRPr lang="en-US" altLang="ja-JP" sz="1050"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14" name="正方形/長方形 13">
            <a:extLst>
              <a:ext uri="{FF2B5EF4-FFF2-40B4-BE49-F238E27FC236}">
                <a16:creationId xmlns:a16="http://schemas.microsoft.com/office/drawing/2014/main" id="{2F83BF17-3723-2CA6-5C3F-79FE5CA7D623}"/>
              </a:ext>
            </a:extLst>
          </p:cNvPr>
          <p:cNvSpPr/>
          <p:nvPr/>
        </p:nvSpPr>
        <p:spPr>
          <a:xfrm>
            <a:off x="9422762" y="6185270"/>
            <a:ext cx="2181863" cy="135422"/>
          </a:xfrm>
          <a:prstGeom prst="rect">
            <a:avLst/>
          </a:prstGeom>
        </p:spPr>
        <p:txBody>
          <a:bodyPr wrap="square" lIns="0" tIns="0" rIns="0" bIns="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印のないカテゴリーは制限なしとなります。</a:t>
            </a:r>
            <a:endPar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p:txBody>
      </p:sp>
      <p:sp>
        <p:nvSpPr>
          <p:cNvPr id="4" name="正方形/長方形 3">
            <a:extLst>
              <a:ext uri="{FF2B5EF4-FFF2-40B4-BE49-F238E27FC236}">
                <a16:creationId xmlns:a16="http://schemas.microsoft.com/office/drawing/2014/main" id="{E300C013-650A-9661-425E-57385C304005}"/>
              </a:ext>
            </a:extLst>
          </p:cNvPr>
          <p:cNvSpPr/>
          <p:nvPr/>
        </p:nvSpPr>
        <p:spPr>
          <a:xfrm>
            <a:off x="598261" y="6203692"/>
            <a:ext cx="9489879" cy="123111"/>
          </a:xfrm>
          <a:prstGeom prst="rect">
            <a:avLst/>
          </a:prstGeom>
          <a:noFill/>
        </p:spPr>
        <p:txBody>
          <a:bodyPr wrap="square" lIns="0" tIns="0" rIns="0" bIns="0" anchor="t">
            <a:spAutoFit/>
          </a:bodyPr>
          <a:lstStyle/>
          <a:p>
            <a:pPr>
              <a:defRPr/>
            </a:pPr>
            <a:r>
              <a:rPr kumimoji="0" lang="ja-JP" sz="800">
                <a:solidFill>
                  <a:srgbClr val="0D0D0D"/>
                </a:solidFill>
                <a:latin typeface="Meiryo"/>
                <a:ea typeface="Meiryo"/>
              </a:rPr>
              <a:t>*</a:t>
            </a:r>
            <a:r>
              <a:rPr kumimoji="0" lang="en-US" altLang="ja-JP" sz="800" dirty="0">
                <a:solidFill>
                  <a:srgbClr val="0D0D0D"/>
                </a:solidFill>
                <a:latin typeface="Meiryo"/>
                <a:ea typeface="Meiryo"/>
              </a:rPr>
              <a:t>3</a:t>
            </a:r>
            <a:r>
              <a:rPr kumimoji="0" lang="en-US" altLang="ja-JP" sz="800" dirty="0">
                <a:solidFill>
                  <a:srgbClr val="000048"/>
                </a:solidFill>
                <a:latin typeface="Meiryo"/>
                <a:ea typeface="Meiryo"/>
              </a:rPr>
              <a:t>.</a:t>
            </a:r>
            <a:r>
              <a:rPr lang="ja-JP" altLang="en-US" sz="800">
                <a:solidFill>
                  <a:schemeClr val="tx2"/>
                </a:solidFill>
                <a:latin typeface="Meiryo"/>
                <a:ea typeface="Meiryo"/>
              </a:rPr>
              <a:t>特定保健用食品</a:t>
            </a:r>
            <a:r>
              <a:rPr lang="ja-JP" sz="800">
                <a:solidFill>
                  <a:schemeClr val="tx2"/>
                </a:solidFill>
                <a:latin typeface="Meiryo"/>
                <a:ea typeface="Meiryo"/>
              </a:rPr>
              <a:t>など</a:t>
            </a:r>
            <a:r>
              <a:rPr lang="ja-JP" altLang="en-US" sz="800">
                <a:solidFill>
                  <a:schemeClr val="tx2"/>
                </a:solidFill>
                <a:latin typeface="Meiryo"/>
                <a:ea typeface="Meiryo"/>
              </a:rPr>
              <a:t>効果・効能の訴求が認めら</a:t>
            </a:r>
            <a:r>
              <a:rPr lang="ja-JP" sz="800">
                <a:solidFill>
                  <a:schemeClr val="tx2"/>
                </a:solidFill>
                <a:latin typeface="Meiryo"/>
                <a:ea typeface="Meiryo"/>
              </a:rPr>
              <a:t>れ</a:t>
            </a:r>
            <a:r>
              <a:rPr lang="ja-JP" altLang="en-US" sz="800">
                <a:solidFill>
                  <a:schemeClr val="tx2"/>
                </a:solidFill>
                <a:latin typeface="Meiryo"/>
                <a:ea typeface="Meiryo"/>
              </a:rPr>
              <a:t>た</a:t>
            </a:r>
            <a:r>
              <a:rPr lang="ja-JP" sz="800">
                <a:solidFill>
                  <a:schemeClr val="tx2"/>
                </a:solidFill>
                <a:latin typeface="Meiryo"/>
                <a:ea typeface="Meiryo"/>
              </a:rPr>
              <a:t>商品は掲載可</a:t>
            </a:r>
            <a:endParaRPr lang="ja-JP" altLang="en-US"/>
          </a:p>
        </p:txBody>
      </p:sp>
    </p:spTree>
    <p:extLst>
      <p:ext uri="{BB962C8B-B14F-4D97-AF65-F5344CB8AC3E}">
        <p14:creationId xmlns:p14="http://schemas.microsoft.com/office/powerpoint/2010/main" val="376445048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05E1B1-4810-454F-43B2-12AF7DD348C8}"/>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19753E5F-CFBE-CE98-418A-A64A158611F6}"/>
              </a:ext>
            </a:extLst>
          </p:cNvPr>
          <p:cNvSpPr>
            <a:spLocks noGrp="1"/>
          </p:cNvSpPr>
          <p:nvPr>
            <p:ph type="body" sz="quarter" idx="12"/>
          </p:nvPr>
        </p:nvSpPr>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C7661891-0675-3630-484F-C256C00BC1F5}"/>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13" name="テキスト プレースホルダー 1">
            <a:extLst>
              <a:ext uri="{FF2B5EF4-FFF2-40B4-BE49-F238E27FC236}">
                <a16:creationId xmlns:a16="http://schemas.microsoft.com/office/drawing/2014/main" id="{ABAEDD4E-C642-41D3-593D-2271B479DE62}"/>
              </a:ext>
            </a:extLst>
          </p:cNvPr>
          <p:cNvSpPr>
            <a:spLocks noGrp="1"/>
          </p:cNvSpPr>
          <p:nvPr>
            <p:ph type="body" sz="quarter" idx="10"/>
          </p:nvPr>
        </p:nvSpPr>
        <p:spPr>
          <a:xfrm>
            <a:off x="1887808" y="252000"/>
            <a:ext cx="8136904" cy="335028"/>
          </a:xfrm>
        </p:spPr>
        <p:txBody>
          <a:bodyPr/>
          <a:lstStyle/>
          <a:p>
            <a:r>
              <a:rPr lang="ja-JP" altLang="en-US">
                <a:solidFill>
                  <a:srgbClr val="000048"/>
                </a:solidFill>
              </a:rPr>
              <a:t>掲載制限カテゴリー</a:t>
            </a:r>
            <a:endParaRPr kumimoji="1" lang="ja-JP" altLang="en-US">
              <a:solidFill>
                <a:srgbClr val="000048"/>
              </a:solidFill>
            </a:endParaRPr>
          </a:p>
        </p:txBody>
      </p:sp>
      <p:graphicFrame>
        <p:nvGraphicFramePr>
          <p:cNvPr id="5" name="表 4">
            <a:extLst>
              <a:ext uri="{FF2B5EF4-FFF2-40B4-BE49-F238E27FC236}">
                <a16:creationId xmlns:a16="http://schemas.microsoft.com/office/drawing/2014/main" id="{5D3D9B77-A695-FEEC-C415-67DE00663E62}"/>
              </a:ext>
            </a:extLst>
          </p:cNvPr>
          <p:cNvGraphicFramePr>
            <a:graphicFrameLocks noGrp="1"/>
          </p:cNvGraphicFramePr>
          <p:nvPr/>
        </p:nvGraphicFramePr>
        <p:xfrm>
          <a:off x="479425" y="3277514"/>
          <a:ext cx="11248747" cy="1185970"/>
        </p:xfrm>
        <a:graphic>
          <a:graphicData uri="http://schemas.openxmlformats.org/drawingml/2006/table">
            <a:tbl>
              <a:tblPr firstCol="1" bandRow="1"/>
              <a:tblGrid>
                <a:gridCol w="865192">
                  <a:extLst>
                    <a:ext uri="{9D8B030D-6E8A-4147-A177-3AD203B41FA5}">
                      <a16:colId xmlns:a16="http://schemas.microsoft.com/office/drawing/2014/main" val="3608287535"/>
                    </a:ext>
                  </a:extLst>
                </a:gridCol>
                <a:gridCol w="1240642">
                  <a:extLst>
                    <a:ext uri="{9D8B030D-6E8A-4147-A177-3AD203B41FA5}">
                      <a16:colId xmlns:a16="http://schemas.microsoft.com/office/drawing/2014/main" val="135909385"/>
                    </a:ext>
                  </a:extLst>
                </a:gridCol>
                <a:gridCol w="4839269">
                  <a:extLst>
                    <a:ext uri="{9D8B030D-6E8A-4147-A177-3AD203B41FA5}">
                      <a16:colId xmlns:a16="http://schemas.microsoft.com/office/drawing/2014/main" val="2591893762"/>
                    </a:ext>
                  </a:extLst>
                </a:gridCol>
                <a:gridCol w="1232453">
                  <a:extLst>
                    <a:ext uri="{9D8B030D-6E8A-4147-A177-3AD203B41FA5}">
                      <a16:colId xmlns:a16="http://schemas.microsoft.com/office/drawing/2014/main" val="664908994"/>
                    </a:ext>
                  </a:extLst>
                </a:gridCol>
                <a:gridCol w="1212574">
                  <a:extLst>
                    <a:ext uri="{9D8B030D-6E8A-4147-A177-3AD203B41FA5}">
                      <a16:colId xmlns:a16="http://schemas.microsoft.com/office/drawing/2014/main" val="1931427765"/>
                    </a:ext>
                  </a:extLst>
                </a:gridCol>
                <a:gridCol w="1858617">
                  <a:extLst>
                    <a:ext uri="{9D8B030D-6E8A-4147-A177-3AD203B41FA5}">
                      <a16:colId xmlns:a16="http://schemas.microsoft.com/office/drawing/2014/main" val="2760754859"/>
                    </a:ext>
                  </a:extLst>
                </a:gridCol>
              </a:tblGrid>
              <a:tr h="46705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問い合わせ</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内容</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項目</a:t>
                      </a:r>
                    </a:p>
                  </a:txBody>
                  <a:tcPr marL="45720" marR="4572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詳細</a:t>
                      </a:r>
                    </a:p>
                  </a:txBody>
                  <a:tcPr marL="45720" marR="4572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必須</a:t>
                      </a:r>
                      <a:r>
                        <a:rPr kumimoji="1" lang="en-US" altLang="ja-JP" sz="1000" b="1" kern="1200">
                          <a:solidFill>
                            <a:schemeClr val="bg1"/>
                          </a:solidFill>
                          <a:latin typeface="Meiryo" panose="020B0604030504040204" pitchFamily="34" charset="-128"/>
                          <a:ea typeface="Meiryo" panose="020B0604030504040204" pitchFamily="34" charset="-128"/>
                          <a:cs typeface="+mn-cs"/>
                        </a:rPr>
                        <a:t>/</a:t>
                      </a:r>
                      <a:r>
                        <a:rPr kumimoji="1" lang="ja-JP" altLang="en-US" sz="1000" b="1" kern="1200">
                          <a:solidFill>
                            <a:schemeClr val="bg1"/>
                          </a:solidFill>
                          <a:latin typeface="Meiryo" panose="020B0604030504040204" pitchFamily="34" charset="-128"/>
                          <a:ea typeface="Meiryo" panose="020B0604030504040204" pitchFamily="34" charset="-128"/>
                          <a:cs typeface="+mn-cs"/>
                        </a:rPr>
                        <a:t>任意</a:t>
                      </a:r>
                    </a:p>
                  </a:txBody>
                  <a:tcPr marL="45720" marR="4572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期日</a:t>
                      </a:r>
                    </a:p>
                  </a:txBody>
                  <a:tcPr marL="45720" marR="4572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審査依頼フォーム</a:t>
                      </a:r>
                    </a:p>
                  </a:txBody>
                  <a:tcPr marL="45720" marR="4572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632432">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a:solidFill>
                          <a:schemeClr val="bg1"/>
                        </a:solidFill>
                        <a:latin typeface="Meiryo" panose="020B0604030504040204" pitchFamily="34" charset="-128"/>
                        <a:ea typeface="Meiryo" panose="020B0604030504040204" pitchFamily="34" charset="-128"/>
                        <a:cs typeface="+mn-cs"/>
                      </a:endParaRPr>
                    </a:p>
                    <a:p>
                      <a:pPr algn="ctr">
                        <a:lnSpc>
                          <a:spcPct val="110000"/>
                        </a:lnSpc>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カテゴリー</a:t>
                      </a:r>
                      <a:endParaRPr kumimoji="1" lang="ja-JP" altLang="en-US" sz="1000" b="0" i="0" kern="120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kern="1200" noProof="0">
                          <a:solidFill>
                            <a:srgbClr val="0D0D0D"/>
                          </a:solidFill>
                          <a:latin typeface="Meiryo" panose="020B0604030504040204" pitchFamily="34" charset="-128"/>
                          <a:ea typeface="Meiryo" panose="020B0604030504040204" pitchFamily="34" charset="-128"/>
                          <a:cs typeface="+mn-cs"/>
                        </a:rPr>
                        <a:t>「掲載制限に該当する広告内容」の判断</a:t>
                      </a:r>
                      <a:endParaRPr kumimoji="1" lang="en-US" altLang="ja-JP" sz="1000" b="0" kern="1200" noProof="0">
                        <a:solidFill>
                          <a:srgbClr val="0D0D0D"/>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kern="1200" noProof="0">
                          <a:solidFill>
                            <a:srgbClr val="0D0D0D"/>
                          </a:solidFill>
                          <a:latin typeface="Meiryo" panose="020B0604030504040204" pitchFamily="34" charset="-128"/>
                          <a:ea typeface="Meiryo" panose="020B0604030504040204" pitchFamily="34" charset="-128"/>
                          <a:cs typeface="+mn-cs"/>
                        </a:rPr>
                        <a:t>※</a:t>
                      </a:r>
                      <a:r>
                        <a:rPr kumimoji="1" lang="ja-JP" altLang="en-US" sz="1000" b="0" kern="1200" noProof="0">
                          <a:solidFill>
                            <a:srgbClr val="0D0D0D"/>
                          </a:solidFill>
                          <a:latin typeface="Meiryo" panose="020B0604030504040204" pitchFamily="34" charset="-128"/>
                          <a:ea typeface="Meiryo" panose="020B0604030504040204" pitchFamily="34" charset="-128"/>
                          <a:cs typeface="+mn-cs"/>
                        </a:rPr>
                        <a:t>掲載制限カテゴリーの確認の場合に選択。</a:t>
                      </a:r>
                      <a:r>
                        <a:rPr kumimoji="1" lang="ja-JP" altLang="en-US" sz="1000" b="0" kern="1200" noProof="0">
                          <a:solidFill>
                            <a:srgbClr val="002AFF"/>
                          </a:solidFill>
                          <a:latin typeface="Meiryo" panose="020B0604030504040204" pitchFamily="34" charset="-128"/>
                          <a:ea typeface="Meiryo" panose="020B0604030504040204" pitchFamily="34" charset="-128"/>
                          <a:cs typeface="+mn-cs"/>
                        </a:rPr>
                        <a:t>判断にはリンク先サイトが必要</a:t>
                      </a:r>
                      <a:r>
                        <a:rPr kumimoji="1" lang="ja-JP" altLang="en-US" sz="1000" b="0" kern="1200" noProof="0">
                          <a:solidFill>
                            <a:srgbClr val="0D0D0D"/>
                          </a:solidFill>
                          <a:latin typeface="Meiryo" panose="020B0604030504040204" pitchFamily="34" charset="-128"/>
                          <a:ea typeface="Meiryo" panose="020B0604030504040204" pitchFamily="34" charset="-128"/>
                          <a:cs typeface="+mn-cs"/>
                        </a:rPr>
                        <a:t>となり、クリエイティブのみでは判断できかねます。</a:t>
                      </a:r>
                    </a:p>
                  </a:txBody>
                  <a:tcPr marL="108000" marR="108000" marT="108000" marB="1080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kern="1200">
                          <a:solidFill>
                            <a:srgbClr val="0D0D0D"/>
                          </a:solidFill>
                          <a:latin typeface="Meiryo" panose="020B0604030504040204" pitchFamily="34" charset="-128"/>
                          <a:ea typeface="Meiryo" panose="020B0604030504040204" pitchFamily="34" charset="-128"/>
                          <a:cs typeface="+mn-cs"/>
                        </a:rPr>
                        <a:t>任意</a:t>
                      </a:r>
                    </a:p>
                  </a:txBody>
                  <a:tcPr marL="108000" marR="108000" marT="108000" marB="1080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0">
                          <a:solidFill>
                            <a:srgbClr val="0D0D0D"/>
                          </a:solidFill>
                          <a:latin typeface="Meiryo" panose="020B0604030504040204" pitchFamily="34" charset="-128"/>
                          <a:ea typeface="Meiryo" panose="020B0604030504040204" pitchFamily="34" charset="-128"/>
                        </a:rPr>
                        <a:t>掲載に間に合うよう適宜</a:t>
                      </a:r>
                      <a:endParaRPr kumimoji="1" lang="en-US" altLang="ja-JP" sz="1100" b="0" kern="1200" noProof="0">
                        <a:solidFill>
                          <a:schemeClr val="tx1">
                            <a:lumMod val="65000"/>
                            <a:lumOff val="35000"/>
                          </a:schemeClr>
                        </a:solidFill>
                        <a:latin typeface="+mn-lt"/>
                        <a:ea typeface="+mn-ea"/>
                        <a:cs typeface="+mn-cs"/>
                      </a:endParaRPr>
                    </a:p>
                  </a:txBody>
                  <a:tcPr marL="163440" marR="16344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5098"/>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23"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hlinkClick r:id="rId3"/>
                        </a:rPr>
                        <a:t>掲載制限カテゴリー確認　依頼フォーム</a:t>
                      </a:r>
                      <a:br>
                        <a:rPr kumimoji="1" lang="en-US" altLang="ja-JP" sz="1000" b="0">
                          <a:latin typeface="Meiryo" panose="020B0604030504040204" pitchFamily="34" charset="-128"/>
                          <a:ea typeface="Meiryo" panose="020B0604030504040204" pitchFamily="34" charset="-128"/>
                        </a:rPr>
                      </a:br>
                      <a:endParaRPr lang="en-US" altLang="ja-JP" sz="1000" b="0">
                        <a:latin typeface="Meiryo" panose="020B0604030504040204" pitchFamily="34" charset="-128"/>
                        <a:ea typeface="Meiryo" panose="020B0604030504040204" pitchFamily="34" charset="-128"/>
                      </a:endParaRPr>
                    </a:p>
                  </a:txBody>
                  <a:tcPr marL="108000" marR="108000" marT="108000" marB="1080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5098"/>
                      </a:srgbClr>
                    </a:solidFill>
                  </a:tcPr>
                </a:tc>
                <a:extLst>
                  <a:ext uri="{0D108BD9-81ED-4DB2-BD59-A6C34878D82A}">
                    <a16:rowId xmlns:a16="http://schemas.microsoft.com/office/drawing/2014/main" val="2463668774"/>
                  </a:ext>
                </a:extLst>
              </a:tr>
            </a:tbl>
          </a:graphicData>
        </a:graphic>
      </p:graphicFrame>
      <p:sp>
        <p:nvSpPr>
          <p:cNvPr id="7" name="テキスト ボックス 6">
            <a:extLst>
              <a:ext uri="{FF2B5EF4-FFF2-40B4-BE49-F238E27FC236}">
                <a16:creationId xmlns:a16="http://schemas.microsoft.com/office/drawing/2014/main" id="{A2FA6B53-EC21-3006-7EA0-979FDAC3BE84}"/>
              </a:ext>
            </a:extLst>
          </p:cNvPr>
          <p:cNvSpPr txBox="1"/>
          <p:nvPr/>
        </p:nvSpPr>
        <p:spPr>
          <a:xfrm>
            <a:off x="587375" y="1089025"/>
            <a:ext cx="11233150" cy="2132892"/>
          </a:xfrm>
          <a:prstGeom prst="rect">
            <a:avLst/>
          </a:prstGeom>
          <a:noFill/>
        </p:spPr>
        <p:txBody>
          <a:bodyPr wrap="square" lIns="0" tIns="0" rIns="0" bIns="0" rtlCol="0">
            <a:spAutoFit/>
          </a:bodyPr>
          <a:lstStyle/>
          <a:p>
            <a:pPr eaLnBrk="1" fontAlgn="auto" hangingPunct="1">
              <a:lnSpc>
                <a:spcPct val="130000"/>
              </a:lnSpc>
              <a:spcBef>
                <a:spcPts val="0"/>
              </a:spcBef>
              <a:spcAft>
                <a:spcPts val="0"/>
              </a:spcAft>
            </a:pPr>
            <a:r>
              <a:rPr lang="ja-JP" altLang="en-US" sz="1400" dirty="0">
                <a:solidFill>
                  <a:srgbClr val="0D0D0D"/>
                </a:solidFill>
                <a:latin typeface="Meiryo" panose="020B0604030504040204" pitchFamily="34" charset="-128"/>
                <a:ea typeface="Meiryo" panose="020B0604030504040204" pitchFamily="34" charset="-128"/>
              </a:rPr>
              <a:t>広告主様の訴求したい商品</a:t>
            </a:r>
            <a:r>
              <a:rPr lang="en-US" altLang="ja-JP" sz="1400" dirty="0">
                <a:solidFill>
                  <a:srgbClr val="0D0D0D"/>
                </a:solidFill>
                <a:latin typeface="Meiryo" panose="020B0604030504040204" pitchFamily="34" charset="-128"/>
                <a:ea typeface="Meiryo" panose="020B0604030504040204" pitchFamily="34" charset="-128"/>
              </a:rPr>
              <a:t>/</a:t>
            </a:r>
            <a:r>
              <a:rPr lang="ja-JP" altLang="en-US" sz="1400" dirty="0">
                <a:solidFill>
                  <a:srgbClr val="0D0D0D"/>
                </a:solidFill>
                <a:latin typeface="Meiryo" panose="020B0604030504040204" pitchFamily="34" charset="-128"/>
                <a:ea typeface="Meiryo" panose="020B0604030504040204" pitchFamily="34" charset="-128"/>
              </a:rPr>
              <a:t>サービスが掲載制限カテゴリーに該当する場合、掲載を制限させていただくことがあります。</a:t>
            </a:r>
            <a:br>
              <a:rPr lang="en-US" altLang="ja-JP" sz="1400" dirty="0">
                <a:solidFill>
                  <a:srgbClr val="0D0D0D"/>
                </a:solidFill>
                <a:latin typeface="Meiryo" panose="020B0604030504040204" pitchFamily="34" charset="-128"/>
                <a:ea typeface="Meiryo" panose="020B0604030504040204" pitchFamily="34" charset="-128"/>
              </a:rPr>
            </a:br>
            <a:r>
              <a:rPr lang="ja-JP" altLang="en-US" sz="1400" dirty="0">
                <a:solidFill>
                  <a:srgbClr val="000000"/>
                </a:solidFill>
                <a:latin typeface="Calibri" panose="020F0502020204030204"/>
                <a:ea typeface="メイリオ" panose="020B0604030504040204" pitchFamily="50" charset="-128"/>
              </a:rPr>
              <a:t>ディスプレイ広告（予約型）の掲載制限に関わる各カテゴリーの定義は</a:t>
            </a:r>
            <a:r>
              <a:rPr lang="ja-JP" altLang="en-US" sz="1400" dirty="0">
                <a:solidFill>
                  <a:srgbClr val="000000"/>
                </a:solidFill>
                <a:latin typeface="Calibri" panose="020F0502020204030204"/>
                <a:ea typeface="メイリオ" panose="020B0604030504040204" pitchFamily="50" charset="-128"/>
                <a:hlinkClick r:id="rId4"/>
              </a:rPr>
              <a:t>掲載制限カテゴリー定義</a:t>
            </a:r>
            <a:r>
              <a:rPr lang="ja-JP" altLang="en-US" sz="1400" dirty="0">
                <a:solidFill>
                  <a:srgbClr val="000000"/>
                </a:solidFill>
                <a:latin typeface="Calibri" panose="020F0502020204030204"/>
                <a:ea typeface="メイリオ" panose="020B0604030504040204" pitchFamily="50" charset="-128"/>
              </a:rPr>
              <a:t> を参照ください。</a:t>
            </a:r>
            <a:endParaRPr lang="en-US" altLang="ja-JP" sz="1100" dirty="0">
              <a:solidFill>
                <a:srgbClr val="0D0D0D"/>
              </a:solidFill>
              <a:latin typeface="Meiryo" panose="020B0604030504040204" pitchFamily="34" charset="-128"/>
              <a:ea typeface="Meiryo" panose="020B0604030504040204" pitchFamily="34" charset="-128"/>
            </a:endParaRPr>
          </a:p>
          <a:p>
            <a:pPr eaLnBrk="1" fontAlgn="auto" hangingPunct="1">
              <a:lnSpc>
                <a:spcPct val="130000"/>
              </a:lnSpc>
              <a:spcBef>
                <a:spcPts val="0"/>
              </a:spcBef>
              <a:spcAft>
                <a:spcPts val="0"/>
              </a:spcAft>
            </a:pPr>
            <a:endParaRPr lang="en-US" altLang="ja-JP" sz="1400" dirty="0">
              <a:solidFill>
                <a:srgbClr val="0D0D0D"/>
              </a:solidFill>
              <a:latin typeface="Meiryo" panose="020B0604030504040204" pitchFamily="34" charset="-128"/>
              <a:ea typeface="Meiryo" panose="020B0604030504040204" pitchFamily="34" charset="-128"/>
            </a:endParaRPr>
          </a:p>
          <a:p>
            <a:pPr eaLnBrk="1" fontAlgn="auto" hangingPunct="1">
              <a:spcBef>
                <a:spcPts val="0"/>
              </a:spcBef>
              <a:spcAft>
                <a:spcPts val="0"/>
              </a:spcAft>
            </a:pPr>
            <a:r>
              <a:rPr lang="ja-JP" altLang="en-US" sz="1400" dirty="0">
                <a:solidFill>
                  <a:srgbClr val="000000"/>
                </a:solidFill>
                <a:latin typeface="Calibri" panose="020F0502020204030204"/>
                <a:ea typeface="メイリオ" panose="020B0604030504040204" pitchFamily="50" charset="-128"/>
              </a:rPr>
              <a:t>該当の可否について判断が難しい場合には、</a:t>
            </a:r>
            <a:r>
              <a:rPr lang="ja-JP" altLang="en-US" sz="1400" dirty="0">
                <a:solidFill>
                  <a:srgbClr val="FF0000"/>
                </a:solidFill>
                <a:latin typeface="Calibri" panose="020F0502020204030204"/>
                <a:ea typeface="メイリオ" panose="020B0604030504040204" pitchFamily="50" charset="-128"/>
                <a:hlinkClick r:id="rId3"/>
              </a:rPr>
              <a:t>事前確認用フォーム</a:t>
            </a:r>
            <a:r>
              <a:rPr lang="ja-JP" altLang="en-US" sz="1400" dirty="0">
                <a:solidFill>
                  <a:srgbClr val="000000"/>
                </a:solidFill>
                <a:latin typeface="Calibri" panose="020F0502020204030204"/>
                <a:ea typeface="メイリオ" panose="020B0604030504040204" pitchFamily="50" charset="-128"/>
              </a:rPr>
              <a:t>をご利用ください（審査目安：</a:t>
            </a:r>
            <a:r>
              <a:rPr lang="en-US" altLang="ja-JP" sz="1400" dirty="0">
                <a:solidFill>
                  <a:srgbClr val="000000"/>
                </a:solidFill>
                <a:latin typeface="Calibri" panose="020F0502020204030204"/>
                <a:ea typeface="メイリオ" panose="020B0604030504040204" pitchFamily="50" charset="-128"/>
              </a:rPr>
              <a:t>3</a:t>
            </a:r>
            <a:r>
              <a:rPr lang="ja-JP" altLang="en-US" sz="1400" dirty="0">
                <a:solidFill>
                  <a:srgbClr val="000000"/>
                </a:solidFill>
                <a:latin typeface="Calibri" panose="020F0502020204030204"/>
                <a:ea typeface="メイリオ" panose="020B0604030504040204" pitchFamily="50" charset="-128"/>
              </a:rPr>
              <a:t>営業日）。</a:t>
            </a:r>
            <a:endParaRPr lang="en-US" altLang="ja-JP" sz="1400" dirty="0">
              <a:solidFill>
                <a:srgbClr val="000000"/>
              </a:solidFill>
              <a:latin typeface="Calibri" panose="020F0502020204030204"/>
              <a:ea typeface="メイリオ" panose="020B0604030504040204" pitchFamily="50" charset="-128"/>
            </a:endParaRPr>
          </a:p>
          <a:p>
            <a:pPr eaLnBrk="1" fontAlgn="auto" hangingPunct="1">
              <a:spcBef>
                <a:spcPts val="0"/>
              </a:spcBef>
              <a:spcAft>
                <a:spcPts val="0"/>
              </a:spcAft>
            </a:pPr>
            <a:br>
              <a:rPr lang="ja-JP" altLang="en-US" sz="1400" dirty="0">
                <a:solidFill>
                  <a:srgbClr val="000000"/>
                </a:solidFill>
                <a:latin typeface="Calibri" panose="020F0502020204030204"/>
                <a:ea typeface="メイリオ" panose="020B0604030504040204" pitchFamily="50" charset="-128"/>
              </a:rPr>
            </a:br>
            <a:r>
              <a:rPr lang="ja-JP" altLang="en-US" sz="1400" dirty="0">
                <a:solidFill>
                  <a:srgbClr val="000000"/>
                </a:solidFill>
                <a:latin typeface="Calibri" panose="020F0502020204030204"/>
                <a:ea typeface="メイリオ" panose="020B0604030504040204" pitchFamily="50" charset="-128"/>
              </a:rPr>
              <a:t>掲載制限カテゴリーに該当すると判断できる場合は本フォームでの確認依頼は不要です。判断に迷う場合に限りご利用ください。</a:t>
            </a:r>
          </a:p>
          <a:p>
            <a:pPr eaLnBrk="1" fontAlgn="auto" hangingPunct="1">
              <a:spcBef>
                <a:spcPts val="0"/>
              </a:spcBef>
              <a:spcAft>
                <a:spcPts val="0"/>
              </a:spcAft>
            </a:pPr>
            <a:r>
              <a:rPr lang="ja-JP" altLang="en-US" sz="1400" dirty="0">
                <a:solidFill>
                  <a:srgbClr val="000000"/>
                </a:solidFill>
                <a:latin typeface="Calibri" panose="020F0502020204030204"/>
                <a:ea typeface="メイリオ" panose="020B0604030504040204" pitchFamily="50" charset="-128"/>
              </a:rPr>
              <a:t>掲載面・広告商品ごとの掲載制限や事前提案可否は本フォームにおける確認の対象外です。</a:t>
            </a:r>
            <a:endParaRPr lang="en-US" altLang="ja-JP" sz="1400" dirty="0">
              <a:solidFill>
                <a:srgbClr val="000000"/>
              </a:solidFill>
              <a:latin typeface="Calibri" panose="020F0502020204030204"/>
              <a:ea typeface="メイリオ" panose="020B0604030504040204" pitchFamily="50" charset="-128"/>
            </a:endParaRPr>
          </a:p>
          <a:p>
            <a:pPr eaLnBrk="1" fontAlgn="auto" hangingPunct="1">
              <a:spcBef>
                <a:spcPts val="0"/>
              </a:spcBef>
              <a:spcAft>
                <a:spcPts val="0"/>
              </a:spcAft>
            </a:pPr>
            <a:endParaRPr lang="en-US" altLang="ja-JP" sz="1400" dirty="0">
              <a:solidFill>
                <a:srgbClr val="000000"/>
              </a:solidFill>
              <a:latin typeface="Calibri" panose="020F0502020204030204"/>
              <a:ea typeface="メイリオ" panose="020B0604030504040204" pitchFamily="50" charset="-128"/>
            </a:endParaRPr>
          </a:p>
          <a:p>
            <a:pPr eaLnBrk="1" fontAlgn="auto" hangingPunct="1">
              <a:spcBef>
                <a:spcPts val="0"/>
              </a:spcBef>
              <a:spcAft>
                <a:spcPts val="0"/>
              </a:spcAft>
            </a:pPr>
            <a:endParaRPr lang="en-US" altLang="ja-JP" sz="1400" dirty="0">
              <a:solidFill>
                <a:srgbClr val="000000"/>
              </a:solidFill>
              <a:latin typeface="Calibri" panose="020F0502020204030204"/>
              <a:ea typeface="メイリオ" panose="020B0604030504040204" pitchFamily="50" charset="-128"/>
            </a:endParaRPr>
          </a:p>
        </p:txBody>
      </p:sp>
      <p:sp>
        <p:nvSpPr>
          <p:cNvPr id="8" name="テキスト プレースホルダー 10">
            <a:extLst>
              <a:ext uri="{FF2B5EF4-FFF2-40B4-BE49-F238E27FC236}">
                <a16:creationId xmlns:a16="http://schemas.microsoft.com/office/drawing/2014/main" id="{1CE1CDF4-54E6-23EF-B17A-9F7DAEC41FD9}"/>
              </a:ext>
            </a:extLst>
          </p:cNvPr>
          <p:cNvSpPr txBox="1">
            <a:spLocks/>
          </p:cNvSpPr>
          <p:nvPr/>
        </p:nvSpPr>
        <p:spPr>
          <a:xfrm>
            <a:off x="1721838" y="4883979"/>
            <a:ext cx="9972335" cy="1224000"/>
          </a:xfrm>
          <a:prstGeom prst="rect">
            <a:avLst/>
          </a:prstGeom>
        </p:spPr>
        <p:txBody>
          <a:bodyPr lIns="0" tIns="36000" rIns="0" bIns="0" anchor="ctr"/>
          <a:lstStyle>
            <a:lvl1pPr marL="0" indent="0" algn="l"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400">
                <a:solidFill>
                  <a:schemeClr val="tx1"/>
                </a:solidFill>
                <a:latin typeface="メイリオ" panose="020B0604030504040204" pitchFamily="50" charset="-128"/>
                <a:ea typeface="メイリオ" panose="020B0604030504040204" pitchFamily="50" charset="-128"/>
              </a:rPr>
              <a:t>予約時に登録いただいた掲載制限の内容と、入稿後の広告カテゴリー審査に差異がある場合「カテゴリー差分」のメールが送付されます。</a:t>
            </a:r>
            <a:endParaRPr lang="en-US" altLang="ja-JP" sz="1400">
              <a:solidFill>
                <a:schemeClr val="tx1"/>
              </a:solidFill>
              <a:latin typeface="メイリオ" panose="020B0604030504040204" pitchFamily="50" charset="-128"/>
              <a:ea typeface="メイリオ" panose="020B0604030504040204" pitchFamily="50" charset="-128"/>
            </a:endParaRPr>
          </a:p>
          <a:p>
            <a:r>
              <a:rPr lang="ja-JP" altLang="en-US" sz="1400">
                <a:solidFill>
                  <a:schemeClr val="tx1"/>
                </a:solidFill>
                <a:latin typeface="メイリオ" panose="020B0604030504040204" pitchFamily="50" charset="-128"/>
                <a:ea typeface="メイリオ" panose="020B0604030504040204" pitchFamily="50" charset="-128"/>
              </a:rPr>
              <a:t>必ずご確認いただきますようお願いします。</a:t>
            </a:r>
          </a:p>
          <a:p>
            <a:pPr defTabSz="914400">
              <a:lnSpc>
                <a:spcPct val="120000"/>
              </a:lnSpc>
              <a:spcBef>
                <a:spcPts val="0"/>
              </a:spcBef>
              <a:spcAft>
                <a:spcPts val="600"/>
              </a:spcAft>
              <a:defRPr/>
            </a:pPr>
            <a:endParaRPr lang="ja-JP">
              <a:cs typeface="Calibri" panose="020F0502020204030204"/>
            </a:endParaRPr>
          </a:p>
        </p:txBody>
      </p:sp>
      <p:pic>
        <p:nvPicPr>
          <p:cNvPr id="9" name="図プレースホルダー 10" descr="アイコン&#10;&#10;自動的に生成された説明">
            <a:extLst>
              <a:ext uri="{FF2B5EF4-FFF2-40B4-BE49-F238E27FC236}">
                <a16:creationId xmlns:a16="http://schemas.microsoft.com/office/drawing/2014/main" id="{55BE6426-5608-C60B-AC86-FD1F5C08867B}"/>
              </a:ext>
            </a:extLst>
          </p:cNvPr>
          <p:cNvPicPr>
            <a:picLocks noChangeAspect="1"/>
          </p:cNvPicPr>
          <p:nvPr/>
        </p:nvPicPr>
        <p:blipFill>
          <a:blip r:embed="rId5">
            <a:duotone>
              <a:schemeClr val="accent1">
                <a:shade val="45000"/>
                <a:satMod val="135000"/>
              </a:schemeClr>
              <a:prstClr val="white"/>
            </a:duotone>
            <a:extLst>
              <a:ext uri="{BEBA8EAE-BF5A-486C-A8C5-ECC9F3942E4B}">
                <a14:imgProps xmlns:a14="http://schemas.microsoft.com/office/drawing/2010/main">
                  <a14:imgLayer r:embed="rId6">
                    <a14:imgEffect>
                      <a14:artisticGlowEdges/>
                    </a14:imgEffect>
                  </a14:imgLayer>
                </a14:imgProps>
              </a:ext>
              <a:ext uri="{28A0092B-C50C-407E-A947-70E740481C1C}">
                <a14:useLocalDpi xmlns:a14="http://schemas.microsoft.com/office/drawing/2010/main" val="0"/>
              </a:ext>
            </a:extLst>
          </a:blip>
          <a:srcRect t="3900" b="3900"/>
          <a:stretch/>
        </p:blipFill>
        <p:spPr>
          <a:xfrm>
            <a:off x="670713" y="4964710"/>
            <a:ext cx="970646" cy="896118"/>
          </a:xfrm>
          <a:prstGeom prst="rect">
            <a:avLst/>
          </a:prstGeom>
        </p:spPr>
      </p:pic>
    </p:spTree>
    <p:extLst>
      <p:ext uri="{BB962C8B-B14F-4D97-AF65-F5344CB8AC3E}">
        <p14:creationId xmlns:p14="http://schemas.microsoft.com/office/powerpoint/2010/main" val="22600427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プレースホルダー 1">
            <a:extLst>
              <a:ext uri="{FF2B5EF4-FFF2-40B4-BE49-F238E27FC236}">
                <a16:creationId xmlns:a16="http://schemas.microsoft.com/office/drawing/2014/main" id="{717615CA-9073-50A6-DCE0-3171BA9E53B8}"/>
              </a:ext>
            </a:extLst>
          </p:cNvPr>
          <p:cNvSpPr txBox="1">
            <a:spLocks noGrp="1"/>
          </p:cNvSpPr>
          <p:nvPr>
            <p:ph type="body" sz="quarter" idx="10"/>
          </p:nvPr>
        </p:nvSpPr>
        <p:spPr>
          <a:xfrm>
            <a:off x="1887538" y="252413"/>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dirty="0">
                <a:solidFill>
                  <a:srgbClr val="000048"/>
                </a:solidFill>
              </a:rPr>
              <a:t>LINE</a:t>
            </a:r>
            <a:r>
              <a:rPr lang="ja-JP" altLang="en-US" dirty="0">
                <a:solidFill>
                  <a:srgbClr val="000048"/>
                </a:solidFill>
              </a:rPr>
              <a:t>ヤフー広告 ディスプレイ広告（予約型）</a:t>
            </a:r>
            <a:endParaRPr lang="en-US" altLang="ja-JP" dirty="0">
              <a:solidFill>
                <a:srgbClr val="000048"/>
              </a:solidFill>
            </a:endParaRPr>
          </a:p>
          <a:p>
            <a:r>
              <a:rPr lang="en-US" altLang="ja-JP" dirty="0">
                <a:solidFill>
                  <a:srgbClr val="000048"/>
                </a:solidFill>
              </a:rPr>
              <a:t>2026</a:t>
            </a:r>
            <a:r>
              <a:rPr lang="ja-JP" altLang="en-US" dirty="0">
                <a:solidFill>
                  <a:srgbClr val="000048"/>
                </a:solidFill>
              </a:rPr>
              <a:t>年</a:t>
            </a:r>
            <a:r>
              <a:rPr lang="en-US" altLang="ja-JP" dirty="0">
                <a:solidFill>
                  <a:srgbClr val="000048"/>
                </a:solidFill>
              </a:rPr>
              <a:t>4</a:t>
            </a:r>
            <a:r>
              <a:rPr lang="ja-JP" altLang="en-US" dirty="0">
                <a:solidFill>
                  <a:srgbClr val="000048"/>
                </a:solidFill>
              </a:rPr>
              <a:t>月</a:t>
            </a:r>
            <a:r>
              <a:rPr lang="en-US" altLang="ja-JP" dirty="0">
                <a:solidFill>
                  <a:srgbClr val="000048"/>
                </a:solidFill>
              </a:rPr>
              <a:t>1</a:t>
            </a:r>
            <a:r>
              <a:rPr lang="ja-JP" altLang="en-US" dirty="0">
                <a:solidFill>
                  <a:srgbClr val="000048"/>
                </a:solidFill>
              </a:rPr>
              <a:t>日掲載開始商品　変更点・お知らせサマリー</a:t>
            </a:r>
          </a:p>
        </p:txBody>
      </p:sp>
      <p:sp>
        <p:nvSpPr>
          <p:cNvPr id="4" name="正方形/長方形 3">
            <a:extLst>
              <a:ext uri="{FF2B5EF4-FFF2-40B4-BE49-F238E27FC236}">
                <a16:creationId xmlns:a16="http://schemas.microsoft.com/office/drawing/2014/main" id="{AB6DA354-09EF-2BF1-4074-44927A7DC507}"/>
              </a:ext>
            </a:extLst>
          </p:cNvPr>
          <p:cNvSpPr/>
          <p:nvPr/>
        </p:nvSpPr>
        <p:spPr>
          <a:xfrm>
            <a:off x="555391" y="1570842"/>
            <a:ext cx="11175398" cy="4866053"/>
          </a:xfrm>
          <a:prstGeom prst="rect">
            <a:avLst/>
          </a:prstGeom>
          <a:solidFill>
            <a:srgbClr val="000048">
              <a:alpha val="9804"/>
            </a:srgbClr>
          </a:solidFill>
          <a:ln w="9525" cap="flat" cmpd="sng" algn="ctr">
            <a:noFill/>
            <a:prstDash val="solid"/>
          </a:ln>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r>
              <a:rPr lang="ja-JP" altLang="en-US" sz="1600" b="1" dirty="0">
                <a:solidFill>
                  <a:srgbClr val="0D0D0D"/>
                </a:solidFill>
                <a:latin typeface="メイリオ" panose="020B0604030504040204" pitchFamily="50" charset="-128"/>
              </a:rPr>
              <a:t>・</a:t>
            </a:r>
            <a:r>
              <a:rPr lang="en-US" altLang="ja-JP" sz="1600" b="1" dirty="0">
                <a:solidFill>
                  <a:srgbClr val="0D0D0D"/>
                </a:solidFill>
                <a:latin typeface="メイリオ" panose="020B0604030504040204" pitchFamily="50" charset="-128"/>
              </a:rPr>
              <a:t>LINE</a:t>
            </a:r>
            <a:r>
              <a:rPr lang="ja-JP" altLang="en-US" sz="1600" b="1" dirty="0">
                <a:solidFill>
                  <a:srgbClr val="0D0D0D"/>
                </a:solidFill>
                <a:latin typeface="メイリオ" panose="020B0604030504040204" pitchFamily="50" charset="-128"/>
              </a:rPr>
              <a:t>ヤフー広告として、新プラットフォームの管理画面よりご予約いただきます。</a:t>
            </a:r>
            <a:endParaRPr lang="en-US" altLang="ja-JP" sz="1600" b="1" dirty="0">
              <a:solidFill>
                <a:srgbClr val="0D0D0D"/>
              </a:solidFill>
              <a:latin typeface="メイリオ" panose="020B0604030504040204" pitchFamily="50" charset="-128"/>
            </a:endParaRPr>
          </a:p>
          <a:p>
            <a:r>
              <a:rPr lang="ja-JP" altLang="en-US" sz="1600" dirty="0">
                <a:solidFill>
                  <a:srgbClr val="0D0D0D"/>
                </a:solidFill>
                <a:latin typeface="メイリオ" panose="020B0604030504040204" pitchFamily="50" charset="-128"/>
              </a:rPr>
              <a:t>　（</a:t>
            </a:r>
            <a:r>
              <a:rPr lang="en-US" altLang="ja-JP" sz="1600" dirty="0">
                <a:solidFill>
                  <a:srgbClr val="0D0D0D"/>
                </a:solidFill>
                <a:latin typeface="メイリオ" panose="020B0604030504040204" pitchFamily="50" charset="-128"/>
              </a:rPr>
              <a:t>Yahoo!</a:t>
            </a:r>
            <a:r>
              <a:rPr lang="ja-JP" altLang="en-US" sz="1600" dirty="0">
                <a:solidFill>
                  <a:srgbClr val="0D0D0D"/>
                </a:solidFill>
                <a:latin typeface="メイリオ" panose="020B0604030504040204" pitchFamily="50" charset="-128"/>
              </a:rPr>
              <a:t>広告 ディスプレイ広告の広告管理ツールから予約することができます。</a:t>
            </a:r>
            <a:endParaRPr lang="en-US" altLang="ja-JP" sz="1600" dirty="0">
              <a:solidFill>
                <a:srgbClr val="0D0D0D"/>
              </a:solidFill>
              <a:latin typeface="メイリオ" panose="020B0604030504040204" pitchFamily="50" charset="-128"/>
            </a:endParaRPr>
          </a:p>
          <a:p>
            <a:r>
              <a:rPr lang="ja-JP" altLang="en-US" sz="1600" dirty="0">
                <a:solidFill>
                  <a:srgbClr val="0D0D0D"/>
                </a:solidFill>
                <a:latin typeface="メイリオ" panose="020B0604030504040204" pitchFamily="50" charset="-128"/>
              </a:rPr>
              <a:t>　　仕様は</a:t>
            </a:r>
            <a:r>
              <a:rPr lang="en-US" altLang="ja-JP" sz="1600" dirty="0">
                <a:solidFill>
                  <a:srgbClr val="0D0D0D"/>
                </a:solidFill>
                <a:latin typeface="メイリオ" panose="020B0604030504040204" pitchFamily="50" charset="-128"/>
              </a:rPr>
              <a:t>Yahoo!</a:t>
            </a:r>
            <a:r>
              <a:rPr lang="ja-JP" altLang="en-US" sz="1600" dirty="0">
                <a:solidFill>
                  <a:srgbClr val="0D0D0D"/>
                </a:solidFill>
                <a:latin typeface="メイリオ" panose="020B0604030504040204" pitchFamily="50" charset="-128"/>
              </a:rPr>
              <a:t>広告 ディスプレイ広告に準じます。）</a:t>
            </a:r>
            <a:endParaRPr lang="en-US" altLang="ja-JP" sz="1600" dirty="0">
              <a:solidFill>
                <a:srgbClr val="0D0D0D"/>
              </a:solidFill>
              <a:latin typeface="メイリオ" panose="020B0604030504040204" pitchFamily="50" charset="-128"/>
            </a:endParaRPr>
          </a:p>
          <a:p>
            <a:endParaRPr lang="en-US" altLang="ja-JP" sz="1600" dirty="0">
              <a:solidFill>
                <a:srgbClr val="0D0D0D"/>
              </a:solidFill>
              <a:latin typeface="メイリオ" panose="020B0604030504040204" pitchFamily="50" charset="-128"/>
            </a:endParaRPr>
          </a:p>
          <a:p>
            <a:r>
              <a:rPr lang="ja-JP" altLang="en-US" sz="1600" b="1" dirty="0">
                <a:solidFill>
                  <a:srgbClr val="0D0D0D"/>
                </a:solidFill>
                <a:latin typeface="メイリオ" panose="020B0604030504040204" pitchFamily="50" charset="-128"/>
              </a:rPr>
              <a:t>・</a:t>
            </a:r>
            <a:r>
              <a:rPr lang="en-US" altLang="ja-JP" sz="1600" b="1" dirty="0">
                <a:solidFill>
                  <a:srgbClr val="0D0D0D"/>
                </a:solidFill>
                <a:latin typeface="メイリオ" panose="020B0604030504040204" pitchFamily="50" charset="-128"/>
              </a:rPr>
              <a:t>LINE</a:t>
            </a:r>
            <a:r>
              <a:rPr lang="ja-JP" altLang="en-US" sz="1600" b="1" dirty="0">
                <a:solidFill>
                  <a:srgbClr val="0D0D0D"/>
                </a:solidFill>
                <a:latin typeface="メイリオ" panose="020B0604030504040204" pitchFamily="50" charset="-128"/>
              </a:rPr>
              <a:t>ヤフー広告 ディスプレイ広告（予約型）のリリーススケジュールは以下の通りです。</a:t>
            </a:r>
            <a:endParaRPr lang="en-US" altLang="ja-JP" sz="1600" b="1" dirty="0">
              <a:solidFill>
                <a:srgbClr val="0D0D0D"/>
              </a:solidFill>
              <a:latin typeface="メイリオ" panose="020B0604030504040204" pitchFamily="50" charset="-128"/>
            </a:endParaRPr>
          </a:p>
          <a:p>
            <a:endParaRPr lang="en-US" altLang="ja-JP" sz="1600" b="1" dirty="0">
              <a:solidFill>
                <a:srgbClr val="0D0D0D"/>
              </a:solidFill>
              <a:latin typeface="メイリオ" panose="020B0604030504040204" pitchFamily="50" charset="-128"/>
            </a:endParaRPr>
          </a:p>
          <a:p>
            <a:endParaRPr lang="en-US" altLang="ja-JP" sz="1600" b="1" dirty="0">
              <a:solidFill>
                <a:srgbClr val="0D0D0D"/>
              </a:solidFill>
              <a:latin typeface="メイリオ" panose="020B0604030504040204" pitchFamily="50" charset="-128"/>
            </a:endParaRPr>
          </a:p>
          <a:p>
            <a:endParaRPr lang="en-US" altLang="ja-JP" sz="1600" b="1" dirty="0">
              <a:solidFill>
                <a:srgbClr val="0D0D0D"/>
              </a:solidFill>
              <a:latin typeface="メイリオ" panose="020B0604030504040204" pitchFamily="50" charset="-128"/>
            </a:endParaRPr>
          </a:p>
          <a:p>
            <a:endParaRPr lang="en-US" altLang="ja-JP" sz="1600" b="1" dirty="0">
              <a:solidFill>
                <a:srgbClr val="0D0D0D"/>
              </a:solidFill>
              <a:latin typeface="メイリオ" panose="020B0604030504040204" pitchFamily="50" charset="-128"/>
            </a:endParaRPr>
          </a:p>
          <a:p>
            <a:endParaRPr lang="en-US" altLang="ja-JP" sz="1600" b="1" dirty="0">
              <a:solidFill>
                <a:srgbClr val="0D0D0D"/>
              </a:solidFill>
              <a:latin typeface="メイリオ" panose="020B0604030504040204" pitchFamily="50" charset="-128"/>
            </a:endParaRPr>
          </a:p>
          <a:p>
            <a:endParaRPr lang="en-US" altLang="ja-JP" sz="1600" b="1" dirty="0">
              <a:solidFill>
                <a:srgbClr val="0D0D0D"/>
              </a:solidFill>
              <a:latin typeface="メイリオ" panose="020B0604030504040204" pitchFamily="50" charset="-128"/>
            </a:endParaRPr>
          </a:p>
          <a:p>
            <a:endParaRPr lang="en-US" altLang="ja-JP" sz="1600" b="1" dirty="0">
              <a:solidFill>
                <a:srgbClr val="0D0D0D"/>
              </a:solidFill>
              <a:latin typeface="メイリオ" panose="020B0604030504040204" pitchFamily="50" charset="-128"/>
            </a:endParaRPr>
          </a:p>
          <a:p>
            <a:endParaRPr lang="en-US" altLang="ja-JP" sz="1600" b="1" dirty="0">
              <a:solidFill>
                <a:srgbClr val="0D0D0D"/>
              </a:solidFill>
              <a:latin typeface="メイリオ" panose="020B0604030504040204" pitchFamily="50" charset="-128"/>
            </a:endParaRPr>
          </a:p>
          <a:p>
            <a:endParaRPr lang="en-US" altLang="ja-JP" sz="1600" b="1" dirty="0">
              <a:solidFill>
                <a:srgbClr val="0D0D0D"/>
              </a:solidFill>
              <a:latin typeface="メイリオ" panose="020B0604030504040204" pitchFamily="50" charset="-128"/>
            </a:endParaRPr>
          </a:p>
          <a:p>
            <a:endParaRPr lang="en-US" altLang="ja-JP" sz="1600" dirty="0">
              <a:solidFill>
                <a:srgbClr val="0D0D0D"/>
              </a:solidFill>
              <a:latin typeface="メイリオ" panose="020B0604030504040204" pitchFamily="50" charset="-128"/>
            </a:endParaRPr>
          </a:p>
        </p:txBody>
      </p:sp>
      <p:sp>
        <p:nvSpPr>
          <p:cNvPr id="6" name="1 つの角を丸めた四角形 22">
            <a:extLst>
              <a:ext uri="{FF2B5EF4-FFF2-40B4-BE49-F238E27FC236}">
                <a16:creationId xmlns:a16="http://schemas.microsoft.com/office/drawing/2014/main" id="{2D62E6FB-4338-74EC-38DA-0C653E0AD944}"/>
              </a:ext>
            </a:extLst>
          </p:cNvPr>
          <p:cNvSpPr/>
          <p:nvPr/>
        </p:nvSpPr>
        <p:spPr>
          <a:xfrm>
            <a:off x="555391" y="989945"/>
            <a:ext cx="8321471" cy="580897"/>
          </a:xfrm>
          <a:prstGeom prst="round1Rect">
            <a:avLst/>
          </a:prstGeom>
          <a:solidFill>
            <a:srgbClr val="02004A"/>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r>
              <a:rPr lang="en-US" altLang="ja-JP" b="1">
                <a:latin typeface="Meiryo"/>
                <a:ea typeface="Meiryo"/>
              </a:rPr>
              <a:t>1</a:t>
            </a:r>
            <a:r>
              <a:rPr lang="ja-JP" altLang="en-US" b="1">
                <a:latin typeface="Meiryo"/>
                <a:ea typeface="Meiryo"/>
              </a:rPr>
              <a:t>．プラットフォーム統合以降の商品リリース情報</a:t>
            </a:r>
          </a:p>
        </p:txBody>
      </p:sp>
      <p:graphicFrame>
        <p:nvGraphicFramePr>
          <p:cNvPr id="7" name="表 6">
            <a:extLst>
              <a:ext uri="{FF2B5EF4-FFF2-40B4-BE49-F238E27FC236}">
                <a16:creationId xmlns:a16="http://schemas.microsoft.com/office/drawing/2014/main" id="{3841F596-A59B-BCCE-F35F-43671521F018}"/>
              </a:ext>
            </a:extLst>
          </p:cNvPr>
          <p:cNvGraphicFramePr>
            <a:graphicFrameLocks noGrp="1"/>
          </p:cNvGraphicFramePr>
          <p:nvPr/>
        </p:nvGraphicFramePr>
        <p:xfrm>
          <a:off x="1301205" y="3416977"/>
          <a:ext cx="9589589" cy="2606012"/>
        </p:xfrm>
        <a:graphic>
          <a:graphicData uri="http://schemas.openxmlformats.org/drawingml/2006/table">
            <a:tbl>
              <a:tblPr bandRow="1"/>
              <a:tblGrid>
                <a:gridCol w="2686781">
                  <a:extLst>
                    <a:ext uri="{9D8B030D-6E8A-4147-A177-3AD203B41FA5}">
                      <a16:colId xmlns:a16="http://schemas.microsoft.com/office/drawing/2014/main" val="3236551118"/>
                    </a:ext>
                  </a:extLst>
                </a:gridCol>
                <a:gridCol w="6902808">
                  <a:extLst>
                    <a:ext uri="{9D8B030D-6E8A-4147-A177-3AD203B41FA5}">
                      <a16:colId xmlns:a16="http://schemas.microsoft.com/office/drawing/2014/main" val="3901351372"/>
                    </a:ext>
                  </a:extLst>
                </a:gridCol>
              </a:tblGrid>
              <a:tr h="403377">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kern="1200" dirty="0">
                          <a:solidFill>
                            <a:schemeClr val="bg1"/>
                          </a:solidFill>
                          <a:latin typeface="Meiryo" panose="020B0604030504040204" pitchFamily="34" charset="-128"/>
                          <a:ea typeface="Meiryo" panose="020B0604030504040204" pitchFamily="34" charset="-128"/>
                        </a:rPr>
                        <a:t>リリース日</a:t>
                      </a:r>
                      <a:endParaRPr kumimoji="1" lang="en-US" altLang="ja-JP" sz="11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kern="1200">
                          <a:solidFill>
                            <a:schemeClr val="bg1"/>
                          </a:solidFill>
                          <a:latin typeface="Meiryo" panose="020B0604030504040204" pitchFamily="34" charset="-128"/>
                          <a:ea typeface="Meiryo" panose="020B0604030504040204" pitchFamily="34" charset="-128"/>
                          <a:cs typeface="+mn-cs"/>
                        </a:rPr>
                        <a:t>商品名</a:t>
                      </a:r>
                      <a:endParaRPr kumimoji="1" lang="en-US" altLang="ja-JP" sz="11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558123072"/>
                  </a:ext>
                </a:extLst>
              </a:tr>
              <a:tr h="288127">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solidFill>
                          <a:latin typeface="Meiryo" panose="020B0604030504040204" pitchFamily="34" charset="-128"/>
                          <a:ea typeface="Meiryo" panose="020B0604030504040204" pitchFamily="34" charset="-128"/>
                        </a:rPr>
                        <a:t>2025/12/17(</a:t>
                      </a:r>
                      <a:r>
                        <a:rPr kumimoji="1" lang="ja-JP" altLang="en-US" sz="1100" b="0">
                          <a:solidFill>
                            <a:schemeClr val="bg1"/>
                          </a:solidFill>
                          <a:latin typeface="Meiryo" panose="020B0604030504040204" pitchFamily="34" charset="-128"/>
                          <a:ea typeface="Meiryo" panose="020B0604030504040204" pitchFamily="34" charset="-128"/>
                        </a:rPr>
                        <a:t>水</a:t>
                      </a:r>
                      <a:r>
                        <a:rPr kumimoji="1" lang="en-US" altLang="ja-JP" sz="1100" b="0">
                          <a:solidFill>
                            <a:schemeClr val="bg1"/>
                          </a:solidFill>
                          <a:latin typeface="Meiryo" panose="020B0604030504040204" pitchFamily="34" charset="-128"/>
                          <a:ea typeface="Meiryo" panose="020B0604030504040204" pitchFamily="34" charset="-128"/>
                        </a:rPr>
                        <a:t>)</a:t>
                      </a:r>
                      <a:endParaRPr kumimoji="1" lang="ja-JP" altLang="en-US" sz="1100" b="0">
                        <a:solidFill>
                          <a:schemeClr val="bg1"/>
                        </a:solidFill>
                        <a:latin typeface="Meiryo" panose="020B0604030504040204" pitchFamily="34" charset="-128"/>
                        <a:ea typeface="Meiryo" panose="020B0604030504040204" pitchFamily="34" charset="-128"/>
                      </a:endParaRP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100" b="0" kern="1200" dirty="0">
                          <a:solidFill>
                            <a:srgbClr val="0D0D0D"/>
                          </a:solidFill>
                          <a:latin typeface="メイリオ" panose="020B0604030504040204" pitchFamily="50" charset="-128"/>
                          <a:ea typeface="メイリオ" panose="020B0604030504040204" pitchFamily="50" charset="-128"/>
                          <a:cs typeface="+mn-cs"/>
                        </a:rPr>
                        <a:t>LINE Talk Head View</a:t>
                      </a:r>
                      <a:r>
                        <a:rPr kumimoji="1" lang="ja-JP" altLang="en-US" sz="1100" b="0" kern="1200" dirty="0">
                          <a:solidFill>
                            <a:srgbClr val="0D0D0D"/>
                          </a:solidFill>
                          <a:latin typeface="メイリオ" panose="020B0604030504040204" pitchFamily="50" charset="-128"/>
                          <a:ea typeface="メイリオ" panose="020B0604030504040204" pitchFamily="50" charset="-128"/>
                          <a:cs typeface="+mn-cs"/>
                        </a:rPr>
                        <a:t>、</a:t>
                      </a:r>
                      <a:r>
                        <a:rPr kumimoji="1" lang="en-US" altLang="ja-JP" sz="1100" b="0" kern="1200" dirty="0">
                          <a:solidFill>
                            <a:srgbClr val="0D0D0D"/>
                          </a:solidFill>
                          <a:latin typeface="メイリオ" panose="020B0604030504040204" pitchFamily="50" charset="-128"/>
                          <a:ea typeface="メイリオ" panose="020B0604030504040204" pitchFamily="50" charset="-128"/>
                          <a:cs typeface="+mn-cs"/>
                        </a:rPr>
                        <a:t>LINE Talk Head View</a:t>
                      </a:r>
                      <a:r>
                        <a:rPr kumimoji="1" lang="ja-JP" altLang="en-US" sz="1100" b="0" kern="1200" dirty="0">
                          <a:solidFill>
                            <a:srgbClr val="0D0D0D"/>
                          </a:solidFill>
                          <a:latin typeface="メイリオ" panose="020B0604030504040204" pitchFamily="50" charset="-128"/>
                          <a:ea typeface="メイリオ" panose="020B0604030504040204" pitchFamily="50" charset="-128"/>
                          <a:cs typeface="+mn-cs"/>
                        </a:rPr>
                        <a:t> </a:t>
                      </a:r>
                      <a:r>
                        <a:rPr kumimoji="1" lang="en-US" altLang="ja-JP" sz="1100" b="0" kern="1200" dirty="0">
                          <a:solidFill>
                            <a:srgbClr val="0D0D0D"/>
                          </a:solidFill>
                          <a:latin typeface="メイリオ" panose="020B0604030504040204" pitchFamily="50" charset="-128"/>
                          <a:ea typeface="メイリオ" panose="020B0604030504040204" pitchFamily="50" charset="-128"/>
                          <a:cs typeface="+mn-cs"/>
                        </a:rPr>
                        <a:t>Premium</a:t>
                      </a:r>
                      <a:endParaRPr kumimoji="1" lang="ja-JP" altLang="en-US" sz="1100" b="0" kern="1200" dirty="0">
                        <a:solidFill>
                          <a:srgbClr val="0D0D0D"/>
                        </a:solidFill>
                        <a:latin typeface="メイリオ" panose="020B0604030504040204" pitchFamily="50" charset="-128"/>
                        <a:ea typeface="メイリオ" panose="020B0604030504040204" pitchFamily="50" charset="-128"/>
                        <a:cs typeface="+mn-cs"/>
                      </a:endParaRP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4187291441"/>
                  </a:ext>
                </a:extLst>
              </a:tr>
              <a:tr h="288127">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solidFill>
                          <a:latin typeface="Meiryo" panose="020B0604030504040204" pitchFamily="34" charset="-128"/>
                          <a:ea typeface="Meiryo" panose="020B0604030504040204" pitchFamily="34" charset="-128"/>
                        </a:rPr>
                        <a:t>2026/1/14(</a:t>
                      </a:r>
                      <a:r>
                        <a:rPr kumimoji="1" lang="ja-JP" altLang="en-US" sz="1100" b="0">
                          <a:solidFill>
                            <a:schemeClr val="bg1"/>
                          </a:solidFill>
                          <a:latin typeface="Meiryo" panose="020B0604030504040204" pitchFamily="34" charset="-128"/>
                          <a:ea typeface="Meiryo" panose="020B0604030504040204" pitchFamily="34" charset="-128"/>
                        </a:rPr>
                        <a:t>水</a:t>
                      </a:r>
                      <a:r>
                        <a:rPr kumimoji="1" lang="en-US" altLang="ja-JP" sz="1100" b="0">
                          <a:solidFill>
                            <a:schemeClr val="bg1"/>
                          </a:solidFill>
                          <a:latin typeface="Meiryo" panose="020B0604030504040204" pitchFamily="34" charset="-128"/>
                          <a:ea typeface="Meiryo" panose="020B0604030504040204" pitchFamily="34" charset="-128"/>
                        </a:rPr>
                        <a:t>)</a:t>
                      </a:r>
                      <a:endParaRPr kumimoji="1" lang="ja-JP" altLang="en-US" sz="1100" b="0">
                        <a:solidFill>
                          <a:schemeClr val="bg1"/>
                        </a:solidFill>
                        <a:latin typeface="Meiryo" panose="020B0604030504040204" pitchFamily="34" charset="-128"/>
                        <a:ea typeface="Meiryo" panose="020B0604030504040204" pitchFamily="34" charset="-128"/>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kern="1200" dirty="0">
                          <a:solidFill>
                            <a:srgbClr val="0D0D0D"/>
                          </a:solidFill>
                          <a:latin typeface="メイリオ" panose="020B0604030504040204" pitchFamily="50" charset="-128"/>
                          <a:ea typeface="+mn-ea"/>
                          <a:cs typeface="+mn-cs"/>
                        </a:rPr>
                        <a:t>Yahoo! JAPAN</a:t>
                      </a:r>
                      <a:r>
                        <a:rPr kumimoji="1" lang="ja-JP" altLang="en-US" sz="1100" b="0" kern="1200" dirty="0">
                          <a:solidFill>
                            <a:srgbClr val="0D0D0D"/>
                          </a:solidFill>
                          <a:latin typeface="メイリオ" panose="020B0604030504040204" pitchFamily="50" charset="-128"/>
                          <a:ea typeface="+mn-ea"/>
                          <a:cs typeface="+mn-cs"/>
                        </a:rPr>
                        <a:t>トップページ　トピックス</a:t>
                      </a:r>
                      <a:r>
                        <a:rPr kumimoji="1" lang="en-US" altLang="ja-JP" sz="1100" b="0" kern="1200" dirty="0">
                          <a:solidFill>
                            <a:srgbClr val="0D0D0D"/>
                          </a:solidFill>
                          <a:latin typeface="メイリオ" panose="020B0604030504040204" pitchFamily="50" charset="-128"/>
                          <a:ea typeface="+mn-ea"/>
                          <a:cs typeface="+mn-cs"/>
                        </a:rPr>
                        <a:t>PR</a:t>
                      </a:r>
                      <a:r>
                        <a:rPr kumimoji="1" lang="ja-JP" altLang="en-US" sz="1100" b="0" kern="1200" dirty="0">
                          <a:solidFill>
                            <a:srgbClr val="0D0D0D"/>
                          </a:solidFill>
                          <a:latin typeface="メイリオ" panose="020B0604030504040204" pitchFamily="50" charset="-128"/>
                          <a:ea typeface="+mn-ea"/>
                          <a:cs typeface="+mn-cs"/>
                        </a:rPr>
                        <a:t>　</a:t>
                      </a:r>
                      <a:r>
                        <a:rPr kumimoji="1" lang="en-US" altLang="ja-JP" sz="1100" b="0" kern="1200" dirty="0">
                          <a:solidFill>
                            <a:srgbClr val="0D0D0D"/>
                          </a:solidFill>
                          <a:latin typeface="メイリオ" panose="020B0604030504040204" pitchFamily="50" charset="-128"/>
                          <a:ea typeface="+mn-ea"/>
                          <a:cs typeface="+mn-cs"/>
                        </a:rPr>
                        <a:t>SP/PC/MD</a:t>
                      </a:r>
                      <a:r>
                        <a:rPr kumimoji="1" lang="ja-JP" altLang="en-US" sz="1100" b="0" kern="1200" dirty="0">
                          <a:solidFill>
                            <a:srgbClr val="0D0D0D"/>
                          </a:solidFill>
                          <a:latin typeface="メイリオ" panose="020B0604030504040204" pitchFamily="50" charset="-128"/>
                          <a:ea typeface="+mn-ea"/>
                          <a:cs typeface="+mn-cs"/>
                        </a:rPr>
                        <a:t>　</a:t>
                      </a:r>
                      <a:endParaRPr kumimoji="1" lang="ja-JP" altLang="en-US" sz="1100" b="0" kern="1200" dirty="0">
                        <a:solidFill>
                          <a:srgbClr val="0D0D0D"/>
                        </a:solidFill>
                        <a:latin typeface="メイリオ" panose="020B0604030504040204" pitchFamily="50" charset="-128"/>
                        <a:ea typeface="メイリオ" panose="020B0604030504040204" pitchFamily="50" charset="-128"/>
                        <a:cs typeface="+mn-cs"/>
                      </a:endParaRPr>
                    </a:p>
                  </a:txBody>
                  <a:tcPr marL="163440" marR="163440"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2230342987"/>
                  </a:ext>
                </a:extLst>
              </a:tr>
              <a:tr h="37572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solidFill>
                          <a:latin typeface="Meiryo" panose="020B0604030504040204" pitchFamily="34" charset="-128"/>
                          <a:ea typeface="Meiryo" panose="020B0604030504040204" pitchFamily="34" charset="-128"/>
                        </a:rPr>
                        <a:t>2026/1/21(</a:t>
                      </a:r>
                      <a:r>
                        <a:rPr kumimoji="1" lang="ja-JP" altLang="en-US" sz="1100" b="0">
                          <a:solidFill>
                            <a:schemeClr val="bg1"/>
                          </a:solidFill>
                          <a:latin typeface="Meiryo" panose="020B0604030504040204" pitchFamily="34" charset="-128"/>
                          <a:ea typeface="Meiryo" panose="020B0604030504040204" pitchFamily="34" charset="-128"/>
                        </a:rPr>
                        <a:t>水</a:t>
                      </a:r>
                      <a:r>
                        <a:rPr kumimoji="1" lang="en-US" altLang="ja-JP" sz="1100" b="0">
                          <a:solidFill>
                            <a:schemeClr val="bg1"/>
                          </a:solidFill>
                          <a:latin typeface="Meiryo" panose="020B0604030504040204" pitchFamily="34" charset="-128"/>
                          <a:ea typeface="Meiryo" panose="020B0604030504040204" pitchFamily="34" charset="-128"/>
                        </a:rPr>
                        <a:t>)</a:t>
                      </a:r>
                      <a:endParaRPr kumimoji="1" lang="ja-JP" altLang="en-US" sz="1100" b="0">
                        <a:solidFill>
                          <a:schemeClr val="bg1"/>
                        </a:solidFill>
                        <a:latin typeface="Meiryo" panose="020B0604030504040204" pitchFamily="34" charset="-128"/>
                        <a:ea typeface="Meiryo" panose="020B0604030504040204" pitchFamily="34" charset="-128"/>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100" b="0" kern="1200" dirty="0">
                          <a:solidFill>
                            <a:srgbClr val="0D0D0D"/>
                          </a:solidFill>
                          <a:latin typeface="メイリオ" panose="020B0604030504040204" pitchFamily="50" charset="-128"/>
                          <a:ea typeface="+mn-ea"/>
                          <a:cs typeface="+mn-cs"/>
                        </a:rPr>
                        <a:t>Yahoo! JAPAN</a:t>
                      </a:r>
                      <a:r>
                        <a:rPr kumimoji="1" lang="ja-JP" altLang="en-US" sz="1100" b="0" kern="1200" dirty="0">
                          <a:solidFill>
                            <a:srgbClr val="0D0D0D"/>
                          </a:solidFill>
                          <a:latin typeface="メイリオ" panose="020B0604030504040204" pitchFamily="50" charset="-128"/>
                          <a:ea typeface="+mn-ea"/>
                          <a:cs typeface="+mn-cs"/>
                        </a:rPr>
                        <a:t>トップページ　ブランドパネル、</a:t>
                      </a:r>
                      <a:r>
                        <a:rPr kumimoji="1" lang="en-US" altLang="ja-JP" sz="1100" b="0" kern="1200" dirty="0">
                          <a:solidFill>
                            <a:srgbClr val="0D0D0D"/>
                          </a:solidFill>
                          <a:latin typeface="メイリオ" panose="020B0604030504040204" pitchFamily="50" charset="-128"/>
                          <a:ea typeface="+mn-ea"/>
                          <a:cs typeface="+mn-cs"/>
                        </a:rPr>
                        <a:t>Yahoo! JAPAN</a:t>
                      </a:r>
                      <a:r>
                        <a:rPr kumimoji="1" lang="ja-JP" altLang="en-US" sz="1100" b="0" kern="1200" dirty="0">
                          <a:solidFill>
                            <a:srgbClr val="0D0D0D"/>
                          </a:solidFill>
                          <a:latin typeface="メイリオ" panose="020B0604030504040204" pitchFamily="50" charset="-128"/>
                          <a:ea typeface="+mn-ea"/>
                          <a:cs typeface="+mn-cs"/>
                        </a:rPr>
                        <a:t>トップページカスタマイズ、</a:t>
                      </a:r>
                      <a:endParaRPr kumimoji="1" lang="en-US" altLang="ja-JP" sz="1100" b="0" kern="1200" dirty="0">
                        <a:solidFill>
                          <a:srgbClr val="0D0D0D"/>
                        </a:solidFill>
                        <a:latin typeface="メイリオ" panose="020B0604030504040204" pitchFamily="50" charset="-128"/>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100" b="0" kern="1200" dirty="0">
                          <a:solidFill>
                            <a:srgbClr val="0D0D0D"/>
                          </a:solidFill>
                          <a:latin typeface="メイリオ" panose="020B0604030504040204" pitchFamily="50" charset="-128"/>
                          <a:ea typeface="+mn-ea"/>
                          <a:cs typeface="+mn-cs"/>
                        </a:rPr>
                        <a:t>Yahoo! JAPAN</a:t>
                      </a:r>
                      <a:r>
                        <a:rPr kumimoji="1" lang="ja-JP" altLang="en-US" sz="1100" b="0" kern="1200" dirty="0">
                          <a:solidFill>
                            <a:srgbClr val="0D0D0D"/>
                          </a:solidFill>
                          <a:latin typeface="メイリオ" panose="020B0604030504040204" pitchFamily="50" charset="-128"/>
                          <a:ea typeface="+mn-ea"/>
                          <a:cs typeface="+mn-cs"/>
                        </a:rPr>
                        <a:t>トップページインタラクション企画</a:t>
                      </a:r>
                    </a:p>
                    <a:p>
                      <a:pPr algn="ctr"/>
                      <a:r>
                        <a:rPr kumimoji="1" lang="en-US" altLang="ja-JP" sz="1100" b="0" kern="1200" dirty="0">
                          <a:solidFill>
                            <a:srgbClr val="0D0D0D"/>
                          </a:solidFill>
                          <a:latin typeface="メイリオ" panose="020B0604030504040204" pitchFamily="50" charset="-128"/>
                          <a:ea typeface="+mn-ea"/>
                          <a:cs typeface="+mn-cs"/>
                        </a:rPr>
                        <a:t>Yahoo!</a:t>
                      </a:r>
                      <a:r>
                        <a:rPr kumimoji="1" lang="ja-JP" altLang="en-US" sz="1100" b="0" kern="1200" dirty="0">
                          <a:solidFill>
                            <a:srgbClr val="0D0D0D"/>
                          </a:solidFill>
                          <a:latin typeface="メイリオ" panose="020B0604030504040204" pitchFamily="50" charset="-128"/>
                          <a:ea typeface="+mn-ea"/>
                          <a:cs typeface="+mn-cs"/>
                        </a:rPr>
                        <a:t>ニュース タイアップ、スポーツナビ タイアップ、</a:t>
                      </a:r>
                      <a:r>
                        <a:rPr kumimoji="1" lang="en-US" altLang="ja-JP" sz="1100" b="0" kern="1200" dirty="0">
                          <a:solidFill>
                            <a:srgbClr val="0D0D0D"/>
                          </a:solidFill>
                          <a:latin typeface="メイリオ" panose="020B0604030504040204" pitchFamily="50" charset="-128"/>
                          <a:ea typeface="+mn-ea"/>
                          <a:cs typeface="+mn-cs"/>
                        </a:rPr>
                        <a:t>Yahoo!</a:t>
                      </a:r>
                      <a:r>
                        <a:rPr kumimoji="1" lang="ja-JP" altLang="en-US" sz="1100" b="0" kern="1200" dirty="0">
                          <a:solidFill>
                            <a:srgbClr val="0D0D0D"/>
                          </a:solidFill>
                          <a:latin typeface="メイリオ" panose="020B0604030504040204" pitchFamily="50" charset="-128"/>
                          <a:ea typeface="+mn-ea"/>
                          <a:cs typeface="+mn-cs"/>
                        </a:rPr>
                        <a:t>ファイナンス　タイアップ、</a:t>
                      </a:r>
                      <a:r>
                        <a:rPr kumimoji="1" lang="en-US" altLang="ja-JP" sz="1100" b="0" kern="1200" dirty="0" err="1">
                          <a:solidFill>
                            <a:srgbClr val="0D0D0D"/>
                          </a:solidFill>
                          <a:latin typeface="メイリオ" panose="020B0604030504040204" pitchFamily="50" charset="-128"/>
                          <a:ea typeface="+mn-ea"/>
                          <a:cs typeface="+mn-cs"/>
                        </a:rPr>
                        <a:t>carview</a:t>
                      </a:r>
                      <a:r>
                        <a:rPr kumimoji="1" lang="en-US" altLang="ja-JP" sz="1100" b="0" kern="1200" dirty="0">
                          <a:solidFill>
                            <a:srgbClr val="0D0D0D"/>
                          </a:solidFill>
                          <a:latin typeface="メイリオ" panose="020B0604030504040204" pitchFamily="50" charset="-128"/>
                          <a:ea typeface="+mn-ea"/>
                          <a:cs typeface="+mn-cs"/>
                        </a:rPr>
                        <a:t>! </a:t>
                      </a:r>
                      <a:r>
                        <a:rPr kumimoji="1" lang="ja-JP" altLang="en-US" sz="1100" b="0" kern="1200" dirty="0">
                          <a:solidFill>
                            <a:srgbClr val="0D0D0D"/>
                          </a:solidFill>
                          <a:latin typeface="メイリオ" panose="020B0604030504040204" pitchFamily="50" charset="-128"/>
                          <a:ea typeface="+mn-ea"/>
                          <a:cs typeface="+mn-cs"/>
                        </a:rPr>
                        <a:t>タイアップ</a:t>
                      </a:r>
                      <a:endParaRPr kumimoji="1" lang="ja-JP" altLang="en-US" sz="1100" b="0" kern="1200" dirty="0">
                        <a:solidFill>
                          <a:srgbClr val="0D0D0D"/>
                        </a:solidFill>
                        <a:latin typeface="メイリオ" panose="020B0604030504040204" pitchFamily="50" charset="-128"/>
                        <a:ea typeface="メイリオ" panose="020B0604030504040204" pitchFamily="50"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383990618"/>
                  </a:ext>
                </a:extLst>
              </a:tr>
              <a:tr h="288127">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solidFill>
                          <a:latin typeface="Meiryo" panose="020B0604030504040204" pitchFamily="34" charset="-128"/>
                          <a:ea typeface="Meiryo" panose="020B0604030504040204" pitchFamily="34" charset="-128"/>
                        </a:rPr>
                        <a:t>2026/1/28(</a:t>
                      </a:r>
                      <a:r>
                        <a:rPr kumimoji="1" lang="ja-JP" altLang="en-US" sz="1100" b="0">
                          <a:solidFill>
                            <a:schemeClr val="bg1"/>
                          </a:solidFill>
                          <a:latin typeface="Meiryo" panose="020B0604030504040204" pitchFamily="34" charset="-128"/>
                          <a:ea typeface="Meiryo" panose="020B0604030504040204" pitchFamily="34" charset="-128"/>
                        </a:rPr>
                        <a:t>水</a:t>
                      </a:r>
                      <a:r>
                        <a:rPr kumimoji="1" lang="en-US" altLang="ja-JP" sz="1100" b="0">
                          <a:solidFill>
                            <a:schemeClr val="bg1"/>
                          </a:solidFill>
                          <a:latin typeface="Meiryo" panose="020B0604030504040204" pitchFamily="34" charset="-128"/>
                          <a:ea typeface="Meiryo" panose="020B0604030504040204" pitchFamily="34" charset="-128"/>
                        </a:rPr>
                        <a:t>)</a:t>
                      </a:r>
                      <a:endParaRPr kumimoji="1" lang="ja-JP" altLang="en-US" sz="1100" b="0">
                        <a:solidFill>
                          <a:schemeClr val="bg1"/>
                        </a:solidFill>
                        <a:latin typeface="Meiryo" panose="020B0604030504040204" pitchFamily="34" charset="-128"/>
                        <a:ea typeface="Meiryo" panose="020B0604030504040204" pitchFamily="34" charset="-128"/>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kern="1200" dirty="0">
                          <a:solidFill>
                            <a:srgbClr val="0D0D0D"/>
                          </a:solidFill>
                          <a:latin typeface="メイリオ" panose="020B0604030504040204" pitchFamily="50" charset="-128"/>
                          <a:ea typeface="+mn-ea"/>
                          <a:cs typeface="+mn-cs"/>
                        </a:rPr>
                        <a:t>スポーツナビ、</a:t>
                      </a:r>
                      <a:r>
                        <a:rPr kumimoji="1" lang="en-US" altLang="ja-JP" sz="1100" b="0" kern="1200" dirty="0">
                          <a:solidFill>
                            <a:srgbClr val="0D0D0D"/>
                          </a:solidFill>
                          <a:latin typeface="メイリオ" panose="020B0604030504040204" pitchFamily="50" charset="-128"/>
                          <a:ea typeface="+mn-ea"/>
                          <a:cs typeface="+mn-cs"/>
                        </a:rPr>
                        <a:t>Yahoo!</a:t>
                      </a:r>
                      <a:r>
                        <a:rPr kumimoji="1" lang="ja-JP" altLang="en-US" sz="1100" b="0" kern="1200" dirty="0">
                          <a:solidFill>
                            <a:srgbClr val="0D0D0D"/>
                          </a:solidFill>
                          <a:latin typeface="メイリオ" panose="020B0604030504040204" pitchFamily="50" charset="-128"/>
                          <a:ea typeface="+mn-ea"/>
                          <a:cs typeface="+mn-cs"/>
                        </a:rPr>
                        <a:t>天気・災害、</a:t>
                      </a:r>
                      <a:r>
                        <a:rPr kumimoji="1" lang="en-US" altLang="ja-JP" sz="1100" b="0" kern="1200" dirty="0">
                          <a:solidFill>
                            <a:srgbClr val="0D0D0D"/>
                          </a:solidFill>
                          <a:latin typeface="メイリオ" panose="020B0604030504040204" pitchFamily="50" charset="-128"/>
                          <a:ea typeface="+mn-ea"/>
                          <a:cs typeface="+mn-cs"/>
                        </a:rPr>
                        <a:t>Yahoo!</a:t>
                      </a:r>
                      <a:r>
                        <a:rPr kumimoji="1" lang="ja-JP" altLang="en-US" sz="1100" b="0" kern="1200" dirty="0">
                          <a:solidFill>
                            <a:srgbClr val="0D0D0D"/>
                          </a:solidFill>
                          <a:latin typeface="メイリオ" panose="020B0604030504040204" pitchFamily="50" charset="-128"/>
                          <a:ea typeface="+mn-ea"/>
                          <a:cs typeface="+mn-cs"/>
                        </a:rPr>
                        <a:t>ファイナンス、</a:t>
                      </a:r>
                      <a:r>
                        <a:rPr kumimoji="1" lang="en-US" altLang="ja-JP" sz="1100" b="0" kern="1200" dirty="0">
                          <a:solidFill>
                            <a:srgbClr val="0D0D0D"/>
                          </a:solidFill>
                          <a:latin typeface="メイリオ" panose="020B0604030504040204" pitchFamily="50" charset="-128"/>
                          <a:ea typeface="+mn-ea"/>
                          <a:cs typeface="+mn-cs"/>
                        </a:rPr>
                        <a:t>Yahoo! JAPAN</a:t>
                      </a:r>
                      <a:r>
                        <a:rPr kumimoji="1" lang="ja-JP" altLang="en-US" sz="1100" b="0" kern="1200" dirty="0">
                          <a:solidFill>
                            <a:srgbClr val="0D0D0D"/>
                          </a:solidFill>
                          <a:latin typeface="メイリオ" panose="020B0604030504040204" pitchFamily="50" charset="-128"/>
                          <a:ea typeface="+mn-ea"/>
                          <a:cs typeface="+mn-cs"/>
                        </a:rPr>
                        <a:t>　中面プライムディスプレイ</a:t>
                      </a:r>
                    </a:p>
                  </a:txBody>
                  <a:tcPr marL="163440" marR="163440" anchor="ct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3651884806"/>
                  </a:ext>
                </a:extLst>
              </a:tr>
              <a:tr h="28812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a:solidFill>
                            <a:schemeClr val="bg1"/>
                          </a:solidFill>
                          <a:latin typeface="Meiryo" panose="020B0604030504040204" pitchFamily="34" charset="-128"/>
                          <a:ea typeface="Meiryo" panose="020B0604030504040204" pitchFamily="34" charset="-128"/>
                        </a:rPr>
                        <a:t>2026/2/4(</a:t>
                      </a:r>
                      <a:r>
                        <a:rPr kumimoji="1" lang="ja-JP" altLang="en-US" sz="1100" b="0">
                          <a:solidFill>
                            <a:schemeClr val="bg1"/>
                          </a:solidFill>
                          <a:latin typeface="Meiryo" panose="020B0604030504040204" pitchFamily="34" charset="-128"/>
                          <a:ea typeface="Meiryo" panose="020B0604030504040204" pitchFamily="34" charset="-128"/>
                        </a:rPr>
                        <a:t>水</a:t>
                      </a:r>
                      <a:r>
                        <a:rPr kumimoji="1" lang="en-US" altLang="ja-JP" sz="1100" b="0">
                          <a:solidFill>
                            <a:schemeClr val="bg1"/>
                          </a:solidFill>
                          <a:latin typeface="Meiryo" panose="020B0604030504040204" pitchFamily="34" charset="-128"/>
                          <a:ea typeface="Meiryo" panose="020B0604030504040204" pitchFamily="34" charset="-128"/>
                        </a:rPr>
                        <a:t>)</a:t>
                      </a:r>
                      <a:endParaRPr kumimoji="1" lang="ja-JP" altLang="en-US" sz="1100" b="0">
                        <a:solidFill>
                          <a:schemeClr val="bg1"/>
                        </a:solidFill>
                        <a:latin typeface="Meiryo" panose="020B0604030504040204" pitchFamily="34" charset="-128"/>
                        <a:ea typeface="Meiryo" panose="020B0604030504040204" pitchFamily="34" charset="-128"/>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rgbClr val="0D0D0D"/>
                          </a:solidFill>
                          <a:latin typeface="メイリオ" panose="020B0604030504040204" pitchFamily="50" charset="-128"/>
                          <a:ea typeface="+mn-ea"/>
                          <a:cs typeface="+mn-cs"/>
                        </a:rPr>
                        <a:t>Yahoo!</a:t>
                      </a:r>
                      <a:r>
                        <a:rPr kumimoji="1" lang="ja-JP" altLang="en-US" sz="1100" b="0" kern="1200">
                          <a:solidFill>
                            <a:srgbClr val="0D0D0D"/>
                          </a:solidFill>
                          <a:latin typeface="メイリオ" panose="020B0604030504040204" pitchFamily="50" charset="-128"/>
                          <a:ea typeface="+mn-ea"/>
                          <a:cs typeface="+mn-cs"/>
                        </a:rPr>
                        <a:t>乗換案内</a:t>
                      </a:r>
                    </a:p>
                  </a:txBody>
                  <a:tcPr marL="163440" marR="16344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3460911264"/>
                  </a:ext>
                </a:extLst>
              </a:tr>
              <a:tr h="28812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a:solidFill>
                            <a:schemeClr val="bg1"/>
                          </a:solidFill>
                          <a:latin typeface="Meiryo" panose="020B0604030504040204" pitchFamily="34" charset="-128"/>
                          <a:ea typeface="Meiryo" panose="020B0604030504040204" pitchFamily="34" charset="-128"/>
                        </a:rPr>
                        <a:t>2026/2</a:t>
                      </a:r>
                      <a:r>
                        <a:rPr kumimoji="1" lang="ja-JP" altLang="en-US" sz="1100" b="0">
                          <a:solidFill>
                            <a:schemeClr val="bg1"/>
                          </a:solidFill>
                          <a:latin typeface="Meiryo" panose="020B0604030504040204" pitchFamily="34" charset="-128"/>
                          <a:ea typeface="Meiryo" panose="020B0604030504040204" pitchFamily="34" charset="-128"/>
                        </a:rPr>
                        <a:t>　未定</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rgbClr val="0D0D0D"/>
                          </a:solidFill>
                          <a:latin typeface="メイリオ" panose="020B0604030504040204" pitchFamily="50" charset="-128"/>
                          <a:ea typeface="+mn-ea"/>
                          <a:cs typeface="+mn-cs"/>
                        </a:rPr>
                        <a:t>LINE NEWS Top Ad</a:t>
                      </a:r>
                      <a:endParaRPr kumimoji="1" lang="ja-JP" altLang="en-US" sz="1100" b="0" kern="1200" dirty="0">
                        <a:solidFill>
                          <a:srgbClr val="0D0D0D"/>
                        </a:solidFill>
                        <a:latin typeface="メイリオ" panose="020B0604030504040204" pitchFamily="50" charset="-128"/>
                        <a:ea typeface="+mn-ea"/>
                        <a:cs typeface="+mn-cs"/>
                      </a:endParaRPr>
                    </a:p>
                  </a:txBody>
                  <a:tcPr marL="163440" marR="16344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2488294094"/>
                  </a:ext>
                </a:extLst>
              </a:tr>
            </a:tbl>
          </a:graphicData>
        </a:graphic>
      </p:graphicFrame>
    </p:spTree>
    <p:extLst>
      <p:ext uri="{BB962C8B-B14F-4D97-AF65-F5344CB8AC3E}">
        <p14:creationId xmlns:p14="http://schemas.microsoft.com/office/powerpoint/2010/main" val="318667024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片側の 2 つの角を丸めた四角形 22">
            <a:extLst>
              <a:ext uri="{FF2B5EF4-FFF2-40B4-BE49-F238E27FC236}">
                <a16:creationId xmlns:a16="http://schemas.microsoft.com/office/drawing/2014/main" id="{A92D946D-51CA-C97C-8B5C-60FDA3D39363}"/>
              </a:ext>
            </a:extLst>
          </p:cNvPr>
          <p:cNvSpPr/>
          <p:nvPr/>
        </p:nvSpPr>
        <p:spPr>
          <a:xfrm>
            <a:off x="6221283" y="3123464"/>
            <a:ext cx="5375046" cy="3002734"/>
          </a:xfrm>
          <a:prstGeom prst="round2SameRect">
            <a:avLst>
              <a:gd name="adj1" fmla="val 4115"/>
              <a:gd name="adj2" fmla="val 0"/>
            </a:avLst>
          </a:prstGeom>
          <a:solidFill>
            <a:srgbClr val="00003E">
              <a:alpha val="10196"/>
            </a:srgbClr>
          </a:solidFill>
          <a:ln w="25400" cap="flat" cmpd="sng" algn="ctr">
            <a:noFill/>
            <a:prstDash val="solid"/>
          </a:ln>
          <a:effectLst/>
        </p:spPr>
        <p:txBody>
          <a:bodyPr bIns="0" rtlCol="0"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defRPr/>
            </a:pPr>
            <a:endParaRPr kumimoji="0" lang="en-US" altLang="ja-JP" sz="2000" b="1" kern="0" dirty="0">
              <a:solidFill>
                <a:srgbClr val="FFFFFF"/>
              </a:solidFill>
              <a:latin typeface="メイリオ"/>
            </a:endParaRPr>
          </a:p>
        </p:txBody>
      </p:sp>
      <p:sp>
        <p:nvSpPr>
          <p:cNvPr id="19" name="片側の 2 つの角を丸めた四角形 23">
            <a:extLst>
              <a:ext uri="{FF2B5EF4-FFF2-40B4-BE49-F238E27FC236}">
                <a16:creationId xmlns:a16="http://schemas.microsoft.com/office/drawing/2014/main" id="{B8A6AA99-B963-FB5D-8D74-6275013FE14F}"/>
              </a:ext>
            </a:extLst>
          </p:cNvPr>
          <p:cNvSpPr/>
          <p:nvPr/>
        </p:nvSpPr>
        <p:spPr>
          <a:xfrm>
            <a:off x="6221283" y="3123463"/>
            <a:ext cx="5375046" cy="504000"/>
          </a:xfrm>
          <a:prstGeom prst="round2SameRect">
            <a:avLst>
              <a:gd name="adj1" fmla="val 20214"/>
              <a:gd name="adj2" fmla="val 0"/>
            </a:avLst>
          </a:prstGeom>
          <a:solidFill>
            <a:srgbClr val="00003E"/>
          </a:solidFill>
          <a:ln w="25400" cap="flat" cmpd="sng" algn="ctr">
            <a:noFill/>
            <a:prstDash val="solid"/>
          </a:ln>
          <a:effectLst/>
        </p:spPr>
        <p:txBody>
          <a:bodyPr tIns="0" bIns="0" rtlCol="0"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スペシャル商品</a:t>
            </a:r>
          </a:p>
        </p:txBody>
      </p:sp>
      <p:sp>
        <p:nvSpPr>
          <p:cNvPr id="3" name="テキスト プレースホルダー 2">
            <a:extLst>
              <a:ext uri="{FF2B5EF4-FFF2-40B4-BE49-F238E27FC236}">
                <a16:creationId xmlns:a16="http://schemas.microsoft.com/office/drawing/2014/main" id="{7BC722A8-7AF7-CE59-E416-896404679F67}"/>
              </a:ext>
            </a:extLst>
          </p:cNvPr>
          <p:cNvSpPr>
            <a:spLocks noGrp="1"/>
          </p:cNvSpPr>
          <p:nvPr>
            <p:ph type="body" sz="quarter" idx="12"/>
          </p:nvPr>
        </p:nvSpPr>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16C718F1-6086-FBE6-C43B-A3F5FDEA67C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7" name="テキスト プレースホルダー 3">
            <a:extLst>
              <a:ext uri="{FF2B5EF4-FFF2-40B4-BE49-F238E27FC236}">
                <a16:creationId xmlns:a16="http://schemas.microsoft.com/office/drawing/2014/main" id="{CA2EFCC3-E692-ABDD-BF53-7418933DD99A}"/>
              </a:ext>
            </a:extLst>
          </p:cNvPr>
          <p:cNvSpPr txBox="1">
            <a:spLocks/>
          </p:cNvSpPr>
          <p:nvPr/>
        </p:nvSpPr>
        <p:spPr>
          <a:xfrm>
            <a:off x="2027548" y="22908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dirty="0">
                <a:solidFill>
                  <a:srgbClr val="000048"/>
                </a:solidFill>
                <a:latin typeface="+mn-ea"/>
                <a:ea typeface="+mn-ea"/>
              </a:rPr>
              <a:t>事前提案可否申請について</a:t>
            </a:r>
          </a:p>
        </p:txBody>
      </p:sp>
      <p:sp>
        <p:nvSpPr>
          <p:cNvPr id="4" name="正方形/長方形 3">
            <a:extLst>
              <a:ext uri="{FF2B5EF4-FFF2-40B4-BE49-F238E27FC236}">
                <a16:creationId xmlns:a16="http://schemas.microsoft.com/office/drawing/2014/main" id="{D59B1CE4-7526-C1EA-86BC-90F1A5A3D6A2}"/>
              </a:ext>
            </a:extLst>
          </p:cNvPr>
          <p:cNvSpPr/>
          <p:nvPr/>
        </p:nvSpPr>
        <p:spPr>
          <a:xfrm>
            <a:off x="595671" y="1014849"/>
            <a:ext cx="10941333" cy="1581972"/>
          </a:xfrm>
          <a:prstGeom prst="rect">
            <a:avLst/>
          </a:prstGeom>
        </p:spPr>
        <p:txBody>
          <a:bodyPr wrap="square" lIns="0" tIns="0" rIns="0" bIns="0" anchor="t">
            <a:spAutoFit/>
          </a:bodyPr>
          <a:lstStyle/>
          <a:p>
            <a:pPr eaLnBrk="1" fontAlgn="auto" hangingPunct="1">
              <a:lnSpc>
                <a:spcPct val="130000"/>
              </a:lnSpc>
              <a:spcBef>
                <a:spcPts val="0"/>
              </a:spcBef>
              <a:spcAft>
                <a:spcPts val="0"/>
              </a:spcAft>
              <a:defRPr/>
            </a:pPr>
            <a:r>
              <a:rPr kumimoji="0" lang="ja-JP" altLang="en-US" sz="1600" kern="0" dirty="0">
                <a:solidFill>
                  <a:srgbClr val="0D0D0D"/>
                </a:solidFill>
                <a:latin typeface="+mn-ea"/>
                <a:ea typeface="+mn-ea"/>
              </a:rPr>
              <a:t>本商品</a:t>
            </a:r>
            <a:r>
              <a:rPr kumimoji="0" lang="ja-JP" altLang="en-US" sz="1600" kern="0" dirty="0">
                <a:solidFill>
                  <a:srgbClr val="002AFF"/>
                </a:solidFill>
                <a:latin typeface="+mn-ea"/>
                <a:ea typeface="+mn-ea"/>
              </a:rPr>
              <a:t>は</a:t>
            </a:r>
            <a:r>
              <a:rPr kumimoji="0" lang="ja-JP" altLang="en-US" sz="1600" b="1" kern="0" dirty="0">
                <a:solidFill>
                  <a:srgbClr val="002AFF"/>
                </a:solidFill>
                <a:latin typeface="+mn-ea"/>
                <a:ea typeface="+mn-ea"/>
              </a:rPr>
              <a:t>事前に弊社による出稿可否判断が必要</a:t>
            </a:r>
            <a:r>
              <a:rPr kumimoji="0" lang="ja-JP" altLang="en-US" sz="1600" kern="0" dirty="0">
                <a:solidFill>
                  <a:srgbClr val="0D0D0D"/>
                </a:solidFill>
                <a:latin typeface="+mn-ea"/>
                <a:ea typeface="+mn-ea"/>
              </a:rPr>
              <a:t>となります。</a:t>
            </a:r>
            <a:endParaRPr lang="en-US" altLang="ja-JP" sz="1600" kern="0" dirty="0">
              <a:solidFill>
                <a:srgbClr val="0D0D0D"/>
              </a:solidFill>
              <a:latin typeface="+mn-ea"/>
              <a:ea typeface="+mn-ea"/>
            </a:endParaRPr>
          </a:p>
          <a:p>
            <a:pPr eaLnBrk="1" fontAlgn="auto" hangingPunct="1">
              <a:lnSpc>
                <a:spcPct val="130000"/>
              </a:lnSpc>
              <a:spcBef>
                <a:spcPts val="0"/>
              </a:spcBef>
              <a:spcAft>
                <a:spcPts val="0"/>
              </a:spcAft>
            </a:pPr>
            <a:r>
              <a:rPr lang="ja-JP" altLang="en-US" sz="1600" dirty="0">
                <a:solidFill>
                  <a:srgbClr val="0D0D0D"/>
                </a:solidFill>
                <a:latin typeface="+mn-ea"/>
                <a:ea typeface="+mn-ea"/>
                <a:cs typeface="Calibri" panose="020F0502020204030204"/>
              </a:rPr>
              <a:t>本セールスシートに記載の「販売制限カテゴリー」</a:t>
            </a:r>
            <a:r>
              <a:rPr lang="ja-JP" altLang="ja-JP" sz="1600" dirty="0">
                <a:solidFill>
                  <a:srgbClr val="0D0D0D"/>
                </a:solidFill>
                <a:latin typeface="+mn-ea"/>
                <a:ea typeface="+mn-ea"/>
                <a:cs typeface="Calibri" panose="020F0502020204030204"/>
              </a:rPr>
              <a:t> </a:t>
            </a:r>
            <a:r>
              <a:rPr lang="ja-JP" altLang="en-US" sz="1600" dirty="0">
                <a:solidFill>
                  <a:srgbClr val="0D0D0D"/>
                </a:solidFill>
                <a:latin typeface="+mn-ea"/>
                <a:ea typeface="+mn-ea"/>
                <a:cs typeface="Calibri"/>
              </a:rPr>
              <a:t>に基づき</a:t>
            </a:r>
            <a:r>
              <a:rPr lang="ja-JP" altLang="en-US" sz="1600" kern="0" dirty="0">
                <a:solidFill>
                  <a:srgbClr val="0D0D0D"/>
                </a:solidFill>
                <a:latin typeface="+mn-ea"/>
                <a:ea typeface="+mn-ea"/>
                <a:cs typeface="Calibri"/>
              </a:rPr>
              <a:t>確認させていただき、</a:t>
            </a:r>
            <a:r>
              <a:rPr lang="ja-JP" altLang="en-US" sz="1600" b="1" kern="0" dirty="0">
                <a:solidFill>
                  <a:srgbClr val="0D0D0D"/>
                </a:solidFill>
                <a:latin typeface="+mn-ea"/>
                <a:ea typeface="+mn-ea"/>
                <a:cs typeface="Calibri"/>
              </a:rPr>
              <a:t>場合によっては</a:t>
            </a:r>
            <a:r>
              <a:rPr lang="ja-JP" altLang="en-US" sz="1600" b="1" dirty="0">
                <a:solidFill>
                  <a:srgbClr val="0D0D0D"/>
                </a:solidFill>
                <a:latin typeface="+mn-ea"/>
                <a:ea typeface="+mn-ea"/>
                <a:cs typeface="Calibri"/>
              </a:rPr>
              <a:t>掲載をお断りさせていただくことがございます。</a:t>
            </a:r>
            <a:endParaRPr lang="en-US" altLang="ja-JP" sz="1600" b="1" dirty="0">
              <a:solidFill>
                <a:srgbClr val="0D0D0D"/>
              </a:solidFill>
              <a:latin typeface="+mn-ea"/>
              <a:ea typeface="+mn-ea"/>
              <a:cs typeface="Calibri"/>
            </a:endParaRPr>
          </a:p>
          <a:p>
            <a:pPr eaLnBrk="1" fontAlgn="auto" hangingPunct="1">
              <a:lnSpc>
                <a:spcPct val="130000"/>
              </a:lnSpc>
              <a:spcBef>
                <a:spcPts val="0"/>
              </a:spcBef>
              <a:spcAft>
                <a:spcPts val="0"/>
              </a:spcAft>
            </a:pPr>
            <a:endParaRPr lang="en-US" altLang="ja-JP" sz="1600" b="1" dirty="0">
              <a:solidFill>
                <a:srgbClr val="0D0D0D"/>
              </a:solidFill>
              <a:latin typeface="+mn-ea"/>
              <a:ea typeface="+mn-ea"/>
              <a:cs typeface="Calibri"/>
            </a:endParaRPr>
          </a:p>
          <a:p>
            <a:pPr eaLnBrk="1" fontAlgn="auto" hangingPunct="1">
              <a:lnSpc>
                <a:spcPct val="130000"/>
              </a:lnSpc>
              <a:spcBef>
                <a:spcPts val="0"/>
              </a:spcBef>
              <a:spcAft>
                <a:spcPts val="0"/>
              </a:spcAft>
            </a:pPr>
            <a:r>
              <a:rPr lang="ja-JP" altLang="en-US" sz="1600" dirty="0">
                <a:solidFill>
                  <a:srgbClr val="0D0D0D"/>
                </a:solidFill>
                <a:latin typeface="+mn-ea"/>
                <a:ea typeface="+mn-ea"/>
                <a:cs typeface="Calibri"/>
              </a:rPr>
              <a:t>また、制作スケジュールが確保できない場合も掲載をお断りさせていただくことがございます。</a:t>
            </a:r>
            <a:endParaRPr lang="en-US" altLang="ja-JP" sz="1600" dirty="0">
              <a:solidFill>
                <a:srgbClr val="0D0D0D"/>
              </a:solidFill>
              <a:latin typeface="+mn-ea"/>
              <a:ea typeface="+mn-ea"/>
              <a:cs typeface="Calibri"/>
            </a:endParaRPr>
          </a:p>
        </p:txBody>
      </p:sp>
      <p:sp>
        <p:nvSpPr>
          <p:cNvPr id="5" name="片側の 2 つの角を丸めた四角形 17">
            <a:extLst>
              <a:ext uri="{FF2B5EF4-FFF2-40B4-BE49-F238E27FC236}">
                <a16:creationId xmlns:a16="http://schemas.microsoft.com/office/drawing/2014/main" id="{001A1FC3-0D21-0F2E-7044-9BB95779EADD}"/>
              </a:ext>
            </a:extLst>
          </p:cNvPr>
          <p:cNvSpPr/>
          <p:nvPr/>
        </p:nvSpPr>
        <p:spPr>
          <a:xfrm>
            <a:off x="595671" y="3119251"/>
            <a:ext cx="5375047" cy="3002734"/>
          </a:xfrm>
          <a:prstGeom prst="round2SameRect">
            <a:avLst>
              <a:gd name="adj1" fmla="val 4527"/>
              <a:gd name="adj2" fmla="val 0"/>
            </a:avLst>
          </a:prstGeom>
          <a:solidFill>
            <a:srgbClr val="F5F5F5"/>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algn="ctr" eaLnBrk="1" fontAlgn="auto" hangingPunct="1">
              <a:spcBef>
                <a:spcPts val="0"/>
              </a:spcBef>
              <a:spcAft>
                <a:spcPts val="0"/>
              </a:spcAft>
              <a:defRPr/>
            </a:pPr>
            <a:endParaRPr kumimoji="0" lang="en-US" altLang="ja-JP" sz="2000" b="1" kern="0" dirty="0">
              <a:solidFill>
                <a:srgbClr val="FFFFFF"/>
              </a:solidFill>
              <a:latin typeface="+mn-ea"/>
              <a:ea typeface="+mn-ea"/>
            </a:endParaRPr>
          </a:p>
        </p:txBody>
      </p:sp>
      <p:sp>
        <p:nvSpPr>
          <p:cNvPr id="8" name="片側の 2 つの角を丸めた四角形 19">
            <a:extLst>
              <a:ext uri="{FF2B5EF4-FFF2-40B4-BE49-F238E27FC236}">
                <a16:creationId xmlns:a16="http://schemas.microsoft.com/office/drawing/2014/main" id="{50A533C3-8DF5-F397-00FF-40D216BE47E9}"/>
              </a:ext>
            </a:extLst>
          </p:cNvPr>
          <p:cNvSpPr/>
          <p:nvPr/>
        </p:nvSpPr>
        <p:spPr>
          <a:xfrm>
            <a:off x="595671" y="3119250"/>
            <a:ext cx="5375047" cy="504000"/>
          </a:xfrm>
          <a:prstGeom prst="round2SameRect">
            <a:avLst>
              <a:gd name="adj1" fmla="val 20214"/>
              <a:gd name="adj2" fmla="val 0"/>
            </a:avLst>
          </a:prstGeom>
          <a:solidFill>
            <a:srgbClr val="999999"/>
          </a:solidFill>
          <a:ln w="25400" cap="flat" cmpd="sng" algn="ctr">
            <a:noFill/>
            <a:prstDash val="solid"/>
          </a:ln>
          <a:effectLst/>
        </p:spPr>
        <p:txBody>
          <a:bodyPr tIns="0" bIns="0" rtlCol="0" anchor="ctr"/>
          <a:lstStyle/>
          <a:p>
            <a:pPr algn="ctr" eaLnBrk="1" fontAlgn="auto" hangingPunct="1">
              <a:spcBef>
                <a:spcPts val="0"/>
              </a:spcBef>
              <a:spcAft>
                <a:spcPts val="0"/>
              </a:spcAft>
              <a:defRPr/>
            </a:pPr>
            <a:r>
              <a:rPr kumimoji="0" lang="ja-JP" altLang="en-US" b="1" kern="0">
                <a:solidFill>
                  <a:srgbClr val="FFFFFF"/>
                </a:solidFill>
                <a:latin typeface="+mn-ea"/>
                <a:ea typeface="+mn-ea"/>
              </a:rPr>
              <a:t>レギュラー商品</a:t>
            </a:r>
            <a:endParaRPr kumimoji="0" lang="en-US" altLang="ja-JP" b="1" kern="0" dirty="0">
              <a:solidFill>
                <a:srgbClr val="FFFFFF"/>
              </a:solidFill>
              <a:latin typeface="+mn-ea"/>
              <a:ea typeface="+mn-ea"/>
            </a:endParaRPr>
          </a:p>
        </p:txBody>
      </p:sp>
      <p:sp>
        <p:nvSpPr>
          <p:cNvPr id="9" name="正方形/長方形 8">
            <a:extLst>
              <a:ext uri="{FF2B5EF4-FFF2-40B4-BE49-F238E27FC236}">
                <a16:creationId xmlns:a16="http://schemas.microsoft.com/office/drawing/2014/main" id="{1D2C6476-D633-0013-8FE7-23BB2E829560}"/>
              </a:ext>
            </a:extLst>
          </p:cNvPr>
          <p:cNvSpPr/>
          <p:nvPr/>
        </p:nvSpPr>
        <p:spPr>
          <a:xfrm>
            <a:off x="1456462" y="4030553"/>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dirty="0">
                <a:solidFill>
                  <a:srgbClr val="000000">
                    <a:lumMod val="50000"/>
                    <a:lumOff val="50000"/>
                  </a:srgbClr>
                </a:solidFill>
                <a:latin typeface="+mn-ea"/>
                <a:ea typeface="+mn-ea"/>
              </a:rPr>
              <a:t>通常商品</a:t>
            </a:r>
          </a:p>
        </p:txBody>
      </p:sp>
      <p:sp>
        <p:nvSpPr>
          <p:cNvPr id="10" name="正方形/長方形 9">
            <a:extLst>
              <a:ext uri="{FF2B5EF4-FFF2-40B4-BE49-F238E27FC236}">
                <a16:creationId xmlns:a16="http://schemas.microsoft.com/office/drawing/2014/main" id="{312ADA96-C352-1AF2-DAC4-78B0E32D9A15}"/>
              </a:ext>
            </a:extLst>
          </p:cNvPr>
          <p:cNvSpPr/>
          <p:nvPr/>
        </p:nvSpPr>
        <p:spPr>
          <a:xfrm>
            <a:off x="1456462" y="5329525"/>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dirty="0">
                <a:solidFill>
                  <a:srgbClr val="7F7F7F"/>
                </a:solidFill>
                <a:latin typeface="+mn-ea"/>
                <a:ea typeface="+mn-ea"/>
              </a:rPr>
              <a:t>事前提案可否判断必須商品</a:t>
            </a:r>
          </a:p>
        </p:txBody>
      </p:sp>
      <p:sp>
        <p:nvSpPr>
          <p:cNvPr id="13" name="正方形/長方形 12">
            <a:extLst>
              <a:ext uri="{FF2B5EF4-FFF2-40B4-BE49-F238E27FC236}">
                <a16:creationId xmlns:a16="http://schemas.microsoft.com/office/drawing/2014/main" id="{13A82DCD-BCD2-626C-8A06-32B69C1ED1CD}"/>
              </a:ext>
            </a:extLst>
          </p:cNvPr>
          <p:cNvSpPr/>
          <p:nvPr/>
        </p:nvSpPr>
        <p:spPr>
          <a:xfrm>
            <a:off x="7099826" y="3745720"/>
            <a:ext cx="3600000" cy="504000"/>
          </a:xfrm>
          <a:prstGeom prst="rect">
            <a:avLst/>
          </a:prstGeom>
          <a:solidFill>
            <a:srgbClr val="FFFFFF"/>
          </a:solidFill>
          <a:ln w="31750" cap="rnd" cmpd="sng" algn="ctr">
            <a:solidFill>
              <a:srgbClr val="C9002C"/>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a:solidFill>
                  <a:srgbClr val="C9002C"/>
                </a:solidFill>
                <a:latin typeface="+mn-ea"/>
                <a:ea typeface="+mn-ea"/>
              </a:rPr>
              <a:t>事前提案可否判断必須商品</a:t>
            </a:r>
          </a:p>
        </p:txBody>
      </p:sp>
      <p:sp>
        <p:nvSpPr>
          <p:cNvPr id="14" name="正方形/長方形 13">
            <a:extLst>
              <a:ext uri="{FF2B5EF4-FFF2-40B4-BE49-F238E27FC236}">
                <a16:creationId xmlns:a16="http://schemas.microsoft.com/office/drawing/2014/main" id="{BF42153B-86F4-D707-5620-04C839DE6BB8}"/>
              </a:ext>
            </a:extLst>
          </p:cNvPr>
          <p:cNvSpPr/>
          <p:nvPr/>
        </p:nvSpPr>
        <p:spPr>
          <a:xfrm>
            <a:off x="7099826" y="4321803"/>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a:solidFill>
                  <a:srgbClr val="000000">
                    <a:lumMod val="50000"/>
                    <a:lumOff val="50000"/>
                  </a:srgbClr>
                </a:solidFill>
                <a:latin typeface="+mn-ea"/>
                <a:ea typeface="+mn-ea"/>
              </a:rPr>
              <a:t>期間限定特別商品</a:t>
            </a:r>
          </a:p>
        </p:txBody>
      </p:sp>
      <p:sp>
        <p:nvSpPr>
          <p:cNvPr id="15" name="正方形/長方形 14">
            <a:extLst>
              <a:ext uri="{FF2B5EF4-FFF2-40B4-BE49-F238E27FC236}">
                <a16:creationId xmlns:a16="http://schemas.microsoft.com/office/drawing/2014/main" id="{1F5D2E59-40AA-B0DA-1788-75DCD5A3AA30}"/>
              </a:ext>
            </a:extLst>
          </p:cNvPr>
          <p:cNvSpPr/>
          <p:nvPr/>
        </p:nvSpPr>
        <p:spPr>
          <a:xfrm>
            <a:off x="7099826" y="4897886"/>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a:solidFill>
                  <a:srgbClr val="000000">
                    <a:lumMod val="50000"/>
                    <a:lumOff val="50000"/>
                  </a:srgbClr>
                </a:solidFill>
                <a:latin typeface="+mn-ea"/>
                <a:ea typeface="+mn-ea"/>
              </a:rPr>
              <a:t>広告主様限定商品</a:t>
            </a:r>
          </a:p>
        </p:txBody>
      </p:sp>
      <p:sp>
        <p:nvSpPr>
          <p:cNvPr id="16" name="正方形/長方形 15">
            <a:extLst>
              <a:ext uri="{FF2B5EF4-FFF2-40B4-BE49-F238E27FC236}">
                <a16:creationId xmlns:a16="http://schemas.microsoft.com/office/drawing/2014/main" id="{53FB0742-89C8-B92F-31E3-64AF29344900}"/>
              </a:ext>
            </a:extLst>
          </p:cNvPr>
          <p:cNvSpPr/>
          <p:nvPr/>
        </p:nvSpPr>
        <p:spPr>
          <a:xfrm>
            <a:off x="7099826" y="547396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a:solidFill>
                  <a:srgbClr val="000000">
                    <a:lumMod val="50000"/>
                    <a:lumOff val="50000"/>
                  </a:srgbClr>
                </a:solidFill>
                <a:latin typeface="+mn-ea"/>
                <a:ea typeface="+mn-ea"/>
              </a:rPr>
              <a:t>その他特別対応商品</a:t>
            </a:r>
          </a:p>
        </p:txBody>
      </p:sp>
      <p:sp>
        <p:nvSpPr>
          <p:cNvPr id="17" name="正方形/長方形 16">
            <a:extLst>
              <a:ext uri="{FF2B5EF4-FFF2-40B4-BE49-F238E27FC236}">
                <a16:creationId xmlns:a16="http://schemas.microsoft.com/office/drawing/2014/main" id="{FB4EC4C4-9063-C9AA-94EB-58607224CFB2}"/>
              </a:ext>
            </a:extLst>
          </p:cNvPr>
          <p:cNvSpPr/>
          <p:nvPr/>
        </p:nvSpPr>
        <p:spPr>
          <a:xfrm>
            <a:off x="1456462" y="4680039"/>
            <a:ext cx="3600000" cy="504000"/>
          </a:xfrm>
          <a:prstGeom prst="rect">
            <a:avLst/>
          </a:prstGeom>
          <a:solidFill>
            <a:srgbClr val="FFFFFF"/>
          </a:solidFill>
          <a:ln w="31750" cap="rnd" cmpd="sng" algn="ctr">
            <a:solidFill>
              <a:schemeClr val="accent3"/>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dirty="0">
                <a:solidFill>
                  <a:srgbClr val="002AFF"/>
                </a:solidFill>
                <a:latin typeface="+mn-ea"/>
                <a:ea typeface="+mn-ea"/>
              </a:rPr>
              <a:t>特集・企画</a:t>
            </a:r>
          </a:p>
        </p:txBody>
      </p:sp>
      <p:sp>
        <p:nvSpPr>
          <p:cNvPr id="18" name="正方形/長方形 17">
            <a:extLst>
              <a:ext uri="{FF2B5EF4-FFF2-40B4-BE49-F238E27FC236}">
                <a16:creationId xmlns:a16="http://schemas.microsoft.com/office/drawing/2014/main" id="{C6DE6E4D-A6A3-3922-03B5-04EF5B45F4FF}"/>
              </a:ext>
            </a:extLst>
          </p:cNvPr>
          <p:cNvSpPr/>
          <p:nvPr/>
        </p:nvSpPr>
        <p:spPr>
          <a:xfrm>
            <a:off x="7072777" y="3731413"/>
            <a:ext cx="3663673" cy="540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dirty="0">
                <a:solidFill>
                  <a:srgbClr val="000000">
                    <a:lumMod val="50000"/>
                    <a:lumOff val="50000"/>
                  </a:srgbClr>
                </a:solidFill>
                <a:latin typeface="+mn-ea"/>
                <a:ea typeface="+mn-ea"/>
              </a:rPr>
              <a:t>事前提案可否判断必須商品</a:t>
            </a:r>
          </a:p>
        </p:txBody>
      </p:sp>
    </p:spTree>
    <p:extLst>
      <p:ext uri="{BB962C8B-B14F-4D97-AF65-F5344CB8AC3E}">
        <p14:creationId xmlns:p14="http://schemas.microsoft.com/office/powerpoint/2010/main" val="385641898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BC722A8-7AF7-CE59-E416-896404679F67}"/>
              </a:ext>
            </a:extLst>
          </p:cNvPr>
          <p:cNvSpPr>
            <a:spLocks noGrp="1"/>
          </p:cNvSpPr>
          <p:nvPr>
            <p:ph type="body" sz="quarter" idx="12"/>
          </p:nvPr>
        </p:nvSpPr>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16C718F1-6086-FBE6-C43B-A3F5FDEA67C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5" name="テキスト プレースホルダー 3">
            <a:extLst>
              <a:ext uri="{FF2B5EF4-FFF2-40B4-BE49-F238E27FC236}">
                <a16:creationId xmlns:a16="http://schemas.microsoft.com/office/drawing/2014/main" id="{810D5E1F-B946-91AB-5251-8A10FB1C9DDE}"/>
              </a:ext>
            </a:extLst>
          </p:cNvPr>
          <p:cNvSpPr>
            <a:spLocks noGrp="1"/>
          </p:cNvSpPr>
          <p:nvPr>
            <p:ph type="body" sz="quarter" idx="10"/>
          </p:nvPr>
        </p:nvSpPr>
        <p:spPr>
          <a:xfrm>
            <a:off x="1887808" y="252000"/>
            <a:ext cx="8136904" cy="335028"/>
          </a:xfrm>
        </p:spPr>
        <p:txBody>
          <a:bodyPr/>
          <a:lstStyle/>
          <a:p>
            <a:r>
              <a:rPr lang="ja-JP" altLang="en-US" dirty="0"/>
              <a:t>企画ページの制作・掲載のお申し込み方法</a:t>
            </a:r>
          </a:p>
        </p:txBody>
      </p:sp>
      <p:sp>
        <p:nvSpPr>
          <p:cNvPr id="14" name="タイトル 2">
            <a:extLst>
              <a:ext uri="{FF2B5EF4-FFF2-40B4-BE49-F238E27FC236}">
                <a16:creationId xmlns:a16="http://schemas.microsoft.com/office/drawing/2014/main" id="{5C7689EA-8886-7C17-4792-A8AF1FFB398A}"/>
              </a:ext>
            </a:extLst>
          </p:cNvPr>
          <p:cNvSpPr txBox="1">
            <a:spLocks/>
          </p:cNvSpPr>
          <p:nvPr/>
        </p:nvSpPr>
        <p:spPr>
          <a:xfrm>
            <a:off x="479425" y="1044507"/>
            <a:ext cx="11263396" cy="1948950"/>
          </a:xfrm>
          <a:prstGeom prst="rect">
            <a:avLst/>
          </a:prstGeom>
        </p:spPr>
        <p:txBody>
          <a:bodyPr vert="horz" wrap="square" lIns="0" tIns="0" rIns="0" bIns="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lnSpc>
                <a:spcPct val="120000"/>
              </a:lnSpc>
              <a:defRPr/>
            </a:pPr>
            <a:r>
              <a:rPr lang="en-US" altLang="ja-JP" sz="1400" dirty="0">
                <a:solidFill>
                  <a:srgbClr val="0D0D0D"/>
                </a:solidFill>
                <a:latin typeface="メイリオ" panose="020B0604030504040204" pitchFamily="50" charset="-128"/>
                <a:ea typeface="メイリオ" panose="020B0604030504040204" pitchFamily="50" charset="-128"/>
              </a:rPr>
              <a:t>※</a:t>
            </a:r>
            <a:r>
              <a:rPr lang="ja-JP" altLang="en-US" sz="1400" dirty="0">
                <a:solidFill>
                  <a:srgbClr val="0D0D0D"/>
                </a:solidFill>
                <a:latin typeface="メイリオ" panose="020B0604030504040204" pitchFamily="50" charset="-128"/>
                <a:ea typeface="メイリオ" panose="020B0604030504040204" pitchFamily="50" charset="-128"/>
              </a:rPr>
              <a:t>広告主様の代理人となる代理店様によっては、本商品をお申し込みいただけない場合がございますので、</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　お申し込み前に弊社担当営業までお問い合わせください。</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企画ページの制作・掲載については、以下のフローに沿ってお申し込みの上、</a:t>
            </a:r>
            <a:r>
              <a:rPr lang="ja-JP" altLang="en-US" sz="1400" dirty="0">
                <a:solidFill>
                  <a:srgbClr val="C9002C"/>
                </a:solidFill>
                <a:latin typeface="メイリオ" panose="020B0604030504040204" pitchFamily="50" charset="-128"/>
                <a:ea typeface="メイリオ" panose="020B0604030504040204" pitchFamily="50" charset="-128"/>
              </a:rPr>
              <a:t>クリエイティブ制作委託約款の第</a:t>
            </a:r>
            <a:r>
              <a:rPr lang="en-US" altLang="ja-JP" sz="1400" dirty="0">
                <a:solidFill>
                  <a:srgbClr val="C9002C"/>
                </a:solidFill>
                <a:latin typeface="メイリオ" panose="020B0604030504040204" pitchFamily="50" charset="-128"/>
                <a:ea typeface="メイリオ" panose="020B0604030504040204" pitchFamily="50" charset="-128"/>
              </a:rPr>
              <a:t>9</a:t>
            </a:r>
            <a:r>
              <a:rPr lang="ja-JP" altLang="en-US" sz="1400" dirty="0">
                <a:solidFill>
                  <a:srgbClr val="C9002C"/>
                </a:solidFill>
                <a:latin typeface="メイリオ" panose="020B0604030504040204" pitchFamily="50" charset="-128"/>
                <a:ea typeface="メイリオ" panose="020B0604030504040204" pitchFamily="50" charset="-128"/>
              </a:rPr>
              <a:t>条第</a:t>
            </a:r>
            <a:r>
              <a:rPr lang="en-US" altLang="ja-JP" sz="1400" dirty="0">
                <a:solidFill>
                  <a:srgbClr val="C9002C"/>
                </a:solidFill>
                <a:latin typeface="メイリオ" panose="020B0604030504040204" pitchFamily="50" charset="-128"/>
                <a:ea typeface="メイリオ" panose="020B0604030504040204" pitchFamily="50" charset="-128"/>
              </a:rPr>
              <a:t>1</a:t>
            </a:r>
            <a:r>
              <a:rPr lang="ja-JP" altLang="en-US" sz="1400" dirty="0">
                <a:solidFill>
                  <a:srgbClr val="C9002C"/>
                </a:solidFill>
                <a:latin typeface="メイリオ" panose="020B0604030504040204" pitchFamily="50" charset="-128"/>
                <a:ea typeface="メイリオ" panose="020B0604030504040204" pitchFamily="50" charset="-128"/>
              </a:rPr>
              <a:t>項</a:t>
            </a:r>
            <a:r>
              <a:rPr lang="en-US" altLang="ja-JP" sz="1400" dirty="0">
                <a:solidFill>
                  <a:srgbClr val="C9002C"/>
                </a:solidFill>
                <a:latin typeface="メイリオ" panose="020B0604030504040204" pitchFamily="50" charset="-128"/>
                <a:ea typeface="メイリオ" panose="020B0604030504040204" pitchFamily="50" charset="-128"/>
              </a:rPr>
              <a:t>(2)</a:t>
            </a:r>
            <a:r>
              <a:rPr lang="ja-JP" altLang="en-US" sz="1400" dirty="0">
                <a:solidFill>
                  <a:srgbClr val="C9002C"/>
                </a:solidFill>
                <a:latin typeface="メイリオ" panose="020B0604030504040204" pitchFamily="50" charset="-128"/>
                <a:ea typeface="メイリオ" panose="020B0604030504040204" pitchFamily="50" charset="-128"/>
              </a:rPr>
              <a:t>支払条件</a:t>
            </a:r>
            <a:r>
              <a:rPr lang="en-US" altLang="ja-JP" sz="1400" dirty="0">
                <a:solidFill>
                  <a:srgbClr val="C9002C"/>
                </a:solidFill>
                <a:latin typeface="メイリオ" panose="020B0604030504040204" pitchFamily="50" charset="-128"/>
                <a:ea typeface="メイリオ" panose="020B0604030504040204" pitchFamily="50" charset="-128"/>
              </a:rPr>
              <a:t>2</a:t>
            </a:r>
            <a:r>
              <a:rPr lang="ja-JP" altLang="en-US" sz="1400" dirty="0">
                <a:solidFill>
                  <a:srgbClr val="0D0D0D"/>
                </a:solidFill>
                <a:latin typeface="メイリオ" panose="020B0604030504040204" pitchFamily="50" charset="-128"/>
                <a:ea typeface="メイリオ" panose="020B0604030504040204" pitchFamily="50" charset="-128"/>
              </a:rPr>
              <a:t>に</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したがってお支払いいただきます。また、広告配信のお申し込みが必要な場合、広告配信については別途広告管理ツールにてお申し込み</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いただくこととなりますので、当該広告商品のお申し込み方法をご確認ください。</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お申し込みのマニュアル資料「</a:t>
            </a:r>
            <a:r>
              <a:rPr lang="en-US" altLang="ja-JP" sz="1400" dirty="0">
                <a:solidFill>
                  <a:srgbClr val="0D0D0D"/>
                </a:solidFill>
                <a:latin typeface="メイリオ" panose="020B0604030504040204" pitchFamily="50" charset="-128"/>
                <a:ea typeface="メイリオ" panose="020B0604030504040204" pitchFamily="50" charset="-128"/>
                <a:hlinkClick r:id="rId3"/>
              </a:rPr>
              <a:t>LINE Biz Process Manager </a:t>
            </a:r>
            <a:r>
              <a:rPr lang="ja-JP" altLang="en-US" sz="1400" dirty="0">
                <a:solidFill>
                  <a:srgbClr val="0D0D0D"/>
                </a:solidFill>
                <a:latin typeface="メイリオ" panose="020B0604030504040204" pitchFamily="50" charset="-128"/>
                <a:ea typeface="メイリオ" panose="020B0604030504040204" pitchFamily="50" charset="-128"/>
                <a:hlinkClick r:id="rId3"/>
              </a:rPr>
              <a:t>操作マニュアル</a:t>
            </a:r>
            <a:r>
              <a:rPr lang="ja-JP" altLang="en-US" sz="1400" dirty="0">
                <a:solidFill>
                  <a:srgbClr val="0D0D0D"/>
                </a:solidFill>
                <a:latin typeface="メイリオ" panose="020B0604030504040204" pitchFamily="50" charset="-128"/>
                <a:ea typeface="メイリオ" panose="020B0604030504040204" pitchFamily="50" charset="-128"/>
              </a:rPr>
              <a:t>」も併せてご参照ください。</a:t>
            </a:r>
            <a:endParaRPr lang="en-US" altLang="ja-JP" sz="1200" dirty="0">
              <a:solidFill>
                <a:srgbClr val="0D0D0D"/>
              </a:solidFill>
              <a:latin typeface="メイリオ" panose="020B0604030504040204" pitchFamily="50" charset="-128"/>
              <a:ea typeface="メイリオ" panose="020B0604030504040204" pitchFamily="50" charset="-128"/>
            </a:endParaRPr>
          </a:p>
        </p:txBody>
      </p:sp>
      <p:sp>
        <p:nvSpPr>
          <p:cNvPr id="15" name="正方形/長方形 14">
            <a:extLst>
              <a:ext uri="{FF2B5EF4-FFF2-40B4-BE49-F238E27FC236}">
                <a16:creationId xmlns:a16="http://schemas.microsoft.com/office/drawing/2014/main" id="{45CED85D-1A64-D8FA-742A-8D865FB3FBFB}"/>
              </a:ext>
            </a:extLst>
          </p:cNvPr>
          <p:cNvSpPr/>
          <p:nvPr/>
        </p:nvSpPr>
        <p:spPr>
          <a:xfrm>
            <a:off x="623394" y="4852308"/>
            <a:ext cx="11089179" cy="943443"/>
          </a:xfrm>
          <a:prstGeom prst="rect">
            <a:avLst/>
          </a:prstGeom>
          <a:solidFill>
            <a:srgbClr val="FFFFFF"/>
          </a:solidFill>
          <a:ln w="9525" cap="flat" cmpd="sng" algn="ctr">
            <a:solidFill>
              <a:srgbClr val="656565"/>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16" name="正方形/長方形 15">
            <a:extLst>
              <a:ext uri="{FF2B5EF4-FFF2-40B4-BE49-F238E27FC236}">
                <a16:creationId xmlns:a16="http://schemas.microsoft.com/office/drawing/2014/main" id="{35146C3A-E433-C6E8-4B41-D4C4DE7342B8}"/>
              </a:ext>
            </a:extLst>
          </p:cNvPr>
          <p:cNvSpPr/>
          <p:nvPr/>
        </p:nvSpPr>
        <p:spPr>
          <a:xfrm>
            <a:off x="623394" y="3589825"/>
            <a:ext cx="11089179" cy="943443"/>
          </a:xfrm>
          <a:prstGeom prst="rect">
            <a:avLst/>
          </a:prstGeom>
          <a:solidFill>
            <a:srgbClr val="FFFFFF"/>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grpSp>
        <p:nvGrpSpPr>
          <p:cNvPr id="17" name="グループ化 16">
            <a:extLst>
              <a:ext uri="{FF2B5EF4-FFF2-40B4-BE49-F238E27FC236}">
                <a16:creationId xmlns:a16="http://schemas.microsoft.com/office/drawing/2014/main" id="{E18D9D1B-BB3E-EEE5-929C-CD3AB56FD2B6}"/>
              </a:ext>
            </a:extLst>
          </p:cNvPr>
          <p:cNvGrpSpPr/>
          <p:nvPr/>
        </p:nvGrpSpPr>
        <p:grpSpPr>
          <a:xfrm>
            <a:off x="497907" y="4662865"/>
            <a:ext cx="885476" cy="1134053"/>
            <a:chOff x="455043" y="4012565"/>
            <a:chExt cx="885476" cy="1134053"/>
          </a:xfrm>
        </p:grpSpPr>
        <p:sp>
          <p:nvSpPr>
            <p:cNvPr id="18" name="直角三角形 17">
              <a:extLst>
                <a:ext uri="{FF2B5EF4-FFF2-40B4-BE49-F238E27FC236}">
                  <a16:creationId xmlns:a16="http://schemas.microsoft.com/office/drawing/2014/main" id="{808E31EE-2317-1936-D1D4-6F33CF6FB73E}"/>
                </a:ext>
              </a:extLst>
            </p:cNvPr>
            <p:cNvSpPr>
              <a:spLocks noChangeAspect="1"/>
            </p:cNvSpPr>
            <p:nvPr/>
          </p:nvSpPr>
          <p:spPr>
            <a:xfrm rot="10800000">
              <a:off x="462842" y="5043512"/>
              <a:ext cx="157590" cy="103106"/>
            </a:xfrm>
            <a:prstGeom prst="rtTriangle">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19" name="角丸四角形 82">
              <a:extLst>
                <a:ext uri="{FF2B5EF4-FFF2-40B4-BE49-F238E27FC236}">
                  <a16:creationId xmlns:a16="http://schemas.microsoft.com/office/drawing/2014/main" id="{FD8A6B4B-9C12-D148-5BF2-E5AA66297257}"/>
                </a:ext>
              </a:extLst>
            </p:cNvPr>
            <p:cNvSpPr/>
            <p:nvPr/>
          </p:nvSpPr>
          <p:spPr>
            <a:xfrm>
              <a:off x="455043" y="4012565"/>
              <a:ext cx="885476" cy="1036964"/>
            </a:xfrm>
            <a:prstGeom prst="roundRect">
              <a:avLst>
                <a:gd name="adj" fmla="val 2711"/>
              </a:avLst>
            </a:prstGeom>
            <a:solidFill>
              <a:srgbClr val="656565"/>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r>
                <a:rPr kumimoji="0" lang="ja-JP" altLang="en-US" sz="1200" b="1" kern="0">
                  <a:solidFill>
                    <a:srgbClr val="FFFFFF"/>
                  </a:solidFill>
                  <a:latin typeface="Meiryo" panose="020B0604030504040204" pitchFamily="34" charset="-128"/>
                </a:rPr>
                <a:t>代理店様</a:t>
              </a:r>
              <a:endParaRPr kumimoji="0" lang="ja-JP" altLang="en-US" sz="1200" b="1" kern="0" dirty="0">
                <a:solidFill>
                  <a:srgbClr val="FFFFFF"/>
                </a:solidFill>
                <a:latin typeface="Meiryo" panose="020B0604030504040204" pitchFamily="34" charset="-128"/>
              </a:endParaRPr>
            </a:p>
          </p:txBody>
        </p:sp>
      </p:grpSp>
      <p:sp>
        <p:nvSpPr>
          <p:cNvPr id="20" name="直角三角形 19">
            <a:extLst>
              <a:ext uri="{FF2B5EF4-FFF2-40B4-BE49-F238E27FC236}">
                <a16:creationId xmlns:a16="http://schemas.microsoft.com/office/drawing/2014/main" id="{159F47D4-79D9-06C0-7C4D-5C5C342979C0}"/>
              </a:ext>
            </a:extLst>
          </p:cNvPr>
          <p:cNvSpPr>
            <a:spLocks noChangeAspect="1"/>
          </p:cNvSpPr>
          <p:nvPr/>
        </p:nvSpPr>
        <p:spPr>
          <a:xfrm rot="10800000">
            <a:off x="1197343" y="4700303"/>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grpSp>
        <p:nvGrpSpPr>
          <p:cNvPr id="21" name="グループ化 20">
            <a:extLst>
              <a:ext uri="{FF2B5EF4-FFF2-40B4-BE49-F238E27FC236}">
                <a16:creationId xmlns:a16="http://schemas.microsoft.com/office/drawing/2014/main" id="{856E6A18-F542-5BF2-EBAE-F956A59887B2}"/>
              </a:ext>
            </a:extLst>
          </p:cNvPr>
          <p:cNvGrpSpPr/>
          <p:nvPr/>
        </p:nvGrpSpPr>
        <p:grpSpPr>
          <a:xfrm>
            <a:off x="497907" y="3402715"/>
            <a:ext cx="885476" cy="1130553"/>
            <a:chOff x="497907" y="3402715"/>
            <a:chExt cx="885476" cy="1130553"/>
          </a:xfrm>
        </p:grpSpPr>
        <p:sp>
          <p:nvSpPr>
            <p:cNvPr id="22" name="角丸四角形 75">
              <a:extLst>
                <a:ext uri="{FF2B5EF4-FFF2-40B4-BE49-F238E27FC236}">
                  <a16:creationId xmlns:a16="http://schemas.microsoft.com/office/drawing/2014/main" id="{D4E1E9D4-CDE1-B431-BAA2-641168CDD5B7}"/>
                </a:ext>
              </a:extLst>
            </p:cNvPr>
            <p:cNvSpPr/>
            <p:nvPr/>
          </p:nvSpPr>
          <p:spPr>
            <a:xfrm>
              <a:off x="497907" y="3402715"/>
              <a:ext cx="885476" cy="1036964"/>
            </a:xfrm>
            <a:prstGeom prst="roundRect">
              <a:avLst>
                <a:gd name="adj" fmla="val 2711"/>
              </a:avLst>
            </a:prstGeom>
            <a:solidFill>
              <a:srgbClr val="000048"/>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r>
                <a:rPr kumimoji="0" lang="en-US" altLang="ja-JP" sz="1200" b="1" kern="0" dirty="0">
                  <a:solidFill>
                    <a:srgbClr val="FFFFFF"/>
                  </a:solidFill>
                  <a:latin typeface="Meiryo" panose="020B0604030504040204" pitchFamily="34" charset="-128"/>
                </a:rPr>
                <a:t>LINE</a:t>
              </a:r>
            </a:p>
            <a:p>
              <a:pPr algn="ctr" eaLnBrk="0" fontAlgn="base" hangingPunct="0">
                <a:spcBef>
                  <a:spcPct val="0"/>
                </a:spcBef>
                <a:spcAft>
                  <a:spcPct val="0"/>
                </a:spcAft>
                <a:defRPr/>
              </a:pPr>
              <a:r>
                <a:rPr kumimoji="0" lang="ja-JP" altLang="en-US" sz="1200" b="1" kern="0" dirty="0">
                  <a:solidFill>
                    <a:srgbClr val="FFFFFF"/>
                  </a:solidFill>
                  <a:latin typeface="Meiryo" panose="020B0604030504040204" pitchFamily="34" charset="-128"/>
                </a:rPr>
                <a:t>ヤフー</a:t>
              </a:r>
            </a:p>
          </p:txBody>
        </p:sp>
        <p:sp>
          <p:nvSpPr>
            <p:cNvPr id="23" name="直角三角形 22">
              <a:extLst>
                <a:ext uri="{FF2B5EF4-FFF2-40B4-BE49-F238E27FC236}">
                  <a16:creationId xmlns:a16="http://schemas.microsoft.com/office/drawing/2014/main" id="{29AA9CFE-F745-4B96-9FF4-755092384D48}"/>
                </a:ext>
              </a:extLst>
            </p:cNvPr>
            <p:cNvSpPr>
              <a:spLocks noChangeAspect="1"/>
            </p:cNvSpPr>
            <p:nvPr/>
          </p:nvSpPr>
          <p:spPr>
            <a:xfrm rot="10800000">
              <a:off x="505706" y="4430162"/>
              <a:ext cx="157590" cy="103106"/>
            </a:xfrm>
            <a:prstGeom prst="rtTriangle">
              <a:avLst/>
            </a:prstGeom>
            <a:solidFill>
              <a:srgbClr val="00003E"/>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24" name="直角三角形 23">
              <a:extLst>
                <a:ext uri="{FF2B5EF4-FFF2-40B4-BE49-F238E27FC236}">
                  <a16:creationId xmlns:a16="http://schemas.microsoft.com/office/drawing/2014/main" id="{9B07D4EE-BA66-D67F-5517-3065A8B2DC71}"/>
                </a:ext>
              </a:extLst>
            </p:cNvPr>
            <p:cNvSpPr>
              <a:spLocks noChangeAspect="1"/>
            </p:cNvSpPr>
            <p:nvPr/>
          </p:nvSpPr>
          <p:spPr>
            <a:xfrm rot="10800000">
              <a:off x="1197343" y="3438736"/>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cxnSp>
          <p:nvCxnSpPr>
            <p:cNvPr id="25" name="直線コネクタ 24">
              <a:extLst>
                <a:ext uri="{FF2B5EF4-FFF2-40B4-BE49-F238E27FC236}">
                  <a16:creationId xmlns:a16="http://schemas.microsoft.com/office/drawing/2014/main" id="{ED216A90-D378-C7BE-44B3-7E855E776632}"/>
                </a:ext>
              </a:extLst>
            </p:cNvPr>
            <p:cNvCxnSpPr/>
            <p:nvPr/>
          </p:nvCxnSpPr>
          <p:spPr>
            <a:xfrm>
              <a:off x="620432" y="4070300"/>
              <a:ext cx="576000" cy="0"/>
            </a:xfrm>
            <a:prstGeom prst="line">
              <a:avLst/>
            </a:prstGeom>
            <a:noFill/>
            <a:ln w="12700" cap="flat" cmpd="sng" algn="ctr">
              <a:solidFill>
                <a:srgbClr val="FFFFFF"/>
              </a:solidFill>
              <a:prstDash val="solid"/>
            </a:ln>
            <a:effectLst/>
          </p:spPr>
        </p:cxnSp>
      </p:grpSp>
      <p:cxnSp>
        <p:nvCxnSpPr>
          <p:cNvPr id="26" name="直線コネクタ 25">
            <a:extLst>
              <a:ext uri="{FF2B5EF4-FFF2-40B4-BE49-F238E27FC236}">
                <a16:creationId xmlns:a16="http://schemas.microsoft.com/office/drawing/2014/main" id="{05D91F4D-41C4-3547-A3AB-6B478AEAEAAD}"/>
              </a:ext>
            </a:extLst>
          </p:cNvPr>
          <p:cNvCxnSpPr/>
          <p:nvPr/>
        </p:nvCxnSpPr>
        <p:spPr>
          <a:xfrm>
            <a:off x="597070" y="5345393"/>
            <a:ext cx="576000" cy="0"/>
          </a:xfrm>
          <a:prstGeom prst="line">
            <a:avLst/>
          </a:prstGeom>
          <a:noFill/>
          <a:ln w="12700" cap="flat" cmpd="sng" algn="ctr">
            <a:solidFill>
              <a:srgbClr val="FFFFFF"/>
            </a:solidFill>
            <a:prstDash val="solid"/>
          </a:ln>
          <a:effectLst/>
        </p:spPr>
      </p:cxnSp>
      <p:sp>
        <p:nvSpPr>
          <p:cNvPr id="27" name="タイトル 2">
            <a:extLst>
              <a:ext uri="{FF2B5EF4-FFF2-40B4-BE49-F238E27FC236}">
                <a16:creationId xmlns:a16="http://schemas.microsoft.com/office/drawing/2014/main" id="{57958844-49FD-8D39-7A87-7D7D6E7236F8}"/>
              </a:ext>
            </a:extLst>
          </p:cNvPr>
          <p:cNvSpPr txBox="1">
            <a:spLocks/>
          </p:cNvSpPr>
          <p:nvPr/>
        </p:nvSpPr>
        <p:spPr>
          <a:xfrm>
            <a:off x="9722210" y="3135117"/>
            <a:ext cx="1692771" cy="338554"/>
          </a:xfrm>
          <a:prstGeom prst="rect">
            <a:avLst/>
          </a:prstGeom>
        </p:spPr>
        <p:txBody>
          <a:bodyPr vert="horz" wrap="none" lIns="0" tIns="0" rIns="0" bIns="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effectLst/>
                <a:uLnTx/>
                <a:uFillTx/>
                <a:latin typeface="Meiryo" panose="020B0604030504040204" pitchFamily="34" charset="-128"/>
                <a:ea typeface="Meiryo" panose="020B0604030504040204" pitchFamily="34" charset="-128"/>
              </a:rPr>
              <a:t>これ以降のキャンセルは</a:t>
            </a:r>
            <a:endParaRPr kumimoji="1" lang="en-US" altLang="ja-JP" sz="1100" b="0" i="0" u="none" strike="noStrike" kern="1200" cap="none" spc="0" normalizeH="0" baseline="0" noProof="0" dirty="0">
              <a:ln>
                <a:noFill/>
              </a:ln>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00000"/>
              </a:lnSpc>
              <a:spcBef>
                <a:spcPct val="0"/>
              </a:spcBef>
              <a:spcAft>
                <a:spcPts val="0"/>
              </a:spcAft>
              <a:buClrTx/>
              <a:buSzTx/>
              <a:buFontTx/>
              <a:buNone/>
              <a:tabLst/>
              <a:defRPr/>
            </a:pPr>
            <a:r>
              <a:rPr lang="ja-JP" altLang="en-US" sz="1100" dirty="0">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dirty="0">
                <a:ln>
                  <a:noFill/>
                </a:ln>
                <a:effectLst/>
                <a:uLnTx/>
                <a:uFillTx/>
                <a:latin typeface="Meiryo" panose="020B0604030504040204" pitchFamily="34" charset="-128"/>
                <a:ea typeface="Meiryo" panose="020B0604030504040204" pitchFamily="34" charset="-128"/>
              </a:rPr>
              <a:t>不可となります</a:t>
            </a:r>
          </a:p>
        </p:txBody>
      </p:sp>
      <p:sp>
        <p:nvSpPr>
          <p:cNvPr id="28" name="ホームベース 58">
            <a:extLst>
              <a:ext uri="{FF2B5EF4-FFF2-40B4-BE49-F238E27FC236}">
                <a16:creationId xmlns:a16="http://schemas.microsoft.com/office/drawing/2014/main" id="{13D81A03-5FC5-BE7E-07A6-9017E71250A8}"/>
              </a:ext>
            </a:extLst>
          </p:cNvPr>
          <p:cNvSpPr/>
          <p:nvPr/>
        </p:nvSpPr>
        <p:spPr>
          <a:xfrm>
            <a:off x="10166540" y="3682882"/>
            <a:ext cx="1509405" cy="756000"/>
          </a:xfrm>
          <a:prstGeom prst="homePlate">
            <a:avLst/>
          </a:prstGeom>
          <a:solidFill>
            <a:srgbClr val="000048"/>
          </a:solidFill>
          <a:ln w="50800" cap="flat" cmpd="sng" algn="ctr">
            <a:solidFill>
              <a:srgbClr val="FFFFFF"/>
            </a:solidFill>
            <a:prstDash val="solid"/>
          </a:ln>
          <a:effectLst/>
        </p:spPr>
        <p:txBody>
          <a:bodyPr rot="0" spcFirstLastPara="0" vertOverflow="overflow" horzOverflow="overflow" vert="horz" wrap="none" lIns="43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請求書</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発行</a:t>
            </a:r>
          </a:p>
        </p:txBody>
      </p:sp>
      <p:sp>
        <p:nvSpPr>
          <p:cNvPr id="29" name="ホームベース 59">
            <a:extLst>
              <a:ext uri="{FF2B5EF4-FFF2-40B4-BE49-F238E27FC236}">
                <a16:creationId xmlns:a16="http://schemas.microsoft.com/office/drawing/2014/main" id="{5121002E-618A-0EB9-64C3-84FF6802C979}"/>
              </a:ext>
            </a:extLst>
          </p:cNvPr>
          <p:cNvSpPr/>
          <p:nvPr/>
        </p:nvSpPr>
        <p:spPr>
          <a:xfrm>
            <a:off x="9303767" y="3682882"/>
            <a:ext cx="1311398" cy="756000"/>
          </a:xfrm>
          <a:prstGeom prst="homePlate">
            <a:avLst/>
          </a:prstGeom>
          <a:solidFill>
            <a:srgbClr val="000048"/>
          </a:solidFill>
          <a:ln w="50800" cap="flat" cmpd="sng" algn="ctr">
            <a:solidFill>
              <a:srgbClr val="FFFFFF"/>
            </a:solidFill>
            <a:prstDash val="solid"/>
          </a:ln>
          <a:effectLst/>
        </p:spPr>
        <p:txBody>
          <a:bodyPr rot="0" spcFirstLastPara="0" vertOverflow="overflow" horzOverflow="overflow" vert="horz" wrap="none" lIns="612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納品</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掲載</a:t>
            </a:r>
          </a:p>
        </p:txBody>
      </p:sp>
      <p:sp>
        <p:nvSpPr>
          <p:cNvPr id="30" name="ホームベース 60">
            <a:extLst>
              <a:ext uri="{FF2B5EF4-FFF2-40B4-BE49-F238E27FC236}">
                <a16:creationId xmlns:a16="http://schemas.microsoft.com/office/drawing/2014/main" id="{627928FE-08D7-3425-9E70-84822B1E4A64}"/>
              </a:ext>
            </a:extLst>
          </p:cNvPr>
          <p:cNvSpPr/>
          <p:nvPr/>
        </p:nvSpPr>
        <p:spPr>
          <a:xfrm>
            <a:off x="8316391" y="3682882"/>
            <a:ext cx="1458514" cy="756000"/>
          </a:xfrm>
          <a:prstGeom prst="homePlate">
            <a:avLst/>
          </a:prstGeom>
          <a:solidFill>
            <a:srgbClr val="000048"/>
          </a:solidFill>
          <a:ln w="50800" cap="flat" cmpd="sng" algn="ctr">
            <a:solidFill>
              <a:srgbClr val="FFFFFF"/>
            </a:solidFill>
            <a:prstDash val="solid"/>
          </a:ln>
          <a:effectLst/>
        </p:spPr>
        <p:txBody>
          <a:bodyPr rot="0" spcFirstLastPara="0" vertOverflow="overflow" horzOverflow="overflow" vert="horz" wrap="none" lIns="43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制作</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掲載準備</a:t>
            </a:r>
          </a:p>
        </p:txBody>
      </p:sp>
      <p:sp>
        <p:nvSpPr>
          <p:cNvPr id="31" name="ホームベース 65">
            <a:extLst>
              <a:ext uri="{FF2B5EF4-FFF2-40B4-BE49-F238E27FC236}">
                <a16:creationId xmlns:a16="http://schemas.microsoft.com/office/drawing/2014/main" id="{4C952DC4-D625-FFC2-CF68-21C744A6EC6E}"/>
              </a:ext>
            </a:extLst>
          </p:cNvPr>
          <p:cNvSpPr/>
          <p:nvPr/>
        </p:nvSpPr>
        <p:spPr>
          <a:xfrm>
            <a:off x="10166541" y="4933896"/>
            <a:ext cx="1508012" cy="756000"/>
          </a:xfrm>
          <a:prstGeom prst="homePlate">
            <a:avLst/>
          </a:prstGeom>
          <a:solidFill>
            <a:schemeClr val="accent6">
              <a:lumMod val="50000"/>
            </a:schemeClr>
          </a:solidFill>
          <a:ln w="50800" cap="flat" cmpd="sng" algn="ctr">
            <a:solidFill>
              <a:srgbClr val="FFFFFF"/>
            </a:solidFill>
            <a:prstDash val="solid"/>
          </a:ln>
          <a:effectLst/>
        </p:spPr>
        <p:txBody>
          <a:bodyPr rot="0" spcFirstLastPara="0" vertOverflow="overflow" horzOverflow="overflow" vert="horz" wrap="none" lIns="43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お支払い</a:t>
            </a:r>
          </a:p>
        </p:txBody>
      </p:sp>
      <p:sp>
        <p:nvSpPr>
          <p:cNvPr id="32" name="ホームベース 66">
            <a:extLst>
              <a:ext uri="{FF2B5EF4-FFF2-40B4-BE49-F238E27FC236}">
                <a16:creationId xmlns:a16="http://schemas.microsoft.com/office/drawing/2014/main" id="{0B330751-6689-C233-257A-D6129CD749D2}"/>
              </a:ext>
            </a:extLst>
          </p:cNvPr>
          <p:cNvSpPr/>
          <p:nvPr/>
        </p:nvSpPr>
        <p:spPr>
          <a:xfrm>
            <a:off x="8316391" y="4933896"/>
            <a:ext cx="2298773" cy="756000"/>
          </a:xfrm>
          <a:prstGeom prst="homePlate">
            <a:avLst/>
          </a:prstGeom>
          <a:solidFill>
            <a:schemeClr val="accent6">
              <a:lumMod val="50000"/>
            </a:schemeClr>
          </a:solidFill>
          <a:ln w="50800" cap="flat" cmpd="sng" algn="ctr">
            <a:solidFill>
              <a:srgbClr val="FFFFFF"/>
            </a:solidFill>
            <a:prstDash val="solid"/>
          </a:ln>
          <a:effectLst/>
        </p:spPr>
        <p:txBody>
          <a:bodyPr rot="0" spcFirstLastPara="0" vertOverflow="overflow" horzOverflow="overflow" vert="horz" wrap="none" lIns="43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確認・検収</a:t>
            </a:r>
          </a:p>
        </p:txBody>
      </p:sp>
      <p:sp>
        <p:nvSpPr>
          <p:cNvPr id="33" name="ホームベース 61">
            <a:extLst>
              <a:ext uri="{FF2B5EF4-FFF2-40B4-BE49-F238E27FC236}">
                <a16:creationId xmlns:a16="http://schemas.microsoft.com/office/drawing/2014/main" id="{EE715100-7DCF-45B5-F31D-BE690F48683E}"/>
              </a:ext>
            </a:extLst>
          </p:cNvPr>
          <p:cNvSpPr/>
          <p:nvPr/>
        </p:nvSpPr>
        <p:spPr>
          <a:xfrm>
            <a:off x="7432633" y="3694675"/>
            <a:ext cx="1311398" cy="763862"/>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36000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発注受領</a:t>
            </a:r>
          </a:p>
        </p:txBody>
      </p:sp>
      <p:sp>
        <p:nvSpPr>
          <p:cNvPr id="34" name="ホームベース 61">
            <a:extLst>
              <a:ext uri="{FF2B5EF4-FFF2-40B4-BE49-F238E27FC236}">
                <a16:creationId xmlns:a16="http://schemas.microsoft.com/office/drawing/2014/main" id="{6DE82431-ADBC-23BC-DFC7-2465E66DA7B9}"/>
              </a:ext>
            </a:extLst>
          </p:cNvPr>
          <p:cNvSpPr/>
          <p:nvPr/>
        </p:nvSpPr>
        <p:spPr>
          <a:xfrm>
            <a:off x="6499710" y="3694675"/>
            <a:ext cx="1311398" cy="763862"/>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36000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発注確認</a:t>
            </a:r>
          </a:p>
        </p:txBody>
      </p:sp>
      <p:sp>
        <p:nvSpPr>
          <p:cNvPr id="35" name="ホームベース 61">
            <a:extLst>
              <a:ext uri="{FF2B5EF4-FFF2-40B4-BE49-F238E27FC236}">
                <a16:creationId xmlns:a16="http://schemas.microsoft.com/office/drawing/2014/main" id="{15DF0F90-7B41-19A8-72A0-9EA3A0CDAC6C}"/>
              </a:ext>
            </a:extLst>
          </p:cNvPr>
          <p:cNvSpPr/>
          <p:nvPr/>
        </p:nvSpPr>
        <p:spPr>
          <a:xfrm>
            <a:off x="7362832" y="4926034"/>
            <a:ext cx="1381199" cy="763862"/>
          </a:xfrm>
          <a:prstGeom prst="homePlate">
            <a:avLst/>
          </a:prstGeom>
          <a:solidFill>
            <a:schemeClr val="accent5"/>
          </a:solidFill>
          <a:ln w="50800" cap="flat" cmpd="sng" algn="ctr">
            <a:solidFill>
              <a:srgbClr val="FFFFFF"/>
            </a:solidFill>
            <a:prstDash val="solid"/>
          </a:ln>
          <a:effectLst/>
        </p:spPr>
        <p:txBody>
          <a:bodyPr rot="0" spcFirstLastPara="0" vertOverflow="overflow" horzOverflow="overflow" vert="horz" wrap="none" lIns="360000" tIns="72000" rIns="0" bIns="45720" numCol="1" spcCol="0" rtlCol="0" fromWordArt="0" anchor="ctr" anchorCtr="0" forceAA="0" compatLnSpc="1">
            <a:prstTxWarp prst="textNoShape">
              <a:avLst/>
            </a:prstTxWarp>
            <a:noAutofit/>
          </a:bodyPr>
          <a:lstStyle/>
          <a:p>
            <a:pPr algn="ctr">
              <a:lnSpc>
                <a:spcPct val="120000"/>
              </a:lnSpc>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pPr>
            <a:r>
              <a:rPr kumimoji="0" lang="ja-JP" altLang="en-US" sz="1100" b="1" kern="0" spc="100" dirty="0">
                <a:solidFill>
                  <a:srgbClr val="FFFFFF"/>
                </a:solidFill>
                <a:latin typeface="Meiryo" panose="020B0604030504040204" pitchFamily="34" charset="-128"/>
                <a:ea typeface="Meiryo" panose="020B0604030504040204" pitchFamily="34" charset="-128"/>
              </a:rPr>
              <a:t>発注受領</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lgn="ctr">
              <a:lnSpc>
                <a:spcPct val="120000"/>
              </a:lnSpc>
            </a:pPr>
            <a:r>
              <a:rPr kumimoji="0" lang="ja-JP" altLang="en-US" sz="1100" b="1" kern="0" spc="100" dirty="0">
                <a:solidFill>
                  <a:srgbClr val="FFFFFF"/>
                </a:solidFill>
                <a:latin typeface="Meiryo" panose="020B0604030504040204" pitchFamily="34" charset="-128"/>
                <a:ea typeface="Meiryo" panose="020B0604030504040204" pitchFamily="34" charset="-128"/>
              </a:rPr>
              <a:t>通知受信</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p:txBody>
      </p:sp>
      <p:sp>
        <p:nvSpPr>
          <p:cNvPr id="36" name="ホームベース 68">
            <a:extLst>
              <a:ext uri="{FF2B5EF4-FFF2-40B4-BE49-F238E27FC236}">
                <a16:creationId xmlns:a16="http://schemas.microsoft.com/office/drawing/2014/main" id="{1358DA1E-6B4A-0004-545D-67FBE4BE35B1}"/>
              </a:ext>
            </a:extLst>
          </p:cNvPr>
          <p:cNvSpPr/>
          <p:nvPr/>
        </p:nvSpPr>
        <p:spPr>
          <a:xfrm>
            <a:off x="5510911" y="4933896"/>
            <a:ext cx="2258905"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37" name="ホームベース 67">
            <a:extLst>
              <a:ext uri="{FF2B5EF4-FFF2-40B4-BE49-F238E27FC236}">
                <a16:creationId xmlns:a16="http://schemas.microsoft.com/office/drawing/2014/main" id="{2A9D88D7-2FB1-984C-E8D6-126A90877C3E}"/>
              </a:ext>
            </a:extLst>
          </p:cNvPr>
          <p:cNvSpPr/>
          <p:nvPr/>
        </p:nvSpPr>
        <p:spPr>
          <a:xfrm>
            <a:off x="5690251" y="4933896"/>
            <a:ext cx="1183542" cy="756000"/>
          </a:xfrm>
          <a:prstGeom prst="homePlate">
            <a:avLst/>
          </a:prstGeom>
          <a:solidFill>
            <a:schemeClr val="accent5"/>
          </a:solidFill>
          <a:ln w="50800" cap="flat" cmpd="sng" algn="ctr">
            <a:solidFill>
              <a:srgbClr val="FFFFFF"/>
            </a:solidFill>
            <a:prstDash val="solid"/>
          </a:ln>
          <a:effectLst/>
        </p:spPr>
        <p:txBody>
          <a:bodyPr rot="0" spcFirstLastPara="0" vertOverflow="overflow" horzOverflow="overflow" vert="horz" wrap="none" lIns="36000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発注</a:t>
            </a:r>
          </a:p>
        </p:txBody>
      </p:sp>
      <p:sp>
        <p:nvSpPr>
          <p:cNvPr id="38" name="ホームベース 68">
            <a:extLst>
              <a:ext uri="{FF2B5EF4-FFF2-40B4-BE49-F238E27FC236}">
                <a16:creationId xmlns:a16="http://schemas.microsoft.com/office/drawing/2014/main" id="{868B3420-FC0B-9885-FCA3-2A1865B4B8C5}"/>
              </a:ext>
            </a:extLst>
          </p:cNvPr>
          <p:cNvSpPr/>
          <p:nvPr/>
        </p:nvSpPr>
        <p:spPr>
          <a:xfrm>
            <a:off x="4810308" y="4933896"/>
            <a:ext cx="1273413"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39" name="ホームベース 69">
            <a:extLst>
              <a:ext uri="{FF2B5EF4-FFF2-40B4-BE49-F238E27FC236}">
                <a16:creationId xmlns:a16="http://schemas.microsoft.com/office/drawing/2014/main" id="{ED932D60-497B-C4D1-1700-51BF52D57F2E}"/>
              </a:ext>
            </a:extLst>
          </p:cNvPr>
          <p:cNvSpPr/>
          <p:nvPr/>
        </p:nvSpPr>
        <p:spPr>
          <a:xfrm>
            <a:off x="2450293" y="4933896"/>
            <a:ext cx="1068986" cy="756000"/>
          </a:xfrm>
          <a:prstGeom prst="homePlate">
            <a:avLst/>
          </a:prstGeom>
          <a:solidFill>
            <a:schemeClr val="accent5"/>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案件作成</a:t>
            </a:r>
          </a:p>
        </p:txBody>
      </p:sp>
      <p:sp>
        <p:nvSpPr>
          <p:cNvPr id="40" name="タイトル 2">
            <a:extLst>
              <a:ext uri="{FF2B5EF4-FFF2-40B4-BE49-F238E27FC236}">
                <a16:creationId xmlns:a16="http://schemas.microsoft.com/office/drawing/2014/main" id="{4CC54A5E-E1B4-677E-162C-C27E3067BEB1}"/>
              </a:ext>
            </a:extLst>
          </p:cNvPr>
          <p:cNvSpPr txBox="1">
            <a:spLocks/>
          </p:cNvSpPr>
          <p:nvPr/>
        </p:nvSpPr>
        <p:spPr>
          <a:xfrm>
            <a:off x="6083721" y="5875619"/>
            <a:ext cx="2511489" cy="896658"/>
          </a:xfrm>
          <a:prstGeom prst="rect">
            <a:avLst/>
          </a:prstGeom>
          <a:solidFill>
            <a:srgbClr val="FFFFFF"/>
          </a:solidFill>
          <a:ln>
            <a:solidFill>
              <a:schemeClr val="accent6">
                <a:lumMod val="50000"/>
              </a:schemeClr>
            </a:solidFill>
          </a:ln>
        </p:spPr>
        <p:txBody>
          <a:bodyPr vert="horz" wrap="none" lIns="108000" tIns="72000" rIns="144000" bIns="72000" rtlCol="0" anchor="ctr">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以下をセットで確認いただきます</a:t>
            </a:r>
            <a:endParaRPr kumimoji="1" lang="en-US" altLang="ja-JP"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フォームに記載の申し込み内容</a:t>
            </a:r>
            <a:endParaRPr kumimoji="1" lang="en-US" altLang="ja-JP"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商品資料</a:t>
            </a:r>
            <a:endParaRPr kumimoji="1" lang="en-US" altLang="ja-JP"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該当する約款</a:t>
            </a:r>
          </a:p>
        </p:txBody>
      </p:sp>
      <p:cxnSp>
        <p:nvCxnSpPr>
          <p:cNvPr id="41" name="直線コネクタ 40">
            <a:extLst>
              <a:ext uri="{FF2B5EF4-FFF2-40B4-BE49-F238E27FC236}">
                <a16:creationId xmlns:a16="http://schemas.microsoft.com/office/drawing/2014/main" id="{5CEB2279-FBC9-1D2F-2BA8-2C2024A34BD7}"/>
              </a:ext>
            </a:extLst>
          </p:cNvPr>
          <p:cNvCxnSpPr>
            <a:cxnSpLocks/>
          </p:cNvCxnSpPr>
          <p:nvPr/>
        </p:nvCxnSpPr>
        <p:spPr>
          <a:xfrm>
            <a:off x="6084135" y="5566932"/>
            <a:ext cx="0" cy="519310"/>
          </a:xfrm>
          <a:prstGeom prst="line">
            <a:avLst/>
          </a:prstGeom>
          <a:noFill/>
          <a:ln w="9525" cap="flat" cmpd="sng" algn="ctr">
            <a:solidFill>
              <a:schemeClr val="accent6">
                <a:lumMod val="50000"/>
              </a:schemeClr>
            </a:solidFill>
            <a:prstDash val="solid"/>
          </a:ln>
          <a:effectLst/>
        </p:spPr>
      </p:cxnSp>
      <p:sp>
        <p:nvSpPr>
          <p:cNvPr id="42" name="円/楕円 78">
            <a:extLst>
              <a:ext uri="{FF2B5EF4-FFF2-40B4-BE49-F238E27FC236}">
                <a16:creationId xmlns:a16="http://schemas.microsoft.com/office/drawing/2014/main" id="{1AEAE24C-67BE-3E39-DC04-A68504346219}"/>
              </a:ext>
            </a:extLst>
          </p:cNvPr>
          <p:cNvSpPr>
            <a:spLocks noChangeAspect="1"/>
          </p:cNvSpPr>
          <p:nvPr/>
        </p:nvSpPr>
        <p:spPr>
          <a:xfrm>
            <a:off x="6030135" y="5512932"/>
            <a:ext cx="110666" cy="108000"/>
          </a:xfrm>
          <a:prstGeom prst="ellipse">
            <a:avLst/>
          </a:prstGeom>
          <a:solidFill>
            <a:schemeClr val="accent6">
              <a:lumMod val="50000"/>
            </a:scheme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sp>
        <p:nvSpPr>
          <p:cNvPr id="43" name="ホームベース 63">
            <a:extLst>
              <a:ext uri="{FF2B5EF4-FFF2-40B4-BE49-F238E27FC236}">
                <a16:creationId xmlns:a16="http://schemas.microsoft.com/office/drawing/2014/main" id="{21DCE518-4251-E333-9055-97C1B195BE6E}"/>
              </a:ext>
            </a:extLst>
          </p:cNvPr>
          <p:cNvSpPr/>
          <p:nvPr/>
        </p:nvSpPr>
        <p:spPr>
          <a:xfrm>
            <a:off x="4859169" y="3706187"/>
            <a:ext cx="2013729"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44" name="ホームベース 63">
            <a:extLst>
              <a:ext uri="{FF2B5EF4-FFF2-40B4-BE49-F238E27FC236}">
                <a16:creationId xmlns:a16="http://schemas.microsoft.com/office/drawing/2014/main" id="{F7E0C3FF-2B11-D441-48C8-847818A82BA5}"/>
              </a:ext>
            </a:extLst>
          </p:cNvPr>
          <p:cNvSpPr/>
          <p:nvPr/>
        </p:nvSpPr>
        <p:spPr>
          <a:xfrm>
            <a:off x="3641418" y="3698606"/>
            <a:ext cx="2334211"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45" name="ホームベース 61">
            <a:extLst>
              <a:ext uri="{FF2B5EF4-FFF2-40B4-BE49-F238E27FC236}">
                <a16:creationId xmlns:a16="http://schemas.microsoft.com/office/drawing/2014/main" id="{70AD6188-5C0C-6BFF-F721-A0670A5BF25F}"/>
              </a:ext>
            </a:extLst>
          </p:cNvPr>
          <p:cNvSpPr/>
          <p:nvPr/>
        </p:nvSpPr>
        <p:spPr>
          <a:xfrm>
            <a:off x="4402244" y="3694675"/>
            <a:ext cx="1685950" cy="763862"/>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28800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発注内容設定</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p:txBody>
      </p:sp>
      <p:sp>
        <p:nvSpPr>
          <p:cNvPr id="46" name="ホームベース 62">
            <a:extLst>
              <a:ext uri="{FF2B5EF4-FFF2-40B4-BE49-F238E27FC236}">
                <a16:creationId xmlns:a16="http://schemas.microsoft.com/office/drawing/2014/main" id="{D12DDDF1-1D1B-8444-2344-84304829E43E}"/>
              </a:ext>
            </a:extLst>
          </p:cNvPr>
          <p:cNvSpPr/>
          <p:nvPr/>
        </p:nvSpPr>
        <p:spPr>
          <a:xfrm>
            <a:off x="3117338" y="3698670"/>
            <a:ext cx="1685951" cy="756000"/>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28800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a:ea typeface="Meiryo"/>
              </a:rPr>
              <a:t>企業商材審査</a:t>
            </a:r>
            <a:endParaRPr lang="ja-JP" altLang="en-US" sz="1100" b="1" kern="0" spc="100" dirty="0">
              <a:solidFill>
                <a:srgbClr val="FFFFFF"/>
              </a:solidFill>
              <a:latin typeface="Meiryo"/>
              <a:ea typeface="Meiryo"/>
            </a:endParaRPr>
          </a:p>
        </p:txBody>
      </p:sp>
      <p:sp>
        <p:nvSpPr>
          <p:cNvPr id="47" name="ホームベース 63">
            <a:extLst>
              <a:ext uri="{FF2B5EF4-FFF2-40B4-BE49-F238E27FC236}">
                <a16:creationId xmlns:a16="http://schemas.microsoft.com/office/drawing/2014/main" id="{465DF4AE-D1AB-430F-E432-8F02E362168A}"/>
              </a:ext>
            </a:extLst>
          </p:cNvPr>
          <p:cNvSpPr/>
          <p:nvPr/>
        </p:nvSpPr>
        <p:spPr>
          <a:xfrm>
            <a:off x="2117593" y="3682882"/>
            <a:ext cx="1395751"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48" name="ホームベース 64">
            <a:extLst>
              <a:ext uri="{FF2B5EF4-FFF2-40B4-BE49-F238E27FC236}">
                <a16:creationId xmlns:a16="http://schemas.microsoft.com/office/drawing/2014/main" id="{3423C380-F6EC-B18F-3EC9-EB939041E40B}"/>
              </a:ext>
            </a:extLst>
          </p:cNvPr>
          <p:cNvSpPr/>
          <p:nvPr/>
        </p:nvSpPr>
        <p:spPr>
          <a:xfrm>
            <a:off x="1415481" y="3682882"/>
            <a:ext cx="1455916" cy="759600"/>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アカウント発行</a:t>
            </a:r>
            <a:endParaRPr kumimoji="0" lang="en-US" altLang="ja-JP" sz="1100" b="1" kern="0" spc="100">
              <a:solidFill>
                <a:srgbClr val="FFFFFF"/>
              </a:solidFill>
              <a:latin typeface="Meiryo" panose="020B0604030504040204" pitchFamily="34" charset="-128"/>
              <a:ea typeface="Meiryo" panose="020B0604030504040204" pitchFamily="34" charset="-128"/>
            </a:endParaRPr>
          </a:p>
        </p:txBody>
      </p:sp>
      <p:grpSp>
        <p:nvGrpSpPr>
          <p:cNvPr id="49" name="グループ化 48">
            <a:extLst>
              <a:ext uri="{FF2B5EF4-FFF2-40B4-BE49-F238E27FC236}">
                <a16:creationId xmlns:a16="http://schemas.microsoft.com/office/drawing/2014/main" id="{89BC47A4-F707-7374-46B4-9280FDF757CA}"/>
              </a:ext>
            </a:extLst>
          </p:cNvPr>
          <p:cNvGrpSpPr/>
          <p:nvPr/>
        </p:nvGrpSpPr>
        <p:grpSpPr>
          <a:xfrm>
            <a:off x="1504391" y="3050097"/>
            <a:ext cx="2238838" cy="826344"/>
            <a:chOff x="1617744" y="3050097"/>
            <a:chExt cx="2238838" cy="826344"/>
          </a:xfrm>
        </p:grpSpPr>
        <p:grpSp>
          <p:nvGrpSpPr>
            <p:cNvPr id="50" name="グループ化 49">
              <a:extLst>
                <a:ext uri="{FF2B5EF4-FFF2-40B4-BE49-F238E27FC236}">
                  <a16:creationId xmlns:a16="http://schemas.microsoft.com/office/drawing/2014/main" id="{4356107F-3081-A7BE-ADAC-7AEB6775E982}"/>
                </a:ext>
              </a:extLst>
            </p:cNvPr>
            <p:cNvGrpSpPr/>
            <p:nvPr/>
          </p:nvGrpSpPr>
          <p:grpSpPr>
            <a:xfrm rot="10800000">
              <a:off x="1617744" y="3303131"/>
              <a:ext cx="110666" cy="573310"/>
              <a:chOff x="3646569" y="6103481"/>
              <a:chExt cx="110666" cy="573310"/>
            </a:xfrm>
          </p:grpSpPr>
          <p:cxnSp>
            <p:nvCxnSpPr>
              <p:cNvPr id="52" name="直線コネクタ 51">
                <a:extLst>
                  <a:ext uri="{FF2B5EF4-FFF2-40B4-BE49-F238E27FC236}">
                    <a16:creationId xmlns:a16="http://schemas.microsoft.com/office/drawing/2014/main" id="{A1CB3C3D-9C6A-C2D6-77BB-DA92275292BC}"/>
                  </a:ext>
                </a:extLst>
              </p:cNvPr>
              <p:cNvCxnSpPr>
                <a:cxnSpLocks/>
              </p:cNvCxnSpPr>
              <p:nvPr/>
            </p:nvCxnSpPr>
            <p:spPr>
              <a:xfrm>
                <a:off x="3700570" y="6157481"/>
                <a:ext cx="0" cy="519310"/>
              </a:xfrm>
              <a:prstGeom prst="line">
                <a:avLst/>
              </a:prstGeom>
              <a:noFill/>
              <a:ln w="9525" cap="flat" cmpd="sng" algn="ctr">
                <a:solidFill>
                  <a:schemeClr val="accent6">
                    <a:lumMod val="50000"/>
                  </a:schemeClr>
                </a:solidFill>
                <a:prstDash val="solid"/>
              </a:ln>
              <a:effectLst/>
            </p:spPr>
          </p:cxnSp>
          <p:sp>
            <p:nvSpPr>
              <p:cNvPr id="53" name="円/楕円 78">
                <a:extLst>
                  <a:ext uri="{FF2B5EF4-FFF2-40B4-BE49-F238E27FC236}">
                    <a16:creationId xmlns:a16="http://schemas.microsoft.com/office/drawing/2014/main" id="{C9D8F3FE-011C-45A8-E334-DDBD725FAA7C}"/>
                  </a:ext>
                </a:extLst>
              </p:cNvPr>
              <p:cNvSpPr>
                <a:spLocks noChangeAspect="1"/>
              </p:cNvSpPr>
              <p:nvPr/>
            </p:nvSpPr>
            <p:spPr>
              <a:xfrm>
                <a:off x="3646569" y="6103481"/>
                <a:ext cx="110666" cy="108000"/>
              </a:xfrm>
              <a:prstGeom prst="ellipse">
                <a:avLst/>
              </a:prstGeom>
              <a:solidFill>
                <a:schemeClr val="accent6">
                  <a:lumMod val="50000"/>
                </a:scheme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grpSp>
        <p:sp>
          <p:nvSpPr>
            <p:cNvPr id="51" name="テキスト ボックス 50">
              <a:extLst>
                <a:ext uri="{FF2B5EF4-FFF2-40B4-BE49-F238E27FC236}">
                  <a16:creationId xmlns:a16="http://schemas.microsoft.com/office/drawing/2014/main" id="{3035CEBD-5770-DC9C-6F45-6D3BC52B690C}"/>
                </a:ext>
              </a:extLst>
            </p:cNvPr>
            <p:cNvSpPr txBox="1"/>
            <p:nvPr/>
          </p:nvSpPr>
          <p:spPr>
            <a:xfrm>
              <a:off x="1681593" y="3050097"/>
              <a:ext cx="2174989" cy="430887"/>
            </a:xfrm>
            <a:prstGeom prst="rect">
              <a:avLst/>
            </a:prstGeom>
            <a:noFill/>
            <a:ln>
              <a:solidFill>
                <a:schemeClr val="accent6">
                  <a:lumMod val="50000"/>
                </a:schemeClr>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altLang="ja-JP" sz="1100" dirty="0">
                  <a:latin typeface="メイリオ"/>
                  <a:ea typeface="メイリオ"/>
                  <a:cs typeface="Calibri"/>
                </a:rPr>
                <a:t>LINE Biz Process Manager</a:t>
              </a:r>
              <a:r>
                <a:rPr lang="ja-JP" altLang="en-US" sz="1100" dirty="0">
                  <a:latin typeface="メイリオ"/>
                  <a:ea typeface="メイリオ"/>
                  <a:cs typeface="Calibri"/>
                </a:rPr>
                <a:t>の</a:t>
              </a:r>
              <a:endParaRPr lang="en-US" altLang="ja-JP" sz="1100" dirty="0">
                <a:latin typeface="メイリオ"/>
                <a:ea typeface="メイリオ"/>
                <a:cs typeface="Calibri"/>
              </a:endParaRPr>
            </a:p>
            <a:p>
              <a:pPr algn="l"/>
              <a:r>
                <a:rPr lang="ja-JP" altLang="en-US" sz="1100" dirty="0">
                  <a:latin typeface="メイリオ"/>
                  <a:ea typeface="メイリオ"/>
                  <a:cs typeface="Calibri"/>
                </a:rPr>
                <a:t>アカウントをお持ちでない場合</a:t>
              </a:r>
              <a:endParaRPr lang="ja-JP" altLang="en-US" sz="1100" dirty="0">
                <a:latin typeface="メイリオ"/>
                <a:ea typeface="メイリオ"/>
              </a:endParaRPr>
            </a:p>
          </p:txBody>
        </p:sp>
      </p:grpSp>
      <p:cxnSp>
        <p:nvCxnSpPr>
          <p:cNvPr id="54" name="直線コネクタ 53">
            <a:extLst>
              <a:ext uri="{FF2B5EF4-FFF2-40B4-BE49-F238E27FC236}">
                <a16:creationId xmlns:a16="http://schemas.microsoft.com/office/drawing/2014/main" id="{C3F5B360-E83E-8D95-0FC6-804733D90BAF}"/>
              </a:ext>
            </a:extLst>
          </p:cNvPr>
          <p:cNvCxnSpPr>
            <a:cxnSpLocks/>
          </p:cNvCxnSpPr>
          <p:nvPr/>
        </p:nvCxnSpPr>
        <p:spPr>
          <a:xfrm>
            <a:off x="8708026" y="3473845"/>
            <a:ext cx="0" cy="2321906"/>
          </a:xfrm>
          <a:prstGeom prst="line">
            <a:avLst/>
          </a:prstGeom>
          <a:noFill/>
          <a:ln w="34925" cap="flat" cmpd="sng" algn="ctr">
            <a:solidFill>
              <a:schemeClr val="accent1"/>
            </a:solidFill>
            <a:prstDash val="sysDot"/>
          </a:ln>
          <a:effectLst>
            <a:glow rad="38651">
              <a:srgbClr val="FFFFFF"/>
            </a:glow>
          </a:effectLst>
        </p:spPr>
      </p:cxnSp>
      <p:grpSp>
        <p:nvGrpSpPr>
          <p:cNvPr id="55" name="グループ化 54">
            <a:extLst>
              <a:ext uri="{FF2B5EF4-FFF2-40B4-BE49-F238E27FC236}">
                <a16:creationId xmlns:a16="http://schemas.microsoft.com/office/drawing/2014/main" id="{8E488283-BACB-167C-CDD4-09C640192447}"/>
              </a:ext>
            </a:extLst>
          </p:cNvPr>
          <p:cNvGrpSpPr/>
          <p:nvPr/>
        </p:nvGrpSpPr>
        <p:grpSpPr>
          <a:xfrm rot="10800000">
            <a:off x="4868647" y="3303131"/>
            <a:ext cx="110666" cy="573310"/>
            <a:chOff x="3646569" y="6103481"/>
            <a:chExt cx="110666" cy="573310"/>
          </a:xfrm>
        </p:grpSpPr>
        <p:cxnSp>
          <p:nvCxnSpPr>
            <p:cNvPr id="56" name="直線コネクタ 55">
              <a:extLst>
                <a:ext uri="{FF2B5EF4-FFF2-40B4-BE49-F238E27FC236}">
                  <a16:creationId xmlns:a16="http://schemas.microsoft.com/office/drawing/2014/main" id="{8283F21A-FBB1-DB59-0D1F-1C0AF4528580}"/>
                </a:ext>
              </a:extLst>
            </p:cNvPr>
            <p:cNvCxnSpPr>
              <a:cxnSpLocks/>
            </p:cNvCxnSpPr>
            <p:nvPr/>
          </p:nvCxnSpPr>
          <p:spPr>
            <a:xfrm>
              <a:off x="3700570" y="6157481"/>
              <a:ext cx="0" cy="519310"/>
            </a:xfrm>
            <a:prstGeom prst="line">
              <a:avLst/>
            </a:prstGeom>
            <a:noFill/>
            <a:ln w="9525" cap="flat" cmpd="sng" algn="ctr">
              <a:solidFill>
                <a:schemeClr val="accent6">
                  <a:lumMod val="50000"/>
                </a:schemeClr>
              </a:solidFill>
              <a:prstDash val="solid"/>
            </a:ln>
            <a:effectLst/>
          </p:spPr>
        </p:cxnSp>
        <p:sp>
          <p:nvSpPr>
            <p:cNvPr id="57" name="円/楕円 78">
              <a:extLst>
                <a:ext uri="{FF2B5EF4-FFF2-40B4-BE49-F238E27FC236}">
                  <a16:creationId xmlns:a16="http://schemas.microsoft.com/office/drawing/2014/main" id="{B60D0B7F-0073-8351-B8FA-825B3263E4C1}"/>
                </a:ext>
              </a:extLst>
            </p:cNvPr>
            <p:cNvSpPr>
              <a:spLocks noChangeAspect="1"/>
            </p:cNvSpPr>
            <p:nvPr/>
          </p:nvSpPr>
          <p:spPr>
            <a:xfrm>
              <a:off x="3646569" y="6103481"/>
              <a:ext cx="110666" cy="108000"/>
            </a:xfrm>
            <a:prstGeom prst="ellipse">
              <a:avLst/>
            </a:prstGeom>
            <a:solidFill>
              <a:schemeClr val="accent6">
                <a:lumMod val="50000"/>
              </a:scheme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grpSp>
      <p:sp>
        <p:nvSpPr>
          <p:cNvPr id="58" name="テキスト ボックス 57">
            <a:extLst>
              <a:ext uri="{FF2B5EF4-FFF2-40B4-BE49-F238E27FC236}">
                <a16:creationId xmlns:a16="http://schemas.microsoft.com/office/drawing/2014/main" id="{410FE41B-EDC4-B77A-AE73-66CB7B1B3B65}"/>
              </a:ext>
            </a:extLst>
          </p:cNvPr>
          <p:cNvSpPr txBox="1"/>
          <p:nvPr/>
        </p:nvSpPr>
        <p:spPr>
          <a:xfrm>
            <a:off x="4923979" y="2950249"/>
            <a:ext cx="2598611" cy="569387"/>
          </a:xfrm>
          <a:prstGeom prst="rect">
            <a:avLst/>
          </a:prstGeom>
          <a:noFill/>
          <a:ln>
            <a:solidFill>
              <a:schemeClr val="accent6">
                <a:lumMod val="50000"/>
              </a:schemeClr>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ja-JP" altLang="en-US" sz="1100" dirty="0">
                <a:latin typeface="メイリオ"/>
                <a:ea typeface="メイリオ"/>
                <a:cs typeface="Calibri"/>
              </a:rPr>
              <a:t>スペシャル商品のみ</a:t>
            </a:r>
            <a:endParaRPr lang="en-US" altLang="ja-JP" sz="1100" dirty="0">
              <a:latin typeface="メイリオ"/>
              <a:ea typeface="メイリオ"/>
              <a:cs typeface="Calibri"/>
            </a:endParaRPr>
          </a:p>
          <a:p>
            <a:pPr algn="l"/>
            <a:r>
              <a:rPr lang="en-US" altLang="ja-JP" sz="1000" dirty="0">
                <a:latin typeface="メイリオ"/>
                <a:ea typeface="メイリオ"/>
                <a:cs typeface="Calibri"/>
              </a:rPr>
              <a:t>※</a:t>
            </a:r>
            <a:r>
              <a:rPr lang="ja-JP" altLang="en-US" sz="1000" dirty="0">
                <a:latin typeface="メイリオ"/>
                <a:ea typeface="メイリオ"/>
                <a:cs typeface="Calibri"/>
              </a:rPr>
              <a:t>レギュラー商品は企業商材審査通過後</a:t>
            </a:r>
            <a:endParaRPr lang="en-US" altLang="ja-JP" sz="1000" dirty="0">
              <a:latin typeface="メイリオ"/>
              <a:ea typeface="メイリオ"/>
              <a:cs typeface="Calibri"/>
            </a:endParaRPr>
          </a:p>
          <a:p>
            <a:pPr algn="l"/>
            <a:r>
              <a:rPr lang="ja-JP" altLang="en-US" sz="1000" dirty="0">
                <a:latin typeface="メイリオ"/>
                <a:ea typeface="メイリオ"/>
                <a:cs typeface="Calibri"/>
              </a:rPr>
              <a:t>　そのまま発注いただけます</a:t>
            </a:r>
            <a:endParaRPr lang="en-US" altLang="ja-JP" sz="1000" dirty="0">
              <a:latin typeface="メイリオ"/>
              <a:ea typeface="メイリオ"/>
              <a:cs typeface="Calibri"/>
            </a:endParaRPr>
          </a:p>
        </p:txBody>
      </p:sp>
      <p:sp>
        <p:nvSpPr>
          <p:cNvPr id="59" name="タイトル 2">
            <a:extLst>
              <a:ext uri="{FF2B5EF4-FFF2-40B4-BE49-F238E27FC236}">
                <a16:creationId xmlns:a16="http://schemas.microsoft.com/office/drawing/2014/main" id="{02AB892F-242A-475E-93BD-E183955916F2}"/>
              </a:ext>
            </a:extLst>
          </p:cNvPr>
          <p:cNvSpPr txBox="1">
            <a:spLocks/>
          </p:cNvSpPr>
          <p:nvPr/>
        </p:nvSpPr>
        <p:spPr>
          <a:xfrm>
            <a:off x="8720516" y="5875619"/>
            <a:ext cx="2765097" cy="896658"/>
          </a:xfrm>
          <a:prstGeom prst="rect">
            <a:avLst/>
          </a:prstGeom>
          <a:solidFill>
            <a:srgbClr val="FFFFFF"/>
          </a:solidFill>
          <a:ln>
            <a:solidFill>
              <a:schemeClr val="accent6">
                <a:lumMod val="50000"/>
              </a:schemeClr>
            </a:solidFill>
          </a:ln>
        </p:spPr>
        <p:txBody>
          <a:bodyPr vert="horz" wrap="none" lIns="108000" tIns="72000" rIns="144000" bIns="72000" rtlCol="0" anchor="ctr">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請求書はメール送付での発行と</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ct val="0"/>
              </a:spcBef>
              <a:spcAft>
                <a:spcPts val="0"/>
              </a:spcAft>
              <a:buClrTx/>
              <a:buSzTx/>
              <a:buFontTx/>
              <a:buNone/>
              <a:tabLst/>
              <a:defRPr/>
            </a:pPr>
            <a:r>
              <a:rPr lang="ja-JP" altLang="en-US" sz="1100" dirty="0">
                <a:solidFill>
                  <a:srgbClr val="0D0D0D"/>
                </a:solidFill>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なります</a:t>
            </a:r>
          </a:p>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制作・掲載費が広告料金に内包</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ct val="0"/>
              </a:spcBef>
              <a:spcAft>
                <a:spcPts val="0"/>
              </a:spcAft>
              <a:buClrTx/>
              <a:buSzTx/>
              <a:buFontTx/>
              <a:buNone/>
              <a:tabLst/>
              <a:defRPr/>
            </a:pPr>
            <a:r>
              <a:rPr lang="ja-JP" altLang="en-US" sz="1100" dirty="0">
                <a:solidFill>
                  <a:srgbClr val="0D0D0D"/>
                </a:solidFill>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される場合は請求書発行はありません</a:t>
            </a:r>
          </a:p>
        </p:txBody>
      </p:sp>
      <p:cxnSp>
        <p:nvCxnSpPr>
          <p:cNvPr id="60" name="直線コネクタ 59">
            <a:extLst>
              <a:ext uri="{FF2B5EF4-FFF2-40B4-BE49-F238E27FC236}">
                <a16:creationId xmlns:a16="http://schemas.microsoft.com/office/drawing/2014/main" id="{DD2B7234-52F6-59A0-B5A6-D0B42D4B3DF2}"/>
              </a:ext>
            </a:extLst>
          </p:cNvPr>
          <p:cNvCxnSpPr>
            <a:cxnSpLocks/>
          </p:cNvCxnSpPr>
          <p:nvPr/>
        </p:nvCxnSpPr>
        <p:spPr>
          <a:xfrm>
            <a:off x="11485706" y="4084187"/>
            <a:ext cx="0" cy="2002055"/>
          </a:xfrm>
          <a:prstGeom prst="line">
            <a:avLst/>
          </a:prstGeom>
          <a:noFill/>
          <a:ln w="9525" cap="flat" cmpd="sng" algn="ctr">
            <a:solidFill>
              <a:schemeClr val="accent6">
                <a:lumMod val="50000"/>
              </a:schemeClr>
            </a:solidFill>
            <a:prstDash val="solid"/>
          </a:ln>
          <a:effectLst/>
        </p:spPr>
      </p:cxnSp>
      <p:sp>
        <p:nvSpPr>
          <p:cNvPr id="61" name="円/楕円 78">
            <a:extLst>
              <a:ext uri="{FF2B5EF4-FFF2-40B4-BE49-F238E27FC236}">
                <a16:creationId xmlns:a16="http://schemas.microsoft.com/office/drawing/2014/main" id="{9735DC03-B163-0AA9-1263-0424129667AA}"/>
              </a:ext>
            </a:extLst>
          </p:cNvPr>
          <p:cNvSpPr>
            <a:spLocks noChangeAspect="1"/>
          </p:cNvSpPr>
          <p:nvPr/>
        </p:nvSpPr>
        <p:spPr>
          <a:xfrm>
            <a:off x="11431706" y="5295748"/>
            <a:ext cx="110666" cy="108000"/>
          </a:xfrm>
          <a:prstGeom prst="ellipse">
            <a:avLst/>
          </a:prstGeom>
          <a:solidFill>
            <a:schemeClr val="accent6">
              <a:lumMod val="50000"/>
            </a:scheme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sp>
        <p:nvSpPr>
          <p:cNvPr id="62" name="円/楕円 78">
            <a:extLst>
              <a:ext uri="{FF2B5EF4-FFF2-40B4-BE49-F238E27FC236}">
                <a16:creationId xmlns:a16="http://schemas.microsoft.com/office/drawing/2014/main" id="{F96E8135-E7C8-7560-1B54-65519697BA59}"/>
              </a:ext>
            </a:extLst>
          </p:cNvPr>
          <p:cNvSpPr>
            <a:spLocks noChangeAspect="1"/>
          </p:cNvSpPr>
          <p:nvPr/>
        </p:nvSpPr>
        <p:spPr>
          <a:xfrm>
            <a:off x="11431706" y="4022670"/>
            <a:ext cx="110666" cy="108000"/>
          </a:xfrm>
          <a:prstGeom prst="ellipse">
            <a:avLst/>
          </a:prstGeom>
          <a:solidFill>
            <a:schemeClr val="accent6">
              <a:lumMod val="50000"/>
            </a:scheme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grpSp>
        <p:nvGrpSpPr>
          <p:cNvPr id="63" name="グループ化 62">
            <a:extLst>
              <a:ext uri="{FF2B5EF4-FFF2-40B4-BE49-F238E27FC236}">
                <a16:creationId xmlns:a16="http://schemas.microsoft.com/office/drawing/2014/main" id="{288D3C0D-73F4-62BF-2406-85BDE0FC4862}"/>
              </a:ext>
            </a:extLst>
          </p:cNvPr>
          <p:cNvGrpSpPr/>
          <p:nvPr/>
        </p:nvGrpSpPr>
        <p:grpSpPr>
          <a:xfrm>
            <a:off x="7769816" y="3031165"/>
            <a:ext cx="1876415" cy="469804"/>
            <a:chOff x="6757793" y="2283586"/>
            <a:chExt cx="1876415" cy="469804"/>
          </a:xfrm>
        </p:grpSpPr>
        <p:sp>
          <p:nvSpPr>
            <p:cNvPr id="64" name="テキスト ボックス 63">
              <a:extLst>
                <a:ext uri="{FF2B5EF4-FFF2-40B4-BE49-F238E27FC236}">
                  <a16:creationId xmlns:a16="http://schemas.microsoft.com/office/drawing/2014/main" id="{6F46EE52-B55B-2C3D-45BD-5CD38EC09C0A}"/>
                </a:ext>
              </a:extLst>
            </p:cNvPr>
            <p:cNvSpPr txBox="1"/>
            <p:nvPr/>
          </p:nvSpPr>
          <p:spPr>
            <a:xfrm>
              <a:off x="6757793" y="2285390"/>
              <a:ext cx="1876415" cy="468000"/>
            </a:xfrm>
            <a:prstGeom prst="roundRect">
              <a:avLst>
                <a:gd name="adj" fmla="val 50000"/>
              </a:avLst>
            </a:prstGeom>
            <a:solidFill>
              <a:srgbClr val="FFFFFF"/>
            </a:solidFill>
            <a:ln w="25400">
              <a:solidFill>
                <a:srgbClr val="000048"/>
              </a:solidFill>
            </a:ln>
          </p:spPr>
          <p:txBody>
            <a:bodyPr wrap="square" lIns="576000" tIns="72000" bIns="0" rtlCol="0" anchor="ctr">
              <a:noAutofit/>
            </a:bodyPr>
            <a:lstStyle/>
            <a:p>
              <a:pPr>
                <a:defRPr/>
              </a:pPr>
              <a:r>
                <a:rPr kumimoji="0" lang="ja-JP" altLang="en-US" sz="1600" b="1" kern="0">
                  <a:solidFill>
                    <a:srgbClr val="000048"/>
                  </a:solidFill>
                  <a:latin typeface="Meiryo" panose="020B0604030504040204" pitchFamily="34" charset="-128"/>
                  <a:ea typeface="Meiryo" panose="020B0604030504040204" pitchFamily="34" charset="-128"/>
                </a:rPr>
                <a:t>契約成立</a:t>
              </a:r>
            </a:p>
          </p:txBody>
        </p:sp>
        <p:pic>
          <p:nvPicPr>
            <p:cNvPr id="65" name="グラフィックス 64" descr="バッジ: チェックマーク 1 単色塗りつぶし">
              <a:extLst>
                <a:ext uri="{FF2B5EF4-FFF2-40B4-BE49-F238E27FC236}">
                  <a16:creationId xmlns:a16="http://schemas.microsoft.com/office/drawing/2014/main" id="{5427BB9C-1596-EBE1-A83D-ABB49EA0EF3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757793" y="2283586"/>
              <a:ext cx="469037" cy="469037"/>
            </a:xfrm>
            <a:prstGeom prst="rect">
              <a:avLst/>
            </a:prstGeom>
          </p:spPr>
        </p:pic>
      </p:grpSp>
    </p:spTree>
    <p:extLst>
      <p:ext uri="{BB962C8B-B14F-4D97-AF65-F5344CB8AC3E}">
        <p14:creationId xmlns:p14="http://schemas.microsoft.com/office/powerpoint/2010/main" val="82054648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BC722A8-7AF7-CE59-E416-896404679F67}"/>
              </a:ext>
            </a:extLst>
          </p:cNvPr>
          <p:cNvSpPr>
            <a:spLocks noGrp="1"/>
          </p:cNvSpPr>
          <p:nvPr>
            <p:ph type="body" sz="quarter" idx="12"/>
          </p:nvPr>
        </p:nvSpPr>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16C718F1-6086-FBE6-C43B-A3F5FDEA67C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7" name="テキスト プレースホルダー 3">
            <a:extLst>
              <a:ext uri="{FF2B5EF4-FFF2-40B4-BE49-F238E27FC236}">
                <a16:creationId xmlns:a16="http://schemas.microsoft.com/office/drawing/2014/main" id="{CA2EFCC3-E692-ABDD-BF53-7418933DD99A}"/>
              </a:ext>
            </a:extLst>
          </p:cNvPr>
          <p:cNvSpPr txBox="1">
            <a:spLocks/>
          </p:cNvSpPr>
          <p:nvPr/>
        </p:nvSpPr>
        <p:spPr>
          <a:xfrm>
            <a:off x="2027548" y="22908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dirty="0">
                <a:solidFill>
                  <a:srgbClr val="000048"/>
                </a:solidFill>
                <a:latin typeface="+mn-ea"/>
                <a:ea typeface="+mn-ea"/>
              </a:rPr>
              <a:t>注意事項</a:t>
            </a:r>
          </a:p>
        </p:txBody>
      </p:sp>
      <p:sp>
        <p:nvSpPr>
          <p:cNvPr id="2" name="Rectangle 46">
            <a:extLst>
              <a:ext uri="{FF2B5EF4-FFF2-40B4-BE49-F238E27FC236}">
                <a16:creationId xmlns:a16="http://schemas.microsoft.com/office/drawing/2014/main" id="{9B6DB798-8936-CB10-035D-90556A331165}"/>
              </a:ext>
            </a:extLst>
          </p:cNvPr>
          <p:cNvSpPr>
            <a:spLocks noChangeArrowheads="1"/>
          </p:cNvSpPr>
          <p:nvPr/>
        </p:nvSpPr>
        <p:spPr bwMode="auto">
          <a:xfrm>
            <a:off x="381725" y="1209798"/>
            <a:ext cx="11332220" cy="5279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no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fontAlgn="auto" hangingPunct="1">
              <a:spcBef>
                <a:spcPct val="0"/>
              </a:spcBef>
              <a:spcAft>
                <a:spcPts val="0"/>
              </a:spcAft>
              <a:buFontTx/>
              <a:buNone/>
            </a:pPr>
            <a:r>
              <a:rPr lang="ja-JP" altLang="en-US" sz="1400" dirty="0">
                <a:solidFill>
                  <a:srgbClr val="0D0D0D"/>
                </a:solidFill>
                <a:latin typeface="+mn-ea"/>
                <a:ea typeface="+mn-ea"/>
              </a:rPr>
              <a:t>■編集・制作</a:t>
            </a:r>
            <a:endParaRPr lang="en-US" altLang="ja-JP" sz="140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・企画内容は広告主様と</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ヤフーとの間で協議の上決定し、最終的な編集権は</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ヤフーに帰属します。</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・広告主様または代理店様より提供いただく製品画像等の素材については第三者の権利を侵害するものではないこと、および記載内容に係わる財産権全ての権利処理が</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完了していること、情報の正確性について</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ヤフーに対して保証いただくものとします。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r>
              <a:rPr lang="ja-JP" altLang="en-US" sz="1050" dirty="0">
                <a:solidFill>
                  <a:srgbClr val="0D0D0D"/>
                </a:solidFill>
                <a:latin typeface="+mn-ea"/>
                <a:ea typeface="+mn-ea"/>
              </a:rPr>
              <a:t>　・企画ページ上には「提供：○○」のスポンサークレジットの掲載が必須となります。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r>
              <a:rPr lang="ja-JP" altLang="en-US" sz="1050" dirty="0">
                <a:solidFill>
                  <a:srgbClr val="0D0D0D"/>
                </a:solidFill>
                <a:latin typeface="+mn-ea"/>
                <a:ea typeface="+mn-ea"/>
              </a:rPr>
              <a:t>　・原則として掲載終了後はアーカイブ保存せず、企画ページは削除いたします。</a:t>
            </a:r>
            <a:endParaRPr lang="en-US" altLang="ja-JP" sz="1050" dirty="0">
              <a:solidFill>
                <a:srgbClr val="0D0D0D"/>
              </a:solidFill>
              <a:latin typeface="+mn-ea"/>
              <a:ea typeface="+mn-ea"/>
            </a:endParaRPr>
          </a:p>
          <a:p>
            <a:pPr eaLnBrk="1" fontAlgn="auto" hangingPunct="1">
              <a:spcBef>
                <a:spcPct val="0"/>
              </a:spcBef>
              <a:spcAft>
                <a:spcPts val="0"/>
              </a:spcAft>
              <a:buFontTx/>
              <a:buNone/>
            </a:pPr>
            <a:endParaRPr lang="en-US" altLang="ja-JP" sz="1600" dirty="0">
              <a:solidFill>
                <a:srgbClr val="0D0D0D"/>
              </a:solidFill>
              <a:latin typeface="+mn-ea"/>
              <a:ea typeface="+mn-ea"/>
            </a:endParaRPr>
          </a:p>
          <a:p>
            <a:pPr eaLnBrk="1" fontAlgn="auto" hangingPunct="1">
              <a:spcBef>
                <a:spcPct val="0"/>
              </a:spcBef>
              <a:spcAft>
                <a:spcPts val="0"/>
              </a:spcAft>
              <a:buFontTx/>
              <a:buNone/>
            </a:pPr>
            <a:r>
              <a:rPr lang="ja-JP" altLang="en-US" sz="1400" dirty="0">
                <a:solidFill>
                  <a:srgbClr val="0D0D0D"/>
                </a:solidFill>
                <a:latin typeface="+mn-ea"/>
                <a:ea typeface="+mn-ea"/>
              </a:rPr>
              <a:t>■災害情報告知モジュールの掲載</a:t>
            </a:r>
            <a:endParaRPr lang="en-US" altLang="ja-JP" sz="140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・地震、津波、その他有事が発生した際、</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ヤフーを利用するお客様に対して速やかに災害情報をお伝えするために、企画ページについても、ページ上部に災害情報</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告知モジュールの掲載を行います。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a:t>
            </a:r>
            <a:r>
              <a:rPr lang="en-US" altLang="ja-JP" sz="1050" dirty="0">
                <a:solidFill>
                  <a:srgbClr val="0D0D0D"/>
                </a:solidFill>
                <a:latin typeface="+mn-ea"/>
                <a:ea typeface="+mn-ea"/>
              </a:rPr>
              <a:t>※</a:t>
            </a:r>
            <a:r>
              <a:rPr lang="ja-JP" altLang="en-US" sz="1050" dirty="0">
                <a:solidFill>
                  <a:srgbClr val="0D0D0D"/>
                </a:solidFill>
                <a:latin typeface="+mn-ea"/>
                <a:ea typeface="+mn-ea"/>
              </a:rPr>
              <a:t>掲載方法（場所、内容、タイミングと期間など）は、</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ヤフーの統一運用ルールにしたがいます。</a:t>
            </a:r>
            <a:endParaRPr lang="en-US" altLang="ja-JP" sz="1050" dirty="0">
              <a:solidFill>
                <a:srgbClr val="0D0D0D"/>
              </a:solidFill>
              <a:latin typeface="+mn-ea"/>
              <a:ea typeface="+mn-ea"/>
            </a:endParaRPr>
          </a:p>
          <a:p>
            <a:pPr eaLnBrk="1" fontAlgn="auto" hangingPunct="1">
              <a:spcBef>
                <a:spcPct val="0"/>
              </a:spcBef>
              <a:spcAft>
                <a:spcPts val="0"/>
              </a:spcAft>
              <a:buFontTx/>
              <a:buNone/>
            </a:pPr>
            <a:endParaRPr lang="en-US" altLang="ja-JP" sz="1600" dirty="0">
              <a:solidFill>
                <a:srgbClr val="0D0D0D"/>
              </a:solidFill>
              <a:latin typeface="+mn-ea"/>
              <a:ea typeface="+mn-ea"/>
            </a:endParaRPr>
          </a:p>
          <a:p>
            <a:pPr eaLnBrk="1" fontAlgn="auto" hangingPunct="1">
              <a:spcBef>
                <a:spcPct val="0"/>
              </a:spcBef>
              <a:spcAft>
                <a:spcPts val="0"/>
              </a:spcAft>
              <a:buFontTx/>
              <a:buNone/>
            </a:pPr>
            <a:r>
              <a:rPr lang="ja-JP" altLang="en-US" sz="1400" dirty="0">
                <a:solidFill>
                  <a:srgbClr val="0D0D0D"/>
                </a:solidFill>
                <a:latin typeface="+mn-ea"/>
                <a:ea typeface="+mn-ea"/>
              </a:rPr>
              <a:t>■広告誘導用バナー制作・入稿</a:t>
            </a:r>
          </a:p>
          <a:p>
            <a:pPr eaLnBrk="1" fontAlgn="auto" hangingPunct="1">
              <a:spcBef>
                <a:spcPct val="0"/>
              </a:spcBef>
              <a:spcAft>
                <a:spcPts val="0"/>
              </a:spcAft>
              <a:buFontTx/>
              <a:buNone/>
            </a:pPr>
            <a:r>
              <a:rPr lang="ja-JP" altLang="en-US" sz="1050" dirty="0">
                <a:solidFill>
                  <a:srgbClr val="0D0D0D"/>
                </a:solidFill>
                <a:latin typeface="+mn-ea"/>
                <a:ea typeface="+mn-ea"/>
              </a:rPr>
              <a:t>　・誘導広告を広告主様または代理店様で制作いただく場合、別紙「</a:t>
            </a:r>
            <a:r>
              <a:rPr lang="ja-JP" altLang="en-US" sz="1050" dirty="0">
                <a:solidFill>
                  <a:srgbClr val="0D0D0D"/>
                </a:solidFill>
                <a:latin typeface="+mn-ea"/>
                <a:ea typeface="+mn-ea"/>
                <a:hlinkClick r:id="rId3"/>
              </a:rPr>
              <a:t>タイアップ広告・クリエイティブ企画商品の誘導広告クリエイティブにおける表記ガイドライン</a:t>
            </a:r>
            <a:r>
              <a:rPr lang="ja-JP" altLang="en-US" sz="1050" dirty="0">
                <a:solidFill>
                  <a:srgbClr val="0D0D0D"/>
                </a:solidFill>
                <a:latin typeface="+mn-ea"/>
                <a:ea typeface="+mn-ea"/>
              </a:rPr>
              <a:t>」を</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遵守してください。</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また原則として、タイアップを実施する</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ヤフーサービスのロゴやテキストの掲載が必須となります（サービスのロゴデータは弊社担当営業より送付いたします）。</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そのため、通常の審査とは別にサービス部門でのブランドチェックが必要となりますので、必ず入稿前に弊社担当営業を通じてクリエイティブの確認をご依頼願います。</a:t>
            </a:r>
            <a:endParaRPr lang="en-US" altLang="ja-JP" sz="1050" dirty="0">
              <a:solidFill>
                <a:srgbClr val="0D0D0D"/>
              </a:solidFill>
              <a:latin typeface="+mn-ea"/>
              <a:ea typeface="+mn-ea"/>
            </a:endParaRPr>
          </a:p>
          <a:p>
            <a:pPr eaLnBrk="1" fontAlgn="auto" hangingPunct="1">
              <a:spcBef>
                <a:spcPct val="0"/>
              </a:spcBef>
              <a:spcAft>
                <a:spcPts val="0"/>
              </a:spcAft>
              <a:buFontTx/>
              <a:buNone/>
            </a:pPr>
            <a:endParaRPr lang="en-US" altLang="ja-JP" sz="1600" dirty="0">
              <a:solidFill>
                <a:srgbClr val="0D0D0D"/>
              </a:solidFill>
              <a:latin typeface="+mn-ea"/>
              <a:ea typeface="+mn-ea"/>
            </a:endParaRPr>
          </a:p>
          <a:p>
            <a:pPr marL="0" indent="0" eaLnBrk="1" fontAlgn="auto" hangingPunct="1">
              <a:spcBef>
                <a:spcPct val="0"/>
              </a:spcBef>
              <a:spcAft>
                <a:spcPts val="0"/>
              </a:spcAft>
              <a:buFontTx/>
              <a:buNone/>
            </a:pPr>
            <a:r>
              <a:rPr lang="ja-JP" altLang="en-US" sz="1400" dirty="0">
                <a:solidFill>
                  <a:srgbClr val="0D0D0D"/>
                </a:solidFill>
                <a:latin typeface="+mn-ea"/>
                <a:ea typeface="+mn-ea"/>
              </a:rPr>
              <a:t>■効果計測用</a:t>
            </a:r>
            <a:r>
              <a:rPr lang="en-US" altLang="ja-JP" sz="1400" dirty="0">
                <a:solidFill>
                  <a:srgbClr val="0D0D0D"/>
                </a:solidFill>
                <a:latin typeface="+mn-ea"/>
                <a:ea typeface="+mn-ea"/>
              </a:rPr>
              <a:t>URL</a:t>
            </a:r>
          </a:p>
          <a:p>
            <a:pPr marL="0" indent="0" eaLnBrk="1" fontAlgn="auto" hangingPunct="1">
              <a:spcBef>
                <a:spcPct val="0"/>
              </a:spcBef>
              <a:spcAft>
                <a:spcPts val="0"/>
              </a:spcAft>
              <a:buFontTx/>
              <a:buNone/>
            </a:pPr>
            <a:r>
              <a:rPr lang="ja-JP" altLang="en-US" sz="1050" dirty="0">
                <a:solidFill>
                  <a:srgbClr val="0D0D0D"/>
                </a:solidFill>
                <a:latin typeface="+mn-ea"/>
                <a:ea typeface="+mn-ea"/>
              </a:rPr>
              <a:t>　・セキュリティ等の観点から、下記いずれの場合もリンク先への効果計測用のパラメータ付き</a:t>
            </a:r>
            <a:r>
              <a:rPr lang="en-US" altLang="ja-JP" sz="1050" dirty="0">
                <a:solidFill>
                  <a:srgbClr val="0D0D0D"/>
                </a:solidFill>
                <a:latin typeface="+mn-ea"/>
                <a:ea typeface="+mn-ea"/>
              </a:rPr>
              <a:t>URL</a:t>
            </a:r>
            <a:r>
              <a:rPr lang="ja-JP" altLang="en-US" sz="1050" dirty="0">
                <a:solidFill>
                  <a:srgbClr val="0D0D0D"/>
                </a:solidFill>
                <a:latin typeface="+mn-ea"/>
                <a:ea typeface="+mn-ea"/>
              </a:rPr>
              <a:t>の設定は不可となります。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ただし、一部効果計測ベンダーにおいては効果測定データ取扱約款の確認・同意をいただいた上で設定することが可能です。弊社担当営業までご相談ください。</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誘導広告→企画ページ ｜ 企画ページ→広告主様サイト</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endParaRPr lang="en-US" altLang="ja-JP" sz="1600" dirty="0">
              <a:solidFill>
                <a:srgbClr val="0D0D0D"/>
              </a:solidFill>
              <a:latin typeface="+mn-ea"/>
              <a:ea typeface="+mn-ea"/>
            </a:endParaRPr>
          </a:p>
          <a:p>
            <a:pPr marL="0" indent="0" eaLnBrk="1" fontAlgn="auto" hangingPunct="1">
              <a:spcBef>
                <a:spcPct val="0"/>
              </a:spcBef>
              <a:spcAft>
                <a:spcPts val="0"/>
              </a:spcAft>
              <a:buFontTx/>
              <a:buNone/>
            </a:pPr>
            <a:r>
              <a:rPr lang="ja-JP" altLang="en-US" sz="1400" dirty="0">
                <a:solidFill>
                  <a:srgbClr val="0D0D0D"/>
                </a:solidFill>
                <a:latin typeface="+mn-ea"/>
                <a:ea typeface="+mn-ea"/>
              </a:rPr>
              <a:t>■効果検証レポート</a:t>
            </a:r>
            <a:endParaRPr lang="en-US" altLang="ja-JP" sz="140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・レポートには、</a:t>
            </a:r>
            <a:r>
              <a:rPr lang="en-US" altLang="ja-JP" sz="1050" dirty="0">
                <a:solidFill>
                  <a:srgbClr val="0D0D0D"/>
                </a:solidFill>
                <a:latin typeface="+mn-ea"/>
                <a:ea typeface="+mn-ea"/>
              </a:rPr>
              <a:t> LINE</a:t>
            </a:r>
            <a:r>
              <a:rPr lang="ja-JP" altLang="en-US" sz="1050" dirty="0">
                <a:solidFill>
                  <a:srgbClr val="0D0D0D"/>
                </a:solidFill>
                <a:latin typeface="+mn-ea"/>
                <a:ea typeface="+mn-ea"/>
              </a:rPr>
              <a:t>ヤフーの管理するお客様の個人情報</a:t>
            </a:r>
            <a:r>
              <a:rPr lang="en-US" altLang="ja-JP" sz="1050" dirty="0">
                <a:solidFill>
                  <a:srgbClr val="0D0D0D"/>
                </a:solidFill>
                <a:latin typeface="+mn-ea"/>
                <a:ea typeface="+mn-ea"/>
              </a:rPr>
              <a:t>*1</a:t>
            </a:r>
            <a:r>
              <a:rPr lang="ja-JP" altLang="en-US" sz="1050" dirty="0">
                <a:solidFill>
                  <a:srgbClr val="0D0D0D"/>
                </a:solidFill>
                <a:latin typeface="+mn-ea"/>
                <a:ea typeface="+mn-ea"/>
              </a:rPr>
              <a:t>（個人情報の保護に関する法律に定める個人情報。以下同じ。）が含まれる場合があります。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個人情報の保護に関する法律その他の関係法令・ガイドラインを遵守するとともに、善良な管理者の注意をもって適切に取り扱い、不正アクセスおよび不正利用の防止に</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努めていただくようにお願いいたします。</a:t>
            </a:r>
            <a:br>
              <a:rPr lang="ja-JP" altLang="en-US" sz="1050" dirty="0">
                <a:solidFill>
                  <a:srgbClr val="0D0D0D"/>
                </a:solidFill>
                <a:latin typeface="+mn-ea"/>
                <a:ea typeface="+mn-ea"/>
              </a:rPr>
            </a:br>
            <a:r>
              <a:rPr lang="ja-JP" altLang="en-US" sz="1050" dirty="0">
                <a:solidFill>
                  <a:srgbClr val="0D0D0D"/>
                </a:solidFill>
                <a:latin typeface="+mn-ea"/>
                <a:ea typeface="+mn-ea"/>
              </a:rPr>
              <a:t>　　</a:t>
            </a:r>
            <a:r>
              <a:rPr lang="en-US" altLang="ja-JP" sz="1050" dirty="0">
                <a:solidFill>
                  <a:srgbClr val="0D0D0D"/>
                </a:solidFill>
                <a:latin typeface="+mn-ea"/>
                <a:ea typeface="+mn-ea"/>
              </a:rPr>
              <a:t>*1.</a:t>
            </a:r>
            <a:r>
              <a:rPr lang="ja-JP" altLang="en-US" sz="1050" dirty="0">
                <a:solidFill>
                  <a:srgbClr val="0D0D0D"/>
                </a:solidFill>
                <a:latin typeface="+mn-ea"/>
                <a:ea typeface="+mn-ea"/>
              </a:rPr>
              <a:t>例：ユーザーアンケートを実施し自由回答を含む場合、</a:t>
            </a:r>
            <a:r>
              <a:rPr lang="en-US" altLang="ja-JP" sz="1050" dirty="0">
                <a:solidFill>
                  <a:srgbClr val="0D0D0D"/>
                </a:solidFill>
                <a:latin typeface="+mn-ea"/>
                <a:ea typeface="+mn-ea"/>
              </a:rPr>
              <a:t> LINE</a:t>
            </a:r>
            <a:r>
              <a:rPr lang="ja-JP" altLang="en-US" sz="1050" dirty="0">
                <a:solidFill>
                  <a:srgbClr val="0D0D0D"/>
                </a:solidFill>
                <a:latin typeface="+mn-ea"/>
                <a:ea typeface="+mn-ea"/>
              </a:rPr>
              <a:t>ヤフーにおいて特定の個人を識別することができる情報に該当</a:t>
            </a:r>
            <a:endParaRPr lang="en-US" altLang="ja-JP" sz="1050" dirty="0">
              <a:solidFill>
                <a:srgbClr val="0D0D0D"/>
              </a:solidFill>
              <a:latin typeface="+mn-ea"/>
              <a:ea typeface="+mn-ea"/>
            </a:endParaRPr>
          </a:p>
        </p:txBody>
      </p:sp>
    </p:spTree>
    <p:extLst>
      <p:ext uri="{BB962C8B-B14F-4D97-AF65-F5344CB8AC3E}">
        <p14:creationId xmlns:p14="http://schemas.microsoft.com/office/powerpoint/2010/main" val="363977141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46D929-555A-BC00-105B-9953735EBCB1}"/>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6407D7AE-4D25-D3BF-A34E-1D35C8A95112}"/>
              </a:ext>
            </a:extLst>
          </p:cNvPr>
          <p:cNvSpPr>
            <a:spLocks noGrp="1"/>
          </p:cNvSpPr>
          <p:nvPr>
            <p:ph type="body" sz="quarter" idx="12"/>
          </p:nvPr>
        </p:nvSpPr>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5649E19D-296C-8FD9-6D48-984D1E52E7D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9" name="テキスト プレースホルダー 1">
            <a:extLst>
              <a:ext uri="{FF2B5EF4-FFF2-40B4-BE49-F238E27FC236}">
                <a16:creationId xmlns:a16="http://schemas.microsoft.com/office/drawing/2014/main" id="{6FDDB403-0161-0EA5-AD0D-1074F09B35DC}"/>
              </a:ext>
            </a:extLst>
          </p:cNvPr>
          <p:cNvSpPr>
            <a:spLocks noGrp="1"/>
          </p:cNvSpPr>
          <p:nvPr>
            <p:ph type="body" sz="quarter" idx="10"/>
          </p:nvPr>
        </p:nvSpPr>
        <p:spPr>
          <a:xfrm>
            <a:off x="1887808" y="252000"/>
            <a:ext cx="8136904" cy="335028"/>
          </a:xfrm>
        </p:spPr>
        <p:txBody>
          <a:bodyPr/>
          <a:lstStyle/>
          <a:p>
            <a:r>
              <a:rPr lang="ja-JP" altLang="en-US" dirty="0"/>
              <a:t>入稿前審査</a:t>
            </a:r>
            <a:endParaRPr lang="ja-JP" altLang="en-US" sz="1600" dirty="0">
              <a:solidFill>
                <a:schemeClr val="accent6"/>
              </a:solidFill>
            </a:endParaRPr>
          </a:p>
        </p:txBody>
      </p:sp>
      <p:graphicFrame>
        <p:nvGraphicFramePr>
          <p:cNvPr id="10" name="表 9">
            <a:extLst>
              <a:ext uri="{FF2B5EF4-FFF2-40B4-BE49-F238E27FC236}">
                <a16:creationId xmlns:a16="http://schemas.microsoft.com/office/drawing/2014/main" id="{7E521877-0EF8-ADB7-2B64-C30F0023ABA1}"/>
              </a:ext>
            </a:extLst>
          </p:cNvPr>
          <p:cNvGraphicFramePr>
            <a:graphicFrameLocks noGrp="1"/>
          </p:cNvGraphicFramePr>
          <p:nvPr/>
        </p:nvGraphicFramePr>
        <p:xfrm>
          <a:off x="479425" y="1800164"/>
          <a:ext cx="11248747" cy="3759162"/>
        </p:xfrm>
        <a:graphic>
          <a:graphicData uri="http://schemas.openxmlformats.org/drawingml/2006/table">
            <a:tbl>
              <a:tblPr firstCol="1" bandRow="1"/>
              <a:tblGrid>
                <a:gridCol w="865192">
                  <a:extLst>
                    <a:ext uri="{9D8B030D-6E8A-4147-A177-3AD203B41FA5}">
                      <a16:colId xmlns:a16="http://schemas.microsoft.com/office/drawing/2014/main" val="3608287535"/>
                    </a:ext>
                  </a:extLst>
                </a:gridCol>
                <a:gridCol w="1240642">
                  <a:extLst>
                    <a:ext uri="{9D8B030D-6E8A-4147-A177-3AD203B41FA5}">
                      <a16:colId xmlns:a16="http://schemas.microsoft.com/office/drawing/2014/main" val="135909385"/>
                    </a:ext>
                  </a:extLst>
                </a:gridCol>
                <a:gridCol w="4839269">
                  <a:extLst>
                    <a:ext uri="{9D8B030D-6E8A-4147-A177-3AD203B41FA5}">
                      <a16:colId xmlns:a16="http://schemas.microsoft.com/office/drawing/2014/main" val="2591893762"/>
                    </a:ext>
                  </a:extLst>
                </a:gridCol>
                <a:gridCol w="1232453">
                  <a:extLst>
                    <a:ext uri="{9D8B030D-6E8A-4147-A177-3AD203B41FA5}">
                      <a16:colId xmlns:a16="http://schemas.microsoft.com/office/drawing/2014/main" val="664908994"/>
                    </a:ext>
                  </a:extLst>
                </a:gridCol>
                <a:gridCol w="1212574">
                  <a:extLst>
                    <a:ext uri="{9D8B030D-6E8A-4147-A177-3AD203B41FA5}">
                      <a16:colId xmlns:a16="http://schemas.microsoft.com/office/drawing/2014/main" val="1931427765"/>
                    </a:ext>
                  </a:extLst>
                </a:gridCol>
                <a:gridCol w="1858617">
                  <a:extLst>
                    <a:ext uri="{9D8B030D-6E8A-4147-A177-3AD203B41FA5}">
                      <a16:colId xmlns:a16="http://schemas.microsoft.com/office/drawing/2014/main" val="2760754859"/>
                    </a:ext>
                  </a:extLst>
                </a:gridCol>
              </a:tblGrid>
              <a:tr h="46705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問い合わせ</a:t>
                      </a:r>
                      <a:endParaRPr kumimoji="1" lang="en-US" altLang="ja-JP" sz="1000" b="1"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内容</a:t>
                      </a:r>
                      <a:endParaRPr kumimoji="1" lang="en-US" altLang="ja-JP" sz="1000" b="1" kern="1200" dirty="0">
                        <a:solidFill>
                          <a:schemeClr val="bg1"/>
                        </a:solidFill>
                        <a:latin typeface="Meiryo" panose="020B0604030504040204" pitchFamily="34" charset="-128"/>
                        <a:ea typeface="Meiryo" panose="020B0604030504040204" pitchFamily="34" charset="-128"/>
                        <a:cs typeface="+mn-cs"/>
                      </a:endParaRP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項目</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詳細</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a:ea typeface="Meiryo"/>
                          <a:cs typeface="+mn-cs"/>
                        </a:rPr>
                        <a:t>必須</a:t>
                      </a:r>
                      <a:r>
                        <a:rPr kumimoji="1" lang="en-US" altLang="ja-JP" sz="1000" b="1" kern="1200" dirty="0">
                          <a:solidFill>
                            <a:schemeClr val="bg1"/>
                          </a:solidFill>
                          <a:latin typeface="Meiryo"/>
                          <a:ea typeface="Meiryo"/>
                          <a:cs typeface="+mn-cs"/>
                        </a:rPr>
                        <a:t>/</a:t>
                      </a:r>
                      <a:r>
                        <a:rPr kumimoji="1" lang="ja-JP" altLang="en-US" sz="1000" b="1" kern="1200" dirty="0">
                          <a:solidFill>
                            <a:schemeClr val="bg1"/>
                          </a:solidFill>
                          <a:latin typeface="Meiryo"/>
                          <a:ea typeface="Meiryo"/>
                          <a:cs typeface="+mn-cs"/>
                        </a:rPr>
                        <a:t>任意</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期日</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審査依頼フォーム</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615498">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広告掲載</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基準</a:t>
                      </a:r>
                      <a:endParaRPr kumimoji="1" lang="ja-JP" altLang="en-US" sz="10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ブランドリフト</a:t>
                      </a:r>
                      <a:endParaRPr kumimoji="1" lang="en-US" altLang="ja-JP"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調査種別</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・ブランドリフト調査（調査種別：</a:t>
                      </a:r>
                      <a:r>
                        <a:rPr kumimoji="1" lang="ja-JP" altLang="en-US" sz="1000" b="0" i="0" u="none" strike="noStrike" kern="1200" cap="none" spc="0" normalizeH="0" baseline="0" noProof="0" dirty="0">
                          <a:ln>
                            <a:noFill/>
                          </a:ln>
                          <a:solidFill>
                            <a:srgbClr val="002AFF"/>
                          </a:solidFill>
                          <a:effectLst/>
                          <a:uLnTx/>
                          <a:uFillTx/>
                          <a:latin typeface="Meiryo" panose="020B0604030504040204" pitchFamily="34" charset="-128"/>
                          <a:ea typeface="Meiryo" panose="020B0604030504040204" pitchFamily="34" charset="-128"/>
                          <a:cs typeface="+mn-cs"/>
                        </a:rPr>
                        <a:t>比較検討</a:t>
                      </a: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1000" b="1" i="0" kern="1200" dirty="0">
                          <a:solidFill>
                            <a:srgbClr val="0D0D0D"/>
                          </a:solidFill>
                          <a:effectLst/>
                          <a:latin typeface="Calibri" panose="020F0502020204030204"/>
                          <a:ea typeface="+mn-ea"/>
                          <a:cs typeface="+mn-cs"/>
                        </a:rPr>
                        <a:t>ブランドパネルが対象です。</a:t>
                      </a: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紐づく広告が分からないと判断できない部分もあるため、任意で一緒に設問文もつけてください。</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rgbClr val="002AFF"/>
                          </a:solidFill>
                          <a:effectLst/>
                          <a:uLnTx/>
                          <a:uFillTx/>
                          <a:latin typeface="Meiryo" panose="020B0604030504040204" pitchFamily="34" charset="-128"/>
                          <a:ea typeface="Meiryo" panose="020B0604030504040204" pitchFamily="34" charset="-128"/>
                          <a:cs typeface="+mn-cs"/>
                        </a:rPr>
                        <a:t>必須</a:t>
                      </a: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en-US" altLang="ja-JP" sz="1000" b="0" kern="1200" dirty="0">
                          <a:solidFill>
                            <a:srgbClr val="0D0D0D"/>
                          </a:solidFill>
                          <a:latin typeface="Meiryo" panose="020B0604030504040204" pitchFamily="34" charset="-128"/>
                          <a:ea typeface="Meiryo" panose="020B0604030504040204" pitchFamily="34" charset="-128"/>
                          <a:cs typeface="+mn-cs"/>
                        </a:rPr>
                        <a:t>※</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「比較検討」</a:t>
                      </a:r>
                      <a:endParaRPr kumimoji="1" lang="en-US" altLang="ja-JP" sz="1000" b="0" kern="1200" dirty="0">
                        <a:solidFill>
                          <a:srgbClr val="0D0D0D"/>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kern="1200" dirty="0">
                          <a:solidFill>
                            <a:srgbClr val="0D0D0D"/>
                          </a:solidFill>
                          <a:latin typeface="Meiryo" panose="020B0604030504040204" pitchFamily="34" charset="-128"/>
                          <a:ea typeface="Meiryo" panose="020B0604030504040204" pitchFamily="34" charset="-128"/>
                          <a:cs typeface="+mn-cs"/>
                        </a:rPr>
                        <a:t>以外は任意</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dirty="0">
                          <a:solidFill>
                            <a:srgbClr val="0D0D0D"/>
                          </a:solidFill>
                          <a:latin typeface="Meiryo" panose="020B0604030504040204" pitchFamily="34" charset="-128"/>
                          <a:ea typeface="Meiryo" panose="020B0604030504040204" pitchFamily="34" charset="-128"/>
                          <a:cs typeface="+mn-cs"/>
                        </a:rPr>
                        <a:t>掲載に間に合うよう適宜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00"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dirty="0">
                          <a:solidFill>
                            <a:schemeClr val="tx1">
                              <a:lumMod val="65000"/>
                              <a:lumOff val="35000"/>
                            </a:schemeClr>
                          </a:solidFill>
                          <a:latin typeface="Meiryo"/>
                          <a:ea typeface="Meiryo"/>
                          <a:hlinkClick r:id="rId3">
                            <a:extLst>
                              <a:ext uri="{A12FA001-AC4F-418D-AE19-62706E023703}">
                                <ahyp:hlinkClr xmlns:ahyp="http://schemas.microsoft.com/office/drawing/2018/hyperlinkcolor" val="tx"/>
                              </a:ext>
                            </a:extLst>
                          </a:hlinkClick>
                        </a:rPr>
                        <a:t>ブランドリフト調査</a:t>
                      </a:r>
                      <a:br>
                        <a:rPr kumimoji="1" lang="en-US" altLang="ja-JP" sz="1000" b="0" dirty="0">
                          <a:solidFill>
                            <a:srgbClr val="595959"/>
                          </a:solidFill>
                          <a:latin typeface="Meiryo"/>
                          <a:ea typeface="Meiryo"/>
                          <a:hlinkClick r:id="rId3">
                            <a:extLst>
                              <a:ext uri="{A12FA001-AC4F-418D-AE19-62706E023703}">
                                <ahyp:hlinkClr xmlns:ahyp="http://schemas.microsoft.com/office/drawing/2018/hyperlinkcolor" val="tx"/>
                              </a:ext>
                            </a:extLst>
                          </a:hlinkClick>
                        </a:rPr>
                      </a:br>
                      <a:r>
                        <a:rPr kumimoji="1" lang="ja-JP" altLang="en-US" sz="1000" b="0" dirty="0">
                          <a:solidFill>
                            <a:schemeClr val="tx1">
                              <a:lumMod val="65000"/>
                              <a:lumOff val="35000"/>
                            </a:schemeClr>
                          </a:solidFill>
                          <a:latin typeface="Meiryo"/>
                          <a:ea typeface="Meiryo"/>
                          <a:hlinkClick r:id="rId3">
                            <a:extLst>
                              <a:ext uri="{A12FA001-AC4F-418D-AE19-62706E023703}">
                                <ahyp:hlinkClr xmlns:ahyp="http://schemas.microsoft.com/office/drawing/2018/hyperlinkcolor" val="tx"/>
                              </a:ext>
                            </a:extLst>
                          </a:hlinkClick>
                        </a:rPr>
                        <a:t>入稿前審査依頼フォーム</a:t>
                      </a:r>
                      <a:endParaRPr lang="en-US" altLang="ja-JP" sz="1000" b="0" dirty="0">
                        <a:latin typeface="Meiryo"/>
                        <a:ea typeface="Meiryo"/>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extLst>
                  <a:ext uri="{0D108BD9-81ED-4DB2-BD59-A6C34878D82A}">
                    <a16:rowId xmlns:a16="http://schemas.microsoft.com/office/drawing/2014/main" val="2186591261"/>
                  </a:ext>
                </a:extLst>
              </a:tr>
              <a:tr h="913384">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広告</a:t>
                      </a:r>
                      <a:endParaRPr kumimoji="1" lang="en-US" altLang="ja-JP" sz="10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フォーマット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rgbClr val="0D0D0D"/>
                          </a:solidFill>
                          <a:latin typeface="Meiryo" panose="020B0604030504040204" pitchFamily="34" charset="-128"/>
                          <a:ea typeface="Meiryo" panose="020B0604030504040204" pitchFamily="34" charset="-128"/>
                        </a:rPr>
                        <a:t>・広告タイプ：予約型専用広告（ブランド</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パネル クインティ、ブランドパネル トップカバー、</a:t>
                      </a:r>
                      <a:r>
                        <a:rPr kumimoji="1" lang="en-US" altLang="ja-JP" sz="1000" b="0" kern="1200" dirty="0">
                          <a:solidFill>
                            <a:srgbClr val="0D0D0D"/>
                          </a:solidFill>
                          <a:latin typeface="Meiryo" panose="020B0604030504040204" pitchFamily="34" charset="-128"/>
                          <a:ea typeface="Meiryo" panose="020B0604030504040204" pitchFamily="34" charset="-128"/>
                          <a:cs typeface="+mn-cs"/>
                        </a:rPr>
                        <a:t>Talk Head View</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a:t>
                      </a:r>
                      <a:r>
                        <a:rPr kumimoji="1" lang="en-US" altLang="ja-JP" sz="1000" b="0" kern="1200" dirty="0">
                          <a:solidFill>
                            <a:srgbClr val="0D0D0D"/>
                          </a:solidFill>
                          <a:latin typeface="Meiryo" panose="020B0604030504040204" pitchFamily="34" charset="-128"/>
                          <a:ea typeface="Meiryo" panose="020B0604030504040204" pitchFamily="34" charset="-128"/>
                          <a:cs typeface="+mn-cs"/>
                        </a:rPr>
                        <a:t>Premium</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含む）を除く。）</a:t>
                      </a:r>
                      <a:endParaRPr kumimoji="1" lang="en-US" altLang="ja-JP" sz="1000" b="0" kern="1200" dirty="0">
                        <a:solidFill>
                          <a:srgbClr val="0D0D0D"/>
                        </a:solidFill>
                        <a:latin typeface="Meiryo" panose="020B0604030504040204" pitchFamily="34" charset="-128"/>
                        <a:ea typeface="Meiryo" panose="020B0604030504040204" pitchFamily="34" charset="-128"/>
                        <a:cs typeface="+mn-cs"/>
                      </a:endParaRPr>
                    </a:p>
                    <a:p>
                      <a:pPr algn="l">
                        <a:lnSpc>
                          <a:spcPct val="110000"/>
                        </a:lnSpc>
                      </a:pPr>
                      <a:r>
                        <a:rPr kumimoji="1" lang="en-US" altLang="ja-JP" sz="1000" b="0" dirty="0">
                          <a:solidFill>
                            <a:srgbClr val="0D0D0D"/>
                          </a:solidFill>
                          <a:latin typeface="Meiryo"/>
                          <a:ea typeface="Meiryo"/>
                        </a:rPr>
                        <a:t>※</a:t>
                      </a:r>
                      <a:r>
                        <a:rPr lang="en-US" sz="1000" b="0" i="0" u="none" strike="noStrike" noProof="0" dirty="0" err="1">
                          <a:solidFill>
                            <a:srgbClr val="0D0D0D"/>
                          </a:solidFill>
                          <a:latin typeface="Meiryo"/>
                        </a:rPr>
                        <a:t>ブランドパネル</a:t>
                      </a:r>
                      <a:r>
                        <a:rPr lang="en-US" sz="1000" b="0" i="0" u="none" strike="noStrike" noProof="0" dirty="0">
                          <a:solidFill>
                            <a:srgbClr val="0D0D0D"/>
                          </a:solidFill>
                          <a:latin typeface="Meiryo"/>
                        </a:rPr>
                        <a:t>　</a:t>
                      </a:r>
                      <a:r>
                        <a:rPr lang="en-US" sz="1000" b="0" i="0" u="none" strike="noStrike" noProof="0" dirty="0" err="1">
                          <a:solidFill>
                            <a:srgbClr val="0D0D0D"/>
                          </a:solidFill>
                          <a:latin typeface="Meiryo"/>
                        </a:rPr>
                        <a:t>トップインパクト、パノラマ、トピックスPRなどの予約型専用広告が対象です。予約型専用広告の詳細は入稿規定をご確認ください</a:t>
                      </a:r>
                      <a:r>
                        <a:rPr lang="en-US" sz="1000" b="0" i="0" u="none" strike="noStrike" noProof="0" dirty="0">
                          <a:solidFill>
                            <a:srgbClr val="0D0D0D"/>
                          </a:solidFill>
                          <a:latin typeface="Meiryo"/>
                        </a:rPr>
                        <a:t>。</a:t>
                      </a:r>
                      <a:endParaRPr lang="ja-JP" altLang="en-US" sz="1000" b="0" dirty="0">
                        <a:solidFill>
                          <a:srgbClr val="0D0D0D"/>
                        </a:solidFill>
                        <a:latin typeface="Meiryo"/>
                        <a:ea typeface="Meiryo"/>
                      </a:endParaRPr>
                    </a:p>
                    <a:p>
                      <a:pPr algn="l">
                        <a:lnSpc>
                          <a:spcPct val="110000"/>
                        </a:lnSpc>
                      </a:pPr>
                      <a:r>
                        <a:rPr kumimoji="1" lang="en-US" altLang="ja-JP" sz="1000" b="0" dirty="0">
                          <a:solidFill>
                            <a:schemeClr val="tx1">
                              <a:lumMod val="65000"/>
                              <a:lumOff val="35000"/>
                            </a:schemeClr>
                          </a:solidFill>
                          <a:latin typeface="Meiryo"/>
                          <a:ea typeface="Meiryo"/>
                          <a:hlinkClick r:id="rId4"/>
                        </a:rPr>
                        <a:t>https://ads-help.yahoo-net.jp/s/article/H000044534</a:t>
                      </a:r>
                      <a:endParaRPr kumimoji="1" lang="en-US" altLang="ja-JP" sz="1000" b="0" dirty="0">
                        <a:solidFill>
                          <a:schemeClr val="tx1">
                            <a:lumMod val="65000"/>
                            <a:lumOff val="35000"/>
                          </a:schemeClr>
                        </a:solidFill>
                        <a:latin typeface="Meiryo"/>
                        <a:ea typeface="Meiryo"/>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rgbClr val="002AFF"/>
                          </a:solidFill>
                          <a:latin typeface="Meiryo" panose="020B0604030504040204" pitchFamily="34" charset="-128"/>
                          <a:ea typeface="Meiryo" panose="020B0604030504040204" pitchFamily="34" charset="-128"/>
                          <a:cs typeface="+mn-cs"/>
                        </a:rPr>
                        <a:t>必須</a:t>
                      </a:r>
                      <a:endParaRPr kumimoji="1" lang="en-US" altLang="ja-JP" sz="1000" b="1" kern="1200" dirty="0">
                        <a:solidFill>
                          <a:srgbClr val="002AFF"/>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l">
                        <a:lnSpc>
                          <a:spcPct val="100000"/>
                        </a:lnSpc>
                        <a:spcBef>
                          <a:spcPts val="0"/>
                        </a:spcBef>
                        <a:spcAft>
                          <a:spcPts val="0"/>
                        </a:spcAft>
                        <a:buNone/>
                      </a:pPr>
                      <a:r>
                        <a:rPr lang="ja-JP" sz="1000" b="0" i="0" u="none" strike="noStrike" noProof="0" dirty="0">
                          <a:solidFill>
                            <a:srgbClr val="0D0D0D"/>
                          </a:solidFill>
                          <a:latin typeface="Meiryo"/>
                          <a:ea typeface="Meiryo"/>
                        </a:rPr>
                        <a:t>掲載反映日の</a:t>
                      </a:r>
                      <a:endParaRPr lang="ja-JP" dirty="0"/>
                    </a:p>
                    <a:p>
                      <a:pPr lvl="0" algn="l">
                        <a:lnSpc>
                          <a:spcPct val="100000"/>
                        </a:lnSpc>
                        <a:spcBef>
                          <a:spcPts val="0"/>
                        </a:spcBef>
                        <a:spcAft>
                          <a:spcPts val="0"/>
                        </a:spcAft>
                        <a:buNone/>
                      </a:pPr>
                      <a:r>
                        <a:rPr lang="ja-JP" sz="1000" b="0" i="0" u="none" strike="noStrike" noProof="0" dirty="0">
                          <a:solidFill>
                            <a:srgbClr val="002AFF"/>
                          </a:solidFill>
                          <a:latin typeface="Meiryo"/>
                          <a:ea typeface="Meiryo"/>
                        </a:rPr>
                        <a:t>11営業日前</a:t>
                      </a:r>
                      <a:r>
                        <a:rPr lang="ja-JP" sz="1000" b="0" i="0" u="none" strike="noStrike" noProof="0" dirty="0">
                          <a:solidFill>
                            <a:srgbClr val="0D0D0D"/>
                          </a:solidFill>
                          <a:latin typeface="Meiryo"/>
                          <a:ea typeface="Meiryo"/>
                        </a:rPr>
                        <a:t>まで</a:t>
                      </a:r>
                      <a:endParaRPr lang="ja-JP" dirty="0"/>
                    </a:p>
                    <a:p>
                      <a:pPr lvl="0" algn="l">
                        <a:lnSpc>
                          <a:spcPct val="100000"/>
                        </a:lnSpc>
                        <a:spcBef>
                          <a:spcPts val="0"/>
                        </a:spcBef>
                        <a:spcAft>
                          <a:spcPts val="0"/>
                        </a:spcAft>
                        <a:buNone/>
                      </a:pPr>
                      <a:r>
                        <a:rPr lang="ja-JP" sz="1000" b="0" i="0" u="none" strike="noStrike" noProof="0" dirty="0">
                          <a:solidFill>
                            <a:srgbClr val="0D0D0D"/>
                          </a:solidFill>
                          <a:latin typeface="Meiryo"/>
                          <a:ea typeface="Meiryo"/>
                        </a:rPr>
                        <a:t>（トピックスPRは7営業日前まで）</a:t>
                      </a:r>
                      <a:endParaRPr lang="ja-JP" dirty="0"/>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indent="-171450">
                        <a:lnSpc>
                          <a:spcPct val="110000"/>
                        </a:lnSpc>
                        <a:buClr>
                          <a:schemeClr val="accent5"/>
                        </a:buClr>
                        <a:buFont typeface="Wingdings" pitchFamily="2" charset="2"/>
                        <a:buChar char="n"/>
                      </a:pPr>
                      <a:r>
                        <a:rPr kumimoji="1" lang="ja-JP" altLang="en-US" sz="1000" b="0" u="none" dirty="0">
                          <a:solidFill>
                            <a:schemeClr val="tx1">
                              <a:lumMod val="65000"/>
                              <a:lumOff val="35000"/>
                            </a:schemeClr>
                          </a:solidFill>
                          <a:latin typeface="Meiryo"/>
                          <a:ea typeface="Meiryo"/>
                          <a:hlinkClick r:id="rId5"/>
                        </a:rPr>
                        <a:t>ディスプレイ広告（予約型）入稿前審査依頼フォーム</a:t>
                      </a:r>
                      <a:endParaRPr kumimoji="1" lang="en-US" altLang="ja-JP" sz="1000" b="0" u="none" dirty="0">
                        <a:solidFill>
                          <a:schemeClr val="tx1">
                            <a:lumMod val="65000"/>
                            <a:lumOff val="35000"/>
                          </a:schemeClr>
                        </a:solidFill>
                        <a:latin typeface="Meiryo"/>
                        <a:ea typeface="Meiryo"/>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extLst>
                  <a:ext uri="{0D108BD9-81ED-4DB2-BD59-A6C34878D82A}">
                    <a16:rowId xmlns:a16="http://schemas.microsoft.com/office/drawing/2014/main" val="384434171"/>
                  </a:ext>
                </a:extLst>
              </a:tr>
              <a:tr h="632432">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訴求する</a:t>
                      </a:r>
                      <a:endParaRPr kumimoji="1" lang="en-US" altLang="ja-JP"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商品・サービス</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rgbClr val="0D0D0D"/>
                          </a:solidFill>
                          <a:latin typeface="Meiryo" panose="020B0604030504040204" pitchFamily="34" charset="-128"/>
                          <a:ea typeface="Meiryo" panose="020B0604030504040204" pitchFamily="34" charset="-128"/>
                        </a:rPr>
                        <a:t>薬機、医療、宗教・選挙・政党・意見広告・募金・寄付金の募集</a:t>
                      </a:r>
                      <a:endParaRPr kumimoji="1" lang="en-US" altLang="ja-JP" sz="1000" b="0" dirty="0">
                        <a:solidFill>
                          <a:srgbClr val="0D0D0D"/>
                        </a:solidFill>
                        <a:latin typeface="Meiryo" panose="020B0604030504040204" pitchFamily="34" charset="-128"/>
                        <a:ea typeface="Meiryo" panose="020B0604030504040204" pitchFamily="34" charset="-128"/>
                      </a:endParaRPr>
                    </a:p>
                    <a:p>
                      <a:pPr algn="l">
                        <a:lnSpc>
                          <a:spcPct val="110000"/>
                        </a:lnSpc>
                      </a:pPr>
                      <a:r>
                        <a:rPr kumimoji="1" lang="en-US" altLang="ja-JP" sz="1000" b="0" kern="1200" dirty="0">
                          <a:solidFill>
                            <a:srgbClr val="0D0D0D"/>
                          </a:solidFill>
                          <a:latin typeface="Meiryo" panose="020B0604030504040204" pitchFamily="34" charset="-128"/>
                          <a:ea typeface="Meiryo" panose="020B0604030504040204" pitchFamily="34" charset="-128"/>
                          <a:cs typeface="+mn-cs"/>
                        </a:rPr>
                        <a:t>※</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広告フォーマットを問わず、</a:t>
                      </a:r>
                      <a:r>
                        <a:rPr kumimoji="1" lang="ja-JP" altLang="en-US" sz="1000" b="0" kern="1200" dirty="0">
                          <a:solidFill>
                            <a:srgbClr val="002AFF"/>
                          </a:solidFill>
                          <a:latin typeface="Meiryo" panose="020B0604030504040204" pitchFamily="34" charset="-128"/>
                          <a:ea typeface="Meiryo" panose="020B0604030504040204" pitchFamily="34" charset="-128"/>
                          <a:cs typeface="+mn-cs"/>
                        </a:rPr>
                        <a:t>リンク先・クリエイティブすべて審査対象</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dirty="0">
                          <a:solidFill>
                            <a:srgbClr val="002AFF"/>
                          </a:solidFill>
                          <a:latin typeface="Meiryo" panose="020B0604030504040204" pitchFamily="34" charset="-128"/>
                          <a:ea typeface="Meiryo" panose="020B0604030504040204" pitchFamily="34" charset="-128"/>
                        </a:rPr>
                        <a:t>必須</a:t>
                      </a:r>
                      <a:endParaRPr kumimoji="1" lang="en-US" altLang="ja-JP" sz="1000" b="1" dirty="0">
                        <a:solidFill>
                          <a:srgbClr val="002AFF"/>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rgbClr val="0D0D0D"/>
                          </a:solidFill>
                          <a:latin typeface="Meiryo" panose="020B0604030504040204" pitchFamily="34" charset="-128"/>
                          <a:ea typeface="Meiryo" panose="020B0604030504040204" pitchFamily="34" charset="-128"/>
                        </a:rPr>
                        <a:t>掲載に間に合うよう適宜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7820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公開前</a:t>
                      </a:r>
                      <a:endParaRPr kumimoji="1" lang="en-US" altLang="ja-JP" sz="1000" b="0" i="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サイト</a:t>
                      </a:r>
                      <a:endParaRPr kumimoji="1" lang="en-US" altLang="ja-JP" sz="1000" b="0" i="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審査</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サイト状況</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dirty="0">
                          <a:solidFill>
                            <a:srgbClr val="0D0D0D"/>
                          </a:solidFill>
                          <a:latin typeface="Meiryo" panose="020B0604030504040204" pitchFamily="34" charset="-128"/>
                          <a:ea typeface="Meiryo" panose="020B0604030504040204" pitchFamily="34" charset="-128"/>
                          <a:cs typeface="+mn-cs"/>
                        </a:rPr>
                        <a:t>公開前サイト</a:t>
                      </a:r>
                      <a:endParaRPr kumimoji="1" lang="en-US" altLang="ja-JP" sz="1000" b="0" kern="1200" dirty="0">
                        <a:solidFill>
                          <a:srgbClr val="0D0D0D"/>
                        </a:solidFill>
                        <a:latin typeface="Meiryo" panose="020B0604030504040204" pitchFamily="34" charset="-128"/>
                        <a:ea typeface="Meiryo" panose="020B0604030504040204" pitchFamily="34" charset="-128"/>
                        <a:cs typeface="+mn-cs"/>
                      </a:endParaRPr>
                    </a:p>
                    <a:p>
                      <a:pPr algn="l">
                        <a:lnSpc>
                          <a:spcPct val="110000"/>
                        </a:lnSpc>
                      </a:pPr>
                      <a:r>
                        <a:rPr kumimoji="1" lang="en-US" altLang="ja-JP" sz="1000" b="0" kern="1200" dirty="0">
                          <a:solidFill>
                            <a:srgbClr val="0D0D0D"/>
                          </a:solidFill>
                          <a:latin typeface="Meiryo" panose="020B0604030504040204" pitchFamily="34" charset="-128"/>
                          <a:ea typeface="Meiryo" panose="020B0604030504040204" pitchFamily="34" charset="-128"/>
                          <a:cs typeface="+mn-cs"/>
                        </a:rPr>
                        <a:t>※</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広告管理ツールに広告を入稿する時点で、リンク先</a:t>
                      </a:r>
                      <a:r>
                        <a:rPr kumimoji="1" lang="en-US" altLang="ja-JP" sz="1000" b="0" kern="1200" dirty="0">
                          <a:solidFill>
                            <a:srgbClr val="0D0D0D"/>
                          </a:solidFill>
                          <a:latin typeface="Meiryo" panose="020B0604030504040204" pitchFamily="34" charset="-128"/>
                          <a:ea typeface="Meiryo" panose="020B0604030504040204" pitchFamily="34" charset="-128"/>
                          <a:cs typeface="+mn-cs"/>
                        </a:rPr>
                        <a:t>URL</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が未公開または未完成の場合に必要な審査です。</a:t>
                      </a:r>
                      <a:r>
                        <a:rPr kumimoji="1" lang="ja-JP" altLang="en-US" sz="1000" b="0" kern="1200" dirty="0">
                          <a:solidFill>
                            <a:srgbClr val="002AFF"/>
                          </a:solidFill>
                          <a:latin typeface="Meiryo" panose="020B0604030504040204" pitchFamily="34" charset="-128"/>
                          <a:ea typeface="Meiryo" panose="020B0604030504040204" pitchFamily="34" charset="-128"/>
                          <a:cs typeface="+mn-cs"/>
                        </a:rPr>
                        <a:t>審査には更新後のテストサイトまたはキャプチャ、掲載開始日とリンク先更新日時が必要</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rgbClr val="002AFF"/>
                          </a:solidFill>
                          <a:latin typeface="Meiryo" panose="020B0604030504040204" pitchFamily="34" charset="-128"/>
                          <a:ea typeface="Meiryo" panose="020B0604030504040204" pitchFamily="34" charset="-128"/>
                          <a:cs typeface="+mn-cs"/>
                        </a:rPr>
                        <a:t>必須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bl>
          </a:graphicData>
        </a:graphic>
      </p:graphicFrame>
      <p:sp>
        <p:nvSpPr>
          <p:cNvPr id="11" name="テキスト ボックス 10">
            <a:extLst>
              <a:ext uri="{FF2B5EF4-FFF2-40B4-BE49-F238E27FC236}">
                <a16:creationId xmlns:a16="http://schemas.microsoft.com/office/drawing/2014/main" id="{44E8CDC5-1B21-8A43-E28E-FB3D4FFD4DF0}"/>
              </a:ext>
            </a:extLst>
          </p:cNvPr>
          <p:cNvSpPr txBox="1"/>
          <p:nvPr/>
        </p:nvSpPr>
        <p:spPr>
          <a:xfrm>
            <a:off x="479425" y="1089025"/>
            <a:ext cx="11233150" cy="543995"/>
          </a:xfrm>
          <a:prstGeom prst="rect">
            <a:avLst/>
          </a:prstGeom>
          <a:noFill/>
        </p:spPr>
        <p:txBody>
          <a:bodyPr wrap="square" lIns="0" tIns="0" rIns="0" bIns="0" rtlCol="0">
            <a:spAutoFit/>
          </a:bodyPr>
          <a:lstStyle/>
          <a:p>
            <a:pPr eaLnBrk="1" fontAlgn="auto" hangingPunct="1">
              <a:lnSpc>
                <a:spcPct val="130000"/>
              </a:lnSpc>
              <a:spcBef>
                <a:spcPts val="0"/>
              </a:spcBef>
              <a:spcAft>
                <a:spcPts val="0"/>
              </a:spcAft>
            </a:pPr>
            <a:r>
              <a:rPr lang="ja-JP" altLang="en-US" sz="1400" dirty="0">
                <a:solidFill>
                  <a:srgbClr val="0D0D0D"/>
                </a:solidFill>
                <a:latin typeface="Meiryo" panose="020B0604030504040204" pitchFamily="34" charset="-128"/>
                <a:ea typeface="Meiryo" panose="020B0604030504040204" pitchFamily="34" charset="-128"/>
              </a:rPr>
              <a:t>広告掲載内容により入稿前審査が必須となる場合があります。掲載予定の内容に応じてフォームよりご依頼ください。</a:t>
            </a:r>
            <a:endParaRPr lang="en-US" altLang="ja-JP" sz="1400" dirty="0">
              <a:solidFill>
                <a:srgbClr val="0D0D0D"/>
              </a:solidFill>
              <a:latin typeface="Meiryo" panose="020B0604030504040204" pitchFamily="34" charset="-128"/>
              <a:ea typeface="Meiryo" panose="020B0604030504040204" pitchFamily="34" charset="-128"/>
            </a:endParaRPr>
          </a:p>
          <a:p>
            <a:pPr eaLnBrk="1" fontAlgn="auto" hangingPunct="1">
              <a:lnSpc>
                <a:spcPct val="130000"/>
              </a:lnSpc>
              <a:spcBef>
                <a:spcPts val="0"/>
              </a:spcBef>
              <a:spcAft>
                <a:spcPts val="0"/>
              </a:spcAft>
            </a:pPr>
            <a:r>
              <a:rPr lang="ja-JP" altLang="en-US" sz="1400" dirty="0">
                <a:solidFill>
                  <a:srgbClr val="0D0D0D"/>
                </a:solidFill>
                <a:latin typeface="Meiryo" panose="020B0604030504040204" pitchFamily="34" charset="-128"/>
                <a:ea typeface="Meiryo" panose="020B0604030504040204" pitchFamily="34" charset="-128"/>
              </a:rPr>
              <a:t>なお、審査には</a:t>
            </a:r>
            <a:r>
              <a:rPr lang="en-US" altLang="ja-JP" sz="1400" dirty="0">
                <a:solidFill>
                  <a:srgbClr val="0D0D0D"/>
                </a:solidFill>
                <a:latin typeface="Meiryo" panose="020B0604030504040204" pitchFamily="34" charset="-128"/>
                <a:ea typeface="Meiryo" panose="020B0604030504040204" pitchFamily="34" charset="-128"/>
              </a:rPr>
              <a:t>3</a:t>
            </a:r>
            <a:r>
              <a:rPr lang="ja-JP" altLang="en-US" sz="1400" dirty="0">
                <a:solidFill>
                  <a:srgbClr val="0D0D0D"/>
                </a:solidFill>
                <a:latin typeface="Meiryo" panose="020B0604030504040204" pitchFamily="34" charset="-128"/>
                <a:ea typeface="Meiryo" panose="020B0604030504040204" pitchFamily="34" charset="-128"/>
              </a:rPr>
              <a:t>営業日程度かかります。</a:t>
            </a:r>
            <a:endParaRPr lang="en-US" altLang="ja-JP" sz="1400" dirty="0">
              <a:solidFill>
                <a:srgbClr val="0D0D0D"/>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425269700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BC722A8-7AF7-CE59-E416-896404679F67}"/>
              </a:ext>
            </a:extLst>
          </p:cNvPr>
          <p:cNvSpPr>
            <a:spLocks noGrp="1"/>
          </p:cNvSpPr>
          <p:nvPr>
            <p:ph type="body" sz="quarter" idx="12"/>
          </p:nvPr>
        </p:nvSpPr>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16C718F1-6086-FBE6-C43B-A3F5FDEA67C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7" name="テキスト プレースホルダー 3">
            <a:extLst>
              <a:ext uri="{FF2B5EF4-FFF2-40B4-BE49-F238E27FC236}">
                <a16:creationId xmlns:a16="http://schemas.microsoft.com/office/drawing/2014/main" id="{CA2EFCC3-E692-ABDD-BF53-7418933DD99A}"/>
              </a:ext>
            </a:extLst>
          </p:cNvPr>
          <p:cNvSpPr txBox="1">
            <a:spLocks/>
          </p:cNvSpPr>
          <p:nvPr/>
        </p:nvSpPr>
        <p:spPr>
          <a:xfrm>
            <a:off x="2027548" y="22908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dirty="0">
                <a:solidFill>
                  <a:srgbClr val="000048"/>
                </a:solidFill>
                <a:latin typeface="+mn-ea"/>
                <a:ea typeface="+mn-ea"/>
              </a:rPr>
              <a:t>免責事項</a:t>
            </a:r>
          </a:p>
        </p:txBody>
      </p:sp>
      <p:sp>
        <p:nvSpPr>
          <p:cNvPr id="4" name="Rectangle 46">
            <a:extLst>
              <a:ext uri="{FF2B5EF4-FFF2-40B4-BE49-F238E27FC236}">
                <a16:creationId xmlns:a16="http://schemas.microsoft.com/office/drawing/2014/main" id="{43645992-8D9E-20A0-5C4C-D330AFC25849}"/>
              </a:ext>
            </a:extLst>
          </p:cNvPr>
          <p:cNvSpPr>
            <a:spLocks noChangeArrowheads="1"/>
          </p:cNvSpPr>
          <p:nvPr/>
        </p:nvSpPr>
        <p:spPr bwMode="auto">
          <a:xfrm>
            <a:off x="381725" y="1209798"/>
            <a:ext cx="11332220" cy="521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0000" tIns="14400" rIns="90000" bIns="46800">
            <a:no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fontAlgn="auto" hangingPunct="1">
              <a:lnSpc>
                <a:spcPct val="120000"/>
              </a:lnSpc>
              <a:spcBef>
                <a:spcPct val="0"/>
              </a:spcBef>
              <a:spcAft>
                <a:spcPts val="600"/>
              </a:spcAft>
              <a:buFontTx/>
              <a:buNone/>
              <a:defRPr/>
            </a:pPr>
            <a:r>
              <a:rPr lang="ja-JP" altLang="en-US" sz="1400" kern="0" dirty="0">
                <a:solidFill>
                  <a:srgbClr val="0D0D0D"/>
                </a:solidFill>
                <a:latin typeface="+mn-ea"/>
                <a:ea typeface="+mn-ea"/>
              </a:rPr>
              <a:t>■免責事項</a:t>
            </a:r>
            <a:endParaRPr lang="en-US" altLang="ja-JP" sz="1400" kern="0" dirty="0">
              <a:solidFill>
                <a:srgbClr val="0D0D0D"/>
              </a:solidFill>
              <a:latin typeface="+mn-ea"/>
              <a:ea typeface="+mn-ea"/>
            </a:endParaRP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広告主様または代理店様の故意または過失によって、</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ヤフーが、</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ヤフーと広告主様との間の広告掲載契約に定める掲載開始日までに企画ページまたは編集誘導（当該企画</a:t>
            </a:r>
            <a:br>
              <a:rPr lang="en-US" altLang="ja-JP" sz="1050" kern="0" dirty="0">
                <a:solidFill>
                  <a:srgbClr val="0D0D0D"/>
                </a:solidFill>
                <a:latin typeface="+mn-ea"/>
                <a:ea typeface="+mn-ea"/>
              </a:rPr>
            </a:br>
            <a:r>
              <a:rPr lang="ja-JP" altLang="en-US" sz="1050" kern="0" dirty="0">
                <a:solidFill>
                  <a:srgbClr val="0D0D0D"/>
                </a:solidFill>
                <a:latin typeface="+mn-ea"/>
                <a:ea typeface="+mn-ea"/>
              </a:rPr>
              <a:t>ページ以外のウェブページにバナー等を設置することにより、当該企画ページへ誘導する広告をいいます）のお申し込みがあった場合の当該編集誘導（編集誘導と企画ページとを</a:t>
            </a:r>
            <a:br>
              <a:rPr lang="en-US" altLang="ja-JP" sz="1050" kern="0" dirty="0">
                <a:solidFill>
                  <a:srgbClr val="0D0D0D"/>
                </a:solidFill>
                <a:latin typeface="+mn-ea"/>
                <a:ea typeface="+mn-ea"/>
              </a:rPr>
            </a:br>
            <a:r>
              <a:rPr lang="ja-JP" altLang="en-US" sz="1050" kern="0" dirty="0">
                <a:solidFill>
                  <a:srgbClr val="0D0D0D"/>
                </a:solidFill>
                <a:latin typeface="+mn-ea"/>
                <a:ea typeface="+mn-ea"/>
              </a:rPr>
              <a:t>合わせて以下「企画ページ等」といいます）の掲載を開始できなかった場合、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ヤフーは広告掲載契約に基づく企画ページ等の掲載を行う義務（以下「当該義務」といいます）</a:t>
            </a:r>
            <a:br>
              <a:rPr lang="en-US" altLang="ja-JP" sz="1050" kern="0" dirty="0">
                <a:solidFill>
                  <a:srgbClr val="0D0D0D"/>
                </a:solidFill>
                <a:latin typeface="+mn-ea"/>
                <a:ea typeface="+mn-ea"/>
              </a:rPr>
            </a:br>
            <a:r>
              <a:rPr lang="ja-JP" altLang="en-US" sz="1050" kern="0" dirty="0">
                <a:solidFill>
                  <a:srgbClr val="0D0D0D"/>
                </a:solidFill>
                <a:latin typeface="+mn-ea"/>
                <a:ea typeface="+mn-ea"/>
              </a:rPr>
              <a:t>を免れるものとします。また、その場合、当該企画ページ等の掲載を行うことができなかった期間について広告主が負う広告料金（広告掲載費、制作費その他広告掲載契約に基づき</a:t>
            </a:r>
            <a:br>
              <a:rPr lang="en-US" altLang="ja-JP" sz="1050" kern="0" dirty="0">
                <a:solidFill>
                  <a:srgbClr val="0D0D0D"/>
                </a:solidFill>
                <a:latin typeface="+mn-ea"/>
                <a:ea typeface="+mn-ea"/>
              </a:rPr>
            </a:br>
            <a:r>
              <a:rPr lang="ja-JP" altLang="en-US" sz="1050" kern="0" dirty="0">
                <a:solidFill>
                  <a:srgbClr val="0D0D0D"/>
                </a:solidFill>
                <a:latin typeface="+mn-ea"/>
                <a:ea typeface="+mn-ea"/>
              </a:rPr>
              <a:t>広告主様および</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ヤフー間で事前に合意した金額をいいます）の支払義務は何ら減免されません。</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ヤフーが定めるサポート環境（</a:t>
            </a:r>
            <a:r>
              <a:rPr lang="en-US" altLang="ja-JP" sz="1050" kern="0" dirty="0">
                <a:solidFill>
                  <a:srgbClr val="0D0D0D"/>
                </a:solidFill>
                <a:latin typeface="+mn-ea"/>
                <a:ea typeface="+mn-ea"/>
              </a:rPr>
              <a:t>OS/</a:t>
            </a:r>
            <a:r>
              <a:rPr lang="ja-JP" altLang="en-US" sz="1050" kern="0" dirty="0">
                <a:solidFill>
                  <a:srgbClr val="0D0D0D"/>
                </a:solidFill>
                <a:latin typeface="+mn-ea"/>
                <a:ea typeface="+mn-ea"/>
              </a:rPr>
              <a:t>ブラウザー）以外では、企画ページ等の非表示や表示崩れを起こす場合があり、</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ヤフーは当該非表示または表示崩れに関して一切の</a:t>
            </a:r>
            <a:br>
              <a:rPr lang="en-US" altLang="ja-JP" sz="1050" kern="0" dirty="0">
                <a:solidFill>
                  <a:srgbClr val="0D0D0D"/>
                </a:solidFill>
                <a:latin typeface="+mn-ea"/>
                <a:ea typeface="+mn-ea"/>
              </a:rPr>
            </a:br>
            <a:r>
              <a:rPr lang="ja-JP" altLang="en-US" sz="1050" kern="0" dirty="0">
                <a:solidFill>
                  <a:srgbClr val="0D0D0D"/>
                </a:solidFill>
                <a:latin typeface="+mn-ea"/>
                <a:ea typeface="+mn-ea"/>
              </a:rPr>
              <a:t>責任を負いません。</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停電・通信回線の事故・天災等の不可抗力、通信事業者による当該通信事業者の負う義務の不履行、インターネットインフラその他サーバー等のシステム上の不具合、緊急メンテ</a:t>
            </a:r>
            <a:br>
              <a:rPr lang="en-US" altLang="ja-JP" sz="1050" kern="0" dirty="0">
                <a:solidFill>
                  <a:srgbClr val="0D0D0D"/>
                </a:solidFill>
                <a:latin typeface="+mn-ea"/>
                <a:ea typeface="+mn-ea"/>
              </a:rPr>
            </a:br>
            <a:r>
              <a:rPr lang="ja-JP" altLang="en-US" sz="1050" kern="0" dirty="0">
                <a:solidFill>
                  <a:srgbClr val="0D0D0D"/>
                </a:solidFill>
                <a:latin typeface="+mn-ea"/>
                <a:ea typeface="+mn-ea"/>
              </a:rPr>
              <a:t>ナンスの発生等</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ヤフーの責に帰すべき事由以外の原因（以下「当該原因」といいます）により、企画ページ等の全部または一部を掲載できなかった場合、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ヤフーはその責</a:t>
            </a:r>
            <a:br>
              <a:rPr lang="en-US" altLang="ja-JP" sz="1050" kern="0" dirty="0">
                <a:solidFill>
                  <a:srgbClr val="0D0D0D"/>
                </a:solidFill>
                <a:latin typeface="+mn-ea"/>
                <a:ea typeface="+mn-ea"/>
              </a:rPr>
            </a:br>
            <a:r>
              <a:rPr lang="ja-JP" altLang="en-US" sz="1050" kern="0" dirty="0">
                <a:solidFill>
                  <a:srgbClr val="0D0D0D"/>
                </a:solidFill>
                <a:latin typeface="+mn-ea"/>
                <a:ea typeface="+mn-ea"/>
              </a:rPr>
              <a:t>を負わないものとし、当該原因の影響とみなされる範囲まで当該義務を免除されるものとします。ただし、当該義務の不履行が</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ヤフーの故意または重過失による場合はこの</a:t>
            </a:r>
            <a:br>
              <a:rPr lang="en-US" altLang="ja-JP" sz="1050" kern="0" dirty="0">
                <a:solidFill>
                  <a:srgbClr val="0D0D0D"/>
                </a:solidFill>
                <a:latin typeface="+mn-ea"/>
                <a:ea typeface="+mn-ea"/>
              </a:rPr>
            </a:br>
            <a:r>
              <a:rPr lang="ja-JP" altLang="en-US" sz="1050" kern="0" dirty="0">
                <a:solidFill>
                  <a:srgbClr val="0D0D0D"/>
                </a:solidFill>
                <a:latin typeface="+mn-ea"/>
                <a:ea typeface="+mn-ea"/>
              </a:rPr>
              <a:t>限りではありません。なお、この場合、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ヤフーが掲載を行わなかった部分の広告料金については、広告主様の支払債務は生じないものとします。</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企画ページ等掲載中に、当該企画ページ等からのリンクがデッドリンクとなった場合や、当該企画ページ等からのリンク先のウェブページまたはウェブサイトに不具合が発生した</a:t>
            </a:r>
            <a:br>
              <a:rPr lang="en-US" altLang="ja-JP" sz="1050" kern="0" dirty="0">
                <a:solidFill>
                  <a:srgbClr val="0D0D0D"/>
                </a:solidFill>
                <a:latin typeface="+mn-ea"/>
                <a:ea typeface="+mn-ea"/>
              </a:rPr>
            </a:br>
            <a:r>
              <a:rPr lang="ja-JP" altLang="en-US" sz="1050" kern="0" dirty="0">
                <a:solidFill>
                  <a:srgbClr val="0D0D0D"/>
                </a:solidFill>
                <a:latin typeface="+mn-ea"/>
                <a:ea typeface="+mn-ea"/>
              </a:rPr>
              <a:t>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ヤフーは当該企画ページ等の掲載を停止することができるものとし、この場合、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ヤフーは企画ページ等不掲載の責を負わないものとします。</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本免責事項に定める条件以外の条件については、広告取扱基本規定が適用されます。本免責事項と広告取扱基本規定の定めが矛盾する場合は、本免責事項が優先して適用されます。</a:t>
            </a:r>
            <a:endParaRPr lang="en-US" altLang="ja-JP" sz="1050" kern="0" dirty="0">
              <a:solidFill>
                <a:srgbClr val="0D0D0D"/>
              </a:solidFill>
              <a:latin typeface="+mn-ea"/>
              <a:ea typeface="+mn-ea"/>
            </a:endParaRP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endParaRPr lang="en-US" altLang="ja-JP" sz="1050" kern="0" dirty="0">
              <a:solidFill>
                <a:srgbClr val="0D0D0D"/>
              </a:solidFill>
              <a:latin typeface="+mn-ea"/>
              <a:ea typeface="+mn-ea"/>
            </a:endParaRPr>
          </a:p>
          <a:p>
            <a:pPr marL="0" indent="0" eaLnBrk="1" fontAlgn="auto" hangingPunct="1">
              <a:lnSpc>
                <a:spcPct val="120000"/>
              </a:lnSpc>
              <a:spcBef>
                <a:spcPct val="0"/>
              </a:spcBef>
              <a:spcAft>
                <a:spcPts val="600"/>
              </a:spcAft>
              <a:buFontTx/>
              <a:buNone/>
              <a:defRPr/>
            </a:pPr>
            <a:r>
              <a:rPr lang="ja-JP" altLang="en-US" sz="1400" kern="0" dirty="0">
                <a:solidFill>
                  <a:srgbClr val="0D0D0D"/>
                </a:solidFill>
                <a:latin typeface="+mn-ea"/>
                <a:ea typeface="+mn-ea"/>
              </a:rPr>
              <a:t>■免責期間</a:t>
            </a:r>
            <a:endParaRPr lang="en-US" altLang="ja-JP" sz="1400" kern="0" dirty="0">
              <a:solidFill>
                <a:srgbClr val="0D0D0D"/>
              </a:solidFill>
              <a:latin typeface="+mn-ea"/>
              <a:ea typeface="+mn-ea"/>
            </a:endParaRPr>
          </a:p>
          <a:p>
            <a:pPr marL="345600" indent="-104400" eaLnBrk="1" fontAlgn="auto" hangingPunct="1">
              <a:lnSpc>
                <a:spcPct val="130000"/>
              </a:lnSpc>
              <a:spcBef>
                <a:spcPct val="0"/>
              </a:spcBef>
              <a:spcAft>
                <a:spcPts val="0"/>
              </a:spcAft>
              <a:buFont typeface="Arial" panose="020B0604020202020204" pitchFamily="34" charset="0"/>
              <a:buChar char="•"/>
              <a:defRPr/>
            </a:pPr>
            <a:r>
              <a:rPr lang="ja-JP" altLang="en-US" sz="1050" kern="0" dirty="0">
                <a:solidFill>
                  <a:srgbClr val="0D0D0D"/>
                </a:solidFill>
                <a:latin typeface="+mn-ea"/>
                <a:ea typeface="+mn-ea"/>
              </a:rPr>
              <a:t>本商品につきましては、以下①～③を企画ページ等の掲載調整時間とし、</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ヤフーは当該掲載調整時間内の不具合、不完全掲載または未掲載について免責されるものとします。</a:t>
            </a:r>
            <a:br>
              <a:rPr lang="en-US" altLang="ja-JP" sz="1050" kern="0" dirty="0">
                <a:solidFill>
                  <a:srgbClr val="0D0D0D"/>
                </a:solidFill>
                <a:latin typeface="+mn-ea"/>
                <a:ea typeface="+mn-ea"/>
              </a:rPr>
            </a:br>
            <a:r>
              <a:rPr lang="ja-JP" altLang="en-US" sz="1050" kern="0" dirty="0">
                <a:solidFill>
                  <a:srgbClr val="0D0D0D"/>
                </a:solidFill>
                <a:latin typeface="+mn-ea"/>
                <a:ea typeface="+mn-ea"/>
              </a:rPr>
              <a:t>①企画ページ等掲載の初日の午前</a:t>
            </a:r>
            <a:r>
              <a:rPr lang="en-US" altLang="ja-JP" sz="1050" kern="0" dirty="0">
                <a:solidFill>
                  <a:srgbClr val="0D0D0D"/>
                </a:solidFill>
                <a:latin typeface="+mn-ea"/>
                <a:ea typeface="+mn-ea"/>
              </a:rPr>
              <a:t>0</a:t>
            </a:r>
            <a:r>
              <a:rPr lang="ja-JP" altLang="en-US" sz="1050" kern="0" dirty="0">
                <a:solidFill>
                  <a:srgbClr val="0D0D0D"/>
                </a:solidFill>
                <a:latin typeface="+mn-ea"/>
                <a:ea typeface="+mn-ea"/>
              </a:rPr>
              <a:t>時から</a:t>
            </a:r>
            <a:r>
              <a:rPr lang="en-US" altLang="ja-JP" sz="1050" kern="0" dirty="0">
                <a:solidFill>
                  <a:srgbClr val="0D0D0D"/>
                </a:solidFill>
                <a:latin typeface="+mn-ea"/>
                <a:ea typeface="+mn-ea"/>
              </a:rPr>
              <a:t>12</a:t>
            </a:r>
            <a:r>
              <a:rPr lang="ja-JP" altLang="en-US" sz="1050" kern="0" dirty="0">
                <a:solidFill>
                  <a:srgbClr val="0D0D0D"/>
                </a:solidFill>
                <a:latin typeface="+mn-ea"/>
                <a:ea typeface="+mn-ea"/>
              </a:rPr>
              <a:t>時間後まで、および企画ページ等の内容が変更または追加された場合における、当該企画ページ等の掲載予定時刻から</a:t>
            </a:r>
            <a:r>
              <a:rPr lang="en-US" altLang="ja-JP" sz="1050" kern="0" dirty="0">
                <a:solidFill>
                  <a:srgbClr val="0D0D0D"/>
                </a:solidFill>
                <a:latin typeface="+mn-ea"/>
                <a:ea typeface="+mn-ea"/>
              </a:rPr>
              <a:t>12</a:t>
            </a:r>
            <a:r>
              <a:rPr lang="ja-JP" altLang="en-US" sz="1050" kern="0" dirty="0">
                <a:solidFill>
                  <a:srgbClr val="0D0D0D"/>
                </a:solidFill>
                <a:latin typeface="+mn-ea"/>
                <a:ea typeface="+mn-ea"/>
              </a:rPr>
              <a:t>時間後まで</a:t>
            </a:r>
            <a:br>
              <a:rPr lang="en-US" altLang="ja-JP" sz="1050" kern="0" dirty="0">
                <a:solidFill>
                  <a:srgbClr val="0D0D0D"/>
                </a:solidFill>
                <a:latin typeface="+mn-ea"/>
                <a:ea typeface="+mn-ea"/>
              </a:rPr>
            </a:br>
            <a:r>
              <a:rPr lang="ja-JP" altLang="en-US" sz="1050" kern="0" dirty="0">
                <a:solidFill>
                  <a:srgbClr val="0D0D0D"/>
                </a:solidFill>
                <a:latin typeface="+mn-ea"/>
                <a:ea typeface="+mn-ea"/>
              </a:rPr>
              <a:t>②企画ページ等の掲載開始日が営業日以外の場合における、当該掲載開始時間から翌営業日正午まで</a:t>
            </a:r>
            <a:br>
              <a:rPr lang="en-US" altLang="ja-JP" sz="1050" kern="0" dirty="0">
                <a:solidFill>
                  <a:srgbClr val="0D0D0D"/>
                </a:solidFill>
                <a:latin typeface="+mn-ea"/>
                <a:ea typeface="+mn-ea"/>
              </a:rPr>
            </a:br>
            <a:r>
              <a:rPr lang="ja-JP" altLang="en-US" sz="1050" kern="0" dirty="0">
                <a:solidFill>
                  <a:srgbClr val="0D0D0D"/>
                </a:solidFill>
                <a:latin typeface="+mn-ea"/>
                <a:ea typeface="+mn-ea"/>
              </a:rPr>
              <a:t>③企画ページ等の総掲載予定時間が</a:t>
            </a:r>
            <a:r>
              <a:rPr lang="en-US" altLang="ja-JP" sz="1050" kern="0" dirty="0">
                <a:solidFill>
                  <a:srgbClr val="0D0D0D"/>
                </a:solidFill>
                <a:latin typeface="+mn-ea"/>
                <a:ea typeface="+mn-ea"/>
              </a:rPr>
              <a:t>12</a:t>
            </a:r>
            <a:r>
              <a:rPr lang="ja-JP" altLang="en-US" sz="1050" kern="0" dirty="0">
                <a:solidFill>
                  <a:srgbClr val="0D0D0D"/>
                </a:solidFill>
                <a:latin typeface="+mn-ea"/>
                <a:ea typeface="+mn-ea"/>
              </a:rPr>
              <a:t>時間未満の場合における、総掲載予定時間の</a:t>
            </a:r>
            <a:r>
              <a:rPr lang="en-US" altLang="ja-JP" sz="1050" kern="0" dirty="0">
                <a:solidFill>
                  <a:srgbClr val="0D0D0D"/>
                </a:solidFill>
                <a:latin typeface="+mn-ea"/>
                <a:ea typeface="+mn-ea"/>
              </a:rPr>
              <a:t>10%</a:t>
            </a:r>
            <a:r>
              <a:rPr lang="ja-JP" altLang="en-US" sz="1050" kern="0" dirty="0">
                <a:solidFill>
                  <a:srgbClr val="0D0D0D"/>
                </a:solidFill>
                <a:latin typeface="+mn-ea"/>
                <a:ea typeface="+mn-ea"/>
              </a:rPr>
              <a:t>にあたる時間</a:t>
            </a:r>
          </a:p>
        </p:txBody>
      </p:sp>
    </p:spTree>
    <p:extLst>
      <p:ext uri="{BB962C8B-B14F-4D97-AF65-F5344CB8AC3E}">
        <p14:creationId xmlns:p14="http://schemas.microsoft.com/office/powerpoint/2010/main" val="264242401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19908A-97D6-0CCD-8BD5-D9922519323C}"/>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73BE893-9A6B-6E63-D36A-27208C9EBE49}"/>
              </a:ext>
            </a:extLst>
          </p:cNvPr>
          <p:cNvSpPr>
            <a:spLocks noGrp="1"/>
          </p:cNvSpPr>
          <p:nvPr>
            <p:ph type="body" sz="quarter" idx="12"/>
          </p:nvPr>
        </p:nvSpPr>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34BEE773-2586-E9FC-C895-BD25EB39B0D4}"/>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4" name="テキスト プレースホルダー 1">
            <a:extLst>
              <a:ext uri="{FF2B5EF4-FFF2-40B4-BE49-F238E27FC236}">
                <a16:creationId xmlns:a16="http://schemas.microsoft.com/office/drawing/2014/main" id="{786F0359-75DF-D69B-4192-699CB7D90353}"/>
              </a:ext>
            </a:extLst>
          </p:cNvPr>
          <p:cNvSpPr>
            <a:spLocks noGrp="1"/>
          </p:cNvSpPr>
          <p:nvPr>
            <p:ph type="body" sz="quarter" idx="10"/>
          </p:nvPr>
        </p:nvSpPr>
        <p:spPr>
          <a:xfrm>
            <a:off x="1887808" y="252000"/>
            <a:ext cx="8136904" cy="335028"/>
          </a:xfrm>
        </p:spPr>
        <p:txBody>
          <a:bodyPr/>
          <a:lstStyle/>
          <a:p>
            <a:r>
              <a:rPr lang="ja-JP" altLang="en-US" sz="1600" dirty="0"/>
              <a:t>ディスプレイ広告（予約型）　共通免責事項・注意事項</a:t>
            </a:r>
          </a:p>
        </p:txBody>
      </p:sp>
      <p:sp>
        <p:nvSpPr>
          <p:cNvPr id="5" name="テキスト ボックス 4">
            <a:extLst>
              <a:ext uri="{FF2B5EF4-FFF2-40B4-BE49-F238E27FC236}">
                <a16:creationId xmlns:a16="http://schemas.microsoft.com/office/drawing/2014/main" id="{13B70A83-CDB3-EF43-0413-682F70FE032D}"/>
              </a:ext>
            </a:extLst>
          </p:cNvPr>
          <p:cNvSpPr txBox="1"/>
          <p:nvPr/>
        </p:nvSpPr>
        <p:spPr>
          <a:xfrm>
            <a:off x="479425" y="1089025"/>
            <a:ext cx="11233149" cy="2700739"/>
          </a:xfrm>
          <a:prstGeom prst="rect">
            <a:avLst/>
          </a:prstGeom>
          <a:noFill/>
        </p:spPr>
        <p:txBody>
          <a:bodyPr wrap="square" lIns="0" tIns="0" rIns="0" bIns="0" rtlCol="0">
            <a:spAutoFit/>
          </a:bodyPr>
          <a:lstStyle/>
          <a:p>
            <a:pPr eaLnBrk="1" fontAlgn="auto" hangingPunct="1">
              <a:lnSpc>
                <a:spcPct val="120000"/>
              </a:lnSpc>
              <a:spcBef>
                <a:spcPts val="0"/>
              </a:spcBef>
              <a:spcAft>
                <a:spcPts val="600"/>
              </a:spcAft>
              <a:defRPr/>
            </a:pPr>
            <a:r>
              <a:rPr kumimoji="0" lang="ja-JP" altLang="en-US" sz="1400" kern="0" dirty="0">
                <a:solidFill>
                  <a:srgbClr val="0D0D0D"/>
                </a:solidFill>
                <a:latin typeface="Meiryo" panose="020B0604030504040204" pitchFamily="34" charset="-128"/>
                <a:ea typeface="Meiryo" panose="020B0604030504040204" pitchFamily="34" charset="-128"/>
              </a:rPr>
              <a:t>本資料に記載の免責事項・注意事項のほか、広告取扱基本規定、広告掲載基準、入稿規定など各種規約、ガイドライン、ヘルプにも</a:t>
            </a:r>
            <a:br>
              <a:rPr kumimoji="0" lang="en-US" altLang="ja-JP" sz="1400" kern="0" dirty="0">
                <a:solidFill>
                  <a:srgbClr val="0D0D0D"/>
                </a:solidFill>
                <a:latin typeface="Meiryo" panose="020B0604030504040204" pitchFamily="34" charset="-128"/>
                <a:ea typeface="Meiryo" panose="020B0604030504040204" pitchFamily="34" charset="-128"/>
              </a:rPr>
            </a:br>
            <a:r>
              <a:rPr kumimoji="0" lang="ja-JP" altLang="en-US" sz="1400" kern="0" dirty="0">
                <a:solidFill>
                  <a:srgbClr val="0D0D0D"/>
                </a:solidFill>
                <a:latin typeface="Meiryo" panose="020B0604030504040204" pitchFamily="34" charset="-128"/>
                <a:ea typeface="Meiryo" panose="020B0604030504040204" pitchFamily="34" charset="-128"/>
              </a:rPr>
              <a:t>ディスプレイ広告（予約型）に関する共通免責事項・注意事項があります。併せてご確認ください。</a:t>
            </a:r>
            <a:endParaRPr kumimoji="0" lang="en-US" altLang="ja-JP" sz="1400" kern="0" dirty="0">
              <a:solidFill>
                <a:srgbClr val="0D0D0D"/>
              </a:solidFill>
              <a:latin typeface="Meiryo" panose="020B0604030504040204" pitchFamily="34" charset="-128"/>
              <a:ea typeface="Meiryo" panose="020B0604030504040204" pitchFamily="34" charset="-128"/>
            </a:endParaRPr>
          </a:p>
          <a:p>
            <a:pPr marL="742950" lvl="1" indent="-285750" eaLnBrk="1" fontAlgn="auto" hangingPunct="1">
              <a:lnSpc>
                <a:spcPct val="120000"/>
              </a:lnSpc>
              <a:spcBef>
                <a:spcPts val="0"/>
              </a:spcBef>
              <a:spcAft>
                <a:spcPts val="600"/>
              </a:spcAft>
              <a:buFont typeface="Wingdings" pitchFamily="2" charset="2"/>
              <a:buChar char="n"/>
              <a:defRPr/>
            </a:pPr>
            <a:r>
              <a:rPr lang="ja-JP" altLang="en-US" sz="1400" dirty="0">
                <a:solidFill>
                  <a:srgbClr val="0D0D0D"/>
                </a:solidFill>
                <a:latin typeface="メイリオ" panose="020B0604030504040204" pitchFamily="50" charset="-128"/>
                <a:ea typeface="メイリオ" panose="020B0604030504040204" pitchFamily="50" charset="-128"/>
              </a:rPr>
              <a:t>ガイドライン・規約</a:t>
            </a:r>
            <a:r>
              <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rPr>
              <a:t>	</a:t>
            </a:r>
            <a:r>
              <a:rPr lang="en-US" altLang="ja-JP" sz="1400" dirty="0">
                <a:solidFill>
                  <a:srgbClr val="000000"/>
                </a:solidFill>
                <a:latin typeface="メイリオ" panose="020B0604030504040204" pitchFamily="50" charset="-128"/>
                <a:ea typeface="メイリオ" panose="020B0604030504040204" pitchFamily="50" charset="-128"/>
                <a:hlinkClick r:id="rId3"/>
              </a:rPr>
              <a:t>https://www.lycbiz.com/jp/download/yahoo/</a:t>
            </a:r>
            <a:br>
              <a:rPr lang="en-US" altLang="ja-JP" sz="1400" dirty="0">
                <a:solidFill>
                  <a:srgbClr val="000000"/>
                </a:solidFill>
                <a:latin typeface="メイリオ" panose="020B0604030504040204" pitchFamily="50" charset="-128"/>
                <a:ea typeface="メイリオ" panose="020B0604030504040204" pitchFamily="50" charset="-128"/>
              </a:rPr>
            </a:br>
            <a:r>
              <a:rPr lang="ja-JP" altLang="en-US" sz="1400" dirty="0">
                <a:solidFill>
                  <a:srgbClr val="1D1C1D"/>
                </a:solidFill>
                <a:latin typeface="メイリオ" panose="020B0604030504040204" pitchFamily="50" charset="-128"/>
                <a:ea typeface="メイリオ" panose="020B0604030504040204" pitchFamily="50" charset="-128"/>
              </a:rPr>
              <a:t>　　　　　　　　　</a:t>
            </a:r>
            <a:r>
              <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rPr>
              <a:t>	</a:t>
            </a:r>
            <a:r>
              <a:rPr lang="en-US" altLang="ja-JP" sz="1400" dirty="0">
                <a:solidFill>
                  <a:srgbClr val="000000"/>
                </a:solidFill>
                <a:latin typeface="メイリオ" panose="020B0604030504040204" pitchFamily="50" charset="-128"/>
                <a:ea typeface="メイリオ" panose="020B0604030504040204" pitchFamily="50" charset="-128"/>
                <a:hlinkClick r:id="rId4"/>
              </a:rPr>
              <a:t>https://www.lycbiz.com/jp/terms-and-policies/yahoo/</a:t>
            </a:r>
            <a:endParaRPr lang="en-US" altLang="ja-JP" sz="1400" dirty="0">
              <a:solidFill>
                <a:srgbClr val="000000"/>
              </a:solidFill>
              <a:latin typeface="メイリオ" panose="020B0604030504040204" pitchFamily="50" charset="-128"/>
              <a:ea typeface="メイリオ" panose="020B0604030504040204" pitchFamily="50" charset="-128"/>
            </a:endParaRPr>
          </a:p>
          <a:p>
            <a:pPr marL="742950" lvl="1" indent="-285750" eaLnBrk="1" fontAlgn="auto" hangingPunct="1">
              <a:lnSpc>
                <a:spcPct val="120000"/>
              </a:lnSpc>
              <a:spcBef>
                <a:spcPts val="0"/>
              </a:spcBef>
              <a:spcAft>
                <a:spcPts val="600"/>
              </a:spcAft>
              <a:buFont typeface="Wingdings" pitchFamily="2" charset="2"/>
              <a:buChar char="n"/>
              <a:defRPr/>
            </a:pPr>
            <a:r>
              <a:rPr kumimoji="0" lang="en-US" altLang="ja-JP" sz="1400" kern="0" dirty="0">
                <a:solidFill>
                  <a:srgbClr val="0D0D0D"/>
                </a:solidFill>
                <a:latin typeface="メイリオ" panose="020B0604030504040204" pitchFamily="50" charset="-128"/>
                <a:ea typeface="メイリオ" panose="020B0604030504040204" pitchFamily="50" charset="-128"/>
              </a:rPr>
              <a:t>Yahoo!</a:t>
            </a:r>
            <a:r>
              <a:rPr kumimoji="0" lang="ja-JP" altLang="en-US" sz="1400" kern="0" dirty="0">
                <a:solidFill>
                  <a:srgbClr val="0D0D0D"/>
                </a:solidFill>
                <a:latin typeface="メイリオ" panose="020B0604030504040204" pitchFamily="50" charset="-128"/>
                <a:ea typeface="メイリオ" panose="020B0604030504040204" pitchFamily="50" charset="-128"/>
              </a:rPr>
              <a:t>広告 ヘルプ</a:t>
            </a:r>
            <a:r>
              <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rPr>
              <a:t>	</a:t>
            </a:r>
            <a:r>
              <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hlinkClick r:id="rId5"/>
              </a:rPr>
              <a:t>https://ads-help.yahoo-net.jp/</a:t>
            </a:r>
            <a:br>
              <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rPr>
            </a:br>
            <a:r>
              <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rPr>
              <a:t>                                 </a:t>
            </a:r>
            <a:r>
              <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hlinkClick r:id="rId6"/>
              </a:rPr>
              <a:t>https://ads-help.yahoo-net.jp/s/article/H000044533</a:t>
            </a: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lvl="1" eaLnBrk="1" fontAlgn="auto" hangingPunct="1">
              <a:lnSpc>
                <a:spcPct val="120000"/>
              </a:lnSpc>
              <a:spcBef>
                <a:spcPts val="0"/>
              </a:spcBef>
              <a:spcAft>
                <a:spcPts val="600"/>
              </a:spcAft>
              <a:defRPr/>
            </a:pP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lvl="1" eaLnBrk="1" fontAlgn="auto" hangingPunct="1">
              <a:lnSpc>
                <a:spcPct val="120000"/>
              </a:lnSpc>
              <a:spcBef>
                <a:spcPts val="0"/>
              </a:spcBef>
              <a:spcAft>
                <a:spcPts val="600"/>
              </a:spcAft>
              <a:defRPr/>
            </a:pP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lvl="1" eaLnBrk="1" fontAlgn="auto" hangingPunct="1">
              <a:lnSpc>
                <a:spcPct val="120000"/>
              </a:lnSpc>
              <a:spcBef>
                <a:spcPts val="0"/>
              </a:spcBef>
              <a:spcAft>
                <a:spcPts val="600"/>
              </a:spcAft>
              <a:defRPr/>
            </a:pPr>
            <a:r>
              <a:rPr kumimoji="0" lang="en-US" altLang="ja-JP" sz="1400" kern="0" dirty="0">
                <a:solidFill>
                  <a:srgbClr val="0D0D0D"/>
                </a:solidFill>
                <a:latin typeface="メイリオ" panose="020B0604030504040204" pitchFamily="50" charset="-128"/>
                <a:ea typeface="メイリオ" panose="020B0604030504040204" pitchFamily="50" charset="-128"/>
              </a:rPr>
              <a:t>※</a:t>
            </a:r>
            <a:r>
              <a:rPr kumimoji="0" lang="ja-JP" altLang="en-US" sz="1400" kern="0" dirty="0">
                <a:solidFill>
                  <a:srgbClr val="0D0D0D"/>
                </a:solidFill>
                <a:latin typeface="メイリオ" panose="020B0604030504040204" pitchFamily="50" charset="-128"/>
                <a:ea typeface="メイリオ" panose="020B0604030504040204" pitchFamily="50" charset="-128"/>
              </a:rPr>
              <a:t>資料やツールに明示されている場合を除き、表示金額は消費税を含んでおりません。</a:t>
            </a:r>
            <a:endParaRPr kumimoji="0" lang="en-US" altLang="ja-JP" sz="1400" kern="0" dirty="0">
              <a:solidFill>
                <a:srgbClr val="0D0D0D"/>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7190579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56890E-6897-372E-79FC-04C2E3CEDE86}"/>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9D465377-0E65-F0A9-7AA7-2AAF90284CF7}"/>
              </a:ext>
            </a:extLst>
          </p:cNvPr>
          <p:cNvSpPr>
            <a:spLocks noGrp="1"/>
          </p:cNvSpPr>
          <p:nvPr>
            <p:ph type="body" sz="quarter" idx="12"/>
          </p:nvPr>
        </p:nvSpPr>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BB2A1A18-075F-7A4F-1C21-265CF2423544}"/>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13" name="テキスト プレースホルダー 1">
            <a:extLst>
              <a:ext uri="{FF2B5EF4-FFF2-40B4-BE49-F238E27FC236}">
                <a16:creationId xmlns:a16="http://schemas.microsoft.com/office/drawing/2014/main" id="{1A5D6781-5978-B78C-DF0F-DFC9C14AB58A}"/>
              </a:ext>
            </a:extLst>
          </p:cNvPr>
          <p:cNvSpPr>
            <a:spLocks noGrp="1"/>
          </p:cNvSpPr>
          <p:nvPr>
            <p:ph type="body" sz="quarter" idx="10"/>
          </p:nvPr>
        </p:nvSpPr>
        <p:spPr>
          <a:xfrm>
            <a:off x="1887808" y="252000"/>
            <a:ext cx="8136904" cy="335028"/>
          </a:xfrm>
        </p:spPr>
        <p:txBody>
          <a:bodyPr/>
          <a:lstStyle/>
          <a:p>
            <a:r>
              <a:rPr lang="ja-JP" altLang="en-US" sz="1600" dirty="0"/>
              <a:t>よくあるお問い合わせ</a:t>
            </a:r>
          </a:p>
        </p:txBody>
      </p:sp>
      <p:sp>
        <p:nvSpPr>
          <p:cNvPr id="2" name="テキスト ボックス 1">
            <a:extLst>
              <a:ext uri="{FF2B5EF4-FFF2-40B4-BE49-F238E27FC236}">
                <a16:creationId xmlns:a16="http://schemas.microsoft.com/office/drawing/2014/main" id="{137D67BC-2F99-54F7-60FB-134977932BB3}"/>
              </a:ext>
            </a:extLst>
          </p:cNvPr>
          <p:cNvSpPr txBox="1"/>
          <p:nvPr/>
        </p:nvSpPr>
        <p:spPr>
          <a:xfrm>
            <a:off x="479425" y="1089025"/>
            <a:ext cx="11233150" cy="918713"/>
          </a:xfrm>
          <a:prstGeom prst="rect">
            <a:avLst/>
          </a:prstGeom>
          <a:noFill/>
        </p:spPr>
        <p:txBody>
          <a:bodyPr wrap="square" lIns="0" tIns="0" rIns="0" bIns="0" rtlCol="0">
            <a:spAutoFit/>
          </a:bodyPr>
          <a:lstStyle/>
          <a:p>
            <a:pPr eaLnBrk="1" fontAlgn="auto" hangingPunct="1">
              <a:lnSpc>
                <a:spcPct val="120000"/>
              </a:lnSpc>
              <a:spcBef>
                <a:spcPts val="0"/>
              </a:spcBef>
              <a:spcAft>
                <a:spcPts val="600"/>
              </a:spcAft>
              <a:defRPr/>
            </a:pPr>
            <a:r>
              <a:rPr kumimoji="0" lang="ja-JP" altLang="en-US" sz="1400" kern="0" dirty="0">
                <a:solidFill>
                  <a:srgbClr val="0D0D0D"/>
                </a:solidFill>
                <a:latin typeface="Meiryo" panose="020B0604030504040204" pitchFamily="34" charset="-128"/>
                <a:ea typeface="Meiryo" panose="020B0604030504040204" pitchFamily="34" charset="-128"/>
              </a:rPr>
              <a:t>よくあるお問い合わせのみ記載しております。ヘルプ、サポート窓口も併せてご利用ください。</a:t>
            </a:r>
            <a:endParaRPr kumimoji="0" lang="en-US" altLang="ja-JP" sz="1400" kern="0" dirty="0">
              <a:solidFill>
                <a:srgbClr val="0D0D0D"/>
              </a:solidFill>
              <a:latin typeface="Meiryo" panose="020B0604030504040204" pitchFamily="34" charset="-128"/>
              <a:ea typeface="Meiryo" panose="020B0604030504040204" pitchFamily="34" charset="-128"/>
            </a:endParaRPr>
          </a:p>
          <a:p>
            <a:pPr marL="742950" lvl="1" indent="-285750" eaLnBrk="1" fontAlgn="auto" hangingPunct="1">
              <a:lnSpc>
                <a:spcPct val="120000"/>
              </a:lnSpc>
              <a:spcBef>
                <a:spcPts val="0"/>
              </a:spcBef>
              <a:spcAft>
                <a:spcPts val="600"/>
              </a:spcAft>
              <a:buFont typeface="Wingdings" panose="05000000000000000000" pitchFamily="2" charset="2"/>
              <a:buChar char="n"/>
              <a:defRPr/>
            </a:pPr>
            <a:r>
              <a:rPr kumimoji="0" lang="en-US" altLang="ja-JP" sz="1400" kern="0" dirty="0">
                <a:solidFill>
                  <a:srgbClr val="0D0D0D"/>
                </a:solidFill>
                <a:latin typeface="Meiryo" panose="020B0604030504040204" pitchFamily="34" charset="-128"/>
                <a:ea typeface="Meiryo" panose="020B0604030504040204" pitchFamily="34" charset="-128"/>
              </a:rPr>
              <a:t>Yahoo!</a:t>
            </a:r>
            <a:r>
              <a:rPr kumimoji="0" lang="ja-JP" altLang="en-US" sz="1400" kern="0" dirty="0">
                <a:solidFill>
                  <a:srgbClr val="0D0D0D"/>
                </a:solidFill>
                <a:latin typeface="Meiryo" panose="020B0604030504040204" pitchFamily="34" charset="-128"/>
                <a:ea typeface="Meiryo" panose="020B0604030504040204" pitchFamily="34" charset="-128"/>
              </a:rPr>
              <a:t>広告 ヘルプ</a:t>
            </a:r>
            <a:r>
              <a:rPr kumimoji="0" lang="en-US" altLang="ja-JP" sz="1400" kern="0" dirty="0">
                <a:solidFill>
                  <a:srgbClr val="0D0D0D"/>
                </a:solidFill>
                <a:latin typeface="Meiryo" panose="020B0604030504040204" pitchFamily="34" charset="-128"/>
                <a:ea typeface="Meiryo" panose="020B0604030504040204" pitchFamily="34" charset="-128"/>
              </a:rPr>
              <a:t>		</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hlinkClick r:id="rId3"/>
              </a:rPr>
              <a:t>https://ads-help.yahoo-net.jp/</a:t>
            </a:r>
            <a:endParaRPr kumimoji="0" lang="en-US" altLang="ja-JP" sz="1400" kern="0" dirty="0">
              <a:solidFill>
                <a:srgbClr val="0D0D0D"/>
              </a:solidFill>
              <a:latin typeface="Meiryo" panose="020B0604030504040204" pitchFamily="34" charset="-128"/>
              <a:ea typeface="Meiryo" panose="020B0604030504040204" pitchFamily="34" charset="-128"/>
            </a:endParaRPr>
          </a:p>
          <a:p>
            <a:pPr marL="742950" lvl="1" indent="-285750" eaLnBrk="1" fontAlgn="auto" hangingPunct="1">
              <a:lnSpc>
                <a:spcPct val="120000"/>
              </a:lnSpc>
              <a:spcBef>
                <a:spcPts val="0"/>
              </a:spcBef>
              <a:spcAft>
                <a:spcPts val="600"/>
              </a:spcAft>
              <a:buFont typeface="Wingdings" panose="05000000000000000000" pitchFamily="2" charset="2"/>
              <a:buChar char="n"/>
              <a:defRPr/>
            </a:pPr>
            <a:r>
              <a:rPr kumimoji="0" lang="en-US" altLang="ja-JP" sz="1400" kern="0" dirty="0">
                <a:solidFill>
                  <a:srgbClr val="0D0D0D"/>
                </a:solidFill>
                <a:latin typeface="Meiryo" panose="020B0604030504040204" pitchFamily="34" charset="-128"/>
                <a:ea typeface="Meiryo" panose="020B0604030504040204" pitchFamily="34" charset="-128"/>
              </a:rPr>
              <a:t>Yahoo!</a:t>
            </a:r>
            <a:r>
              <a:rPr kumimoji="0" lang="ja-JP" altLang="en-US" sz="1400" kern="0" dirty="0">
                <a:solidFill>
                  <a:srgbClr val="0D0D0D"/>
                </a:solidFill>
                <a:latin typeface="Meiryo" panose="020B0604030504040204" pitchFamily="34" charset="-128"/>
                <a:ea typeface="Meiryo" panose="020B0604030504040204" pitchFamily="34" charset="-128"/>
              </a:rPr>
              <a:t>広告 パートナーサポート</a:t>
            </a:r>
            <a:r>
              <a:rPr kumimoji="0" lang="en-US" altLang="ja-JP" sz="1400" kern="0" dirty="0">
                <a:solidFill>
                  <a:srgbClr val="0D0D0D"/>
                </a:solidFill>
                <a:latin typeface="Meiryo" panose="020B0604030504040204" pitchFamily="34" charset="-128"/>
                <a:ea typeface="Meiryo" panose="020B0604030504040204" pitchFamily="34" charset="-128"/>
              </a:rPr>
              <a:t>	</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hlinkClick r:id="rId4"/>
              </a:rPr>
              <a:t>https://portal.yadui.business.yahoo.co.jp/agencyportal/873315/</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p:txBody>
      </p:sp>
      <p:graphicFrame>
        <p:nvGraphicFramePr>
          <p:cNvPr id="4" name="表 4">
            <a:extLst>
              <a:ext uri="{FF2B5EF4-FFF2-40B4-BE49-F238E27FC236}">
                <a16:creationId xmlns:a16="http://schemas.microsoft.com/office/drawing/2014/main" id="{D60E8229-3AB4-190C-B0C2-879DB1554445}"/>
              </a:ext>
            </a:extLst>
          </p:cNvPr>
          <p:cNvGraphicFramePr>
            <a:graphicFrameLocks noGrp="1"/>
          </p:cNvGraphicFramePr>
          <p:nvPr/>
        </p:nvGraphicFramePr>
        <p:xfrm>
          <a:off x="479425" y="2567278"/>
          <a:ext cx="11233150" cy="3733800"/>
        </p:xfrm>
        <a:graphic>
          <a:graphicData uri="http://schemas.openxmlformats.org/drawingml/2006/table">
            <a:tbl>
              <a:tblPr firstRow="1" bandRow="1"/>
              <a:tblGrid>
                <a:gridCol w="394530">
                  <a:extLst>
                    <a:ext uri="{9D8B030D-6E8A-4147-A177-3AD203B41FA5}">
                      <a16:colId xmlns:a16="http://schemas.microsoft.com/office/drawing/2014/main" val="4185285779"/>
                    </a:ext>
                  </a:extLst>
                </a:gridCol>
                <a:gridCol w="10838620">
                  <a:extLst>
                    <a:ext uri="{9D8B030D-6E8A-4147-A177-3AD203B41FA5}">
                      <a16:colId xmlns:a16="http://schemas.microsoft.com/office/drawing/2014/main" val="1625250384"/>
                    </a:ext>
                  </a:extLst>
                </a:gridCol>
              </a:tblGrid>
              <a:tr h="370840">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r>
                        <a:rPr kumimoji="1" lang="en-US" altLang="ja-JP" b="1" dirty="0">
                          <a:solidFill>
                            <a:srgbClr val="0D0D0D"/>
                          </a:solidFill>
                          <a:latin typeface="メイリオ" panose="020B0604030504040204" pitchFamily="50" charset="-128"/>
                          <a:ea typeface="メイリオ" panose="020B0604030504040204" pitchFamily="50" charset="-128"/>
                        </a:rPr>
                        <a:t>Q</a:t>
                      </a:r>
                      <a:endParaRPr kumimoji="1" lang="ja-JP" altLang="en-US" b="1" dirty="0">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r>
                        <a:rPr kumimoji="1" lang="ja-JP" altLang="en-US" sz="1400" b="1" dirty="0">
                          <a:solidFill>
                            <a:srgbClr val="0D0D0D"/>
                          </a:solidFill>
                          <a:latin typeface="メイリオ" panose="020B0604030504040204" pitchFamily="50" charset="-128"/>
                          <a:ea typeface="メイリオ" panose="020B0604030504040204" pitchFamily="50" charset="-128"/>
                        </a:rPr>
                        <a:t>ディスプレイ広告（予約型）の導入事例を教えてください。</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739912571"/>
                  </a:ext>
                </a:extLst>
              </a:tr>
              <a:tr h="37084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b="1">
                          <a:solidFill>
                            <a:srgbClr val="0D0D0D"/>
                          </a:solidFill>
                          <a:latin typeface="メイリオ" panose="020B0604030504040204" pitchFamily="50" charset="-128"/>
                          <a:ea typeface="メイリオ" panose="020B0604030504040204" pitchFamily="50" charset="-128"/>
                        </a:rPr>
                        <a:t>A</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400" dirty="0">
                          <a:solidFill>
                            <a:srgbClr val="0D0D0D"/>
                          </a:solidFill>
                          <a:latin typeface="メイリオ" panose="020B0604030504040204" pitchFamily="50" charset="-128"/>
                          <a:ea typeface="メイリオ" panose="020B0604030504040204" pitchFamily="50" charset="-128"/>
                        </a:rPr>
                        <a:t>エージェンシーポータルに資料をご用意しております。広告活用のための資料もご用意しておりますのでご確認ください。</a:t>
                      </a:r>
                      <a:endParaRPr kumimoji="1" lang="en-US" altLang="ja-JP" sz="1400" dirty="0">
                        <a:solidFill>
                          <a:srgbClr val="0D0D0D"/>
                        </a:solidFill>
                        <a:latin typeface="メイリオ" panose="020B0604030504040204" pitchFamily="50" charset="-128"/>
                        <a:ea typeface="メイリオ" panose="020B0604030504040204" pitchFamily="50" charset="-128"/>
                      </a:endParaRPr>
                    </a:p>
                    <a:p>
                      <a:pPr marL="285750" indent="-285750">
                        <a:lnSpc>
                          <a:spcPct val="100000"/>
                        </a:lnSpc>
                        <a:buFont typeface="Wingdings" panose="05000000000000000000" pitchFamily="2" charset="2"/>
                        <a:buChar char="n"/>
                      </a:pPr>
                      <a:r>
                        <a:rPr kumimoji="1" lang="ja-JP" altLang="en-US" sz="1400" dirty="0">
                          <a:solidFill>
                            <a:srgbClr val="0D0D0D"/>
                          </a:solidFill>
                          <a:latin typeface="メイリオ" panose="020B0604030504040204" pitchFamily="50" charset="-128"/>
                          <a:ea typeface="+mn-ea"/>
                        </a:rPr>
                        <a:t>ディスプレイ広告（予約型）販促情報一覧</a:t>
                      </a:r>
                      <a:br>
                        <a:rPr kumimoji="1" lang="en-US" altLang="ja-JP" sz="1400" dirty="0">
                          <a:solidFill>
                            <a:srgbClr val="0D0D0D"/>
                          </a:solidFill>
                          <a:latin typeface="メイリオ" panose="020B0604030504040204" pitchFamily="50" charset="-128"/>
                          <a:ea typeface="+mn-ea"/>
                        </a:rPr>
                      </a:br>
                      <a:r>
                        <a:rPr kumimoji="1" lang="en-US" altLang="ja-JP" sz="1400" dirty="0">
                          <a:solidFill>
                            <a:srgbClr val="595959"/>
                          </a:solidFill>
                          <a:latin typeface="メイリオ" panose="020B0604030504040204" pitchFamily="50" charset="-128"/>
                          <a:ea typeface="+mn-ea"/>
                          <a:hlinkClick r:id="rId5"/>
                        </a:rPr>
                        <a:t>https://portal.yadui.business.yahoo.co.jp/agencyportal/30335704/</a:t>
                      </a:r>
                      <a:endParaRPr kumimoji="1" lang="ja-JP" altLang="en-US" sz="1400" dirty="0">
                        <a:solidFill>
                          <a:srgbClr val="0D0D0D"/>
                        </a:solidFill>
                        <a:latin typeface="メイリオ" panose="020B0604030504040204" pitchFamily="50" charset="-128"/>
                        <a:ea typeface="メイリオ" panose="020B0604030504040204" pitchFamily="50" charset="-128"/>
                      </a:endParaRPr>
                    </a:p>
                  </a:txBody>
                  <a:tcPr anchor="ctr">
                    <a:lnL w="12700" cmpd="sng">
                      <a:noFill/>
                    </a:lnL>
                    <a:lnR w="12700" cmpd="sng">
                      <a:noFill/>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54953531"/>
                  </a:ext>
                </a:extLst>
              </a:tr>
              <a:tr h="37084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b="1">
                          <a:solidFill>
                            <a:srgbClr val="0D0D0D"/>
                          </a:solidFill>
                          <a:latin typeface="メイリオ" panose="020B0604030504040204" pitchFamily="50" charset="-128"/>
                          <a:ea typeface="メイリオ" panose="020B0604030504040204" pitchFamily="50" charset="-128"/>
                        </a:rPr>
                        <a:t>Q</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9525" cap="flat" cmpd="sng" algn="ctr">
                      <a:solidFill>
                        <a:srgbClr val="FFFFFF"/>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400" b="1">
                          <a:solidFill>
                            <a:srgbClr val="0D0D0D"/>
                          </a:solidFill>
                          <a:latin typeface="メイリオ" panose="020B0604030504040204" pitchFamily="50" charset="-128"/>
                          <a:ea typeface="メイリオ" panose="020B0604030504040204" pitchFamily="50" charset="-128"/>
                        </a:rPr>
                        <a:t>○○という内容の広告は掲載できますか？</a:t>
                      </a:r>
                    </a:p>
                  </a:txBody>
                  <a:tcPr anchor="ctr">
                    <a:lnL w="12700" cmpd="sng">
                      <a:noFill/>
                    </a:lnL>
                    <a:lnR w="12700" cmpd="sng">
                      <a:noFill/>
                    </a:lnR>
                    <a:lnT w="9525" cap="flat" cmpd="sng" algn="ctr">
                      <a:solidFill>
                        <a:srgbClr val="FFFFFF"/>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118023675"/>
                  </a:ext>
                </a:extLst>
              </a:tr>
              <a:tr h="37084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b="1">
                          <a:solidFill>
                            <a:srgbClr val="0D0D0D"/>
                          </a:solidFill>
                          <a:latin typeface="メイリオ" panose="020B0604030504040204" pitchFamily="50" charset="-128"/>
                          <a:ea typeface="メイリオ" panose="020B0604030504040204" pitchFamily="50" charset="-128"/>
                        </a:rPr>
                        <a:t>A</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400" dirty="0">
                          <a:solidFill>
                            <a:srgbClr val="0D0D0D"/>
                          </a:solidFill>
                          <a:latin typeface="メイリオ" panose="020B0604030504040204" pitchFamily="50" charset="-128"/>
                          <a:ea typeface="メイリオ" panose="020B0604030504040204" pitchFamily="50" charset="-128"/>
                        </a:rPr>
                        <a:t>プロモーション内容や広告リンク先も含めて掲載制限、販売制限、広告掲載基準に該当、違反しないかご確認ください。判断に迷う場合は依頼フォームよりご確認ください。</a:t>
                      </a:r>
                      <a:endParaRPr kumimoji="1" lang="en-US" altLang="ja-JP" sz="1400" dirty="0">
                        <a:solidFill>
                          <a:srgbClr val="0D0D0D"/>
                        </a:solidFill>
                        <a:latin typeface="メイリオ" panose="020B0604030504040204" pitchFamily="50" charset="-128"/>
                        <a:ea typeface="メイリオ" panose="020B0604030504040204" pitchFamily="50" charset="-128"/>
                      </a:endParaRPr>
                    </a:p>
                    <a:p>
                      <a:pPr marL="285750" indent="-285750">
                        <a:lnSpc>
                          <a:spcPct val="100000"/>
                        </a:lnSpc>
                        <a:buFont typeface="Wingdings" panose="05000000000000000000" pitchFamily="2" charset="2"/>
                        <a:buChar char="n"/>
                      </a:pPr>
                      <a:r>
                        <a:rPr kumimoji="1" lang="ja-JP" altLang="en-US" sz="1400" dirty="0">
                          <a:solidFill>
                            <a:srgbClr val="0D0D0D"/>
                          </a:solidFill>
                          <a:latin typeface="メイリオ" panose="020B0604030504040204" pitchFamily="50" charset="-128"/>
                          <a:ea typeface="+mn-ea"/>
                        </a:rPr>
                        <a:t>掲載制限カテゴリー確認依頼フォーム</a:t>
                      </a:r>
                      <a:br>
                        <a:rPr kumimoji="1" lang="en-US" altLang="ja-JP" sz="1400" dirty="0">
                          <a:solidFill>
                            <a:srgbClr val="595959"/>
                          </a:solidFill>
                          <a:latin typeface="メイリオ" panose="020B0604030504040204" pitchFamily="50" charset="-128"/>
                          <a:ea typeface="+mn-ea"/>
                        </a:rPr>
                      </a:br>
                      <a:r>
                        <a:rPr kumimoji="1" lang="en-US" altLang="ja-JP" sz="1400" dirty="0">
                          <a:solidFill>
                            <a:srgbClr val="595959"/>
                          </a:solidFill>
                          <a:latin typeface="メイリオ" panose="020B0604030504040204" pitchFamily="50" charset="-128"/>
                          <a:ea typeface="+mn-ea"/>
                          <a:hlinkClick r:id="rId6"/>
                        </a:rPr>
                        <a:t>https://form-business.yahoo.co.jp/claris/enqueteForm?inquiry_type=placement_restrictions</a:t>
                      </a:r>
                      <a:endParaRPr kumimoji="1" lang="en-US" altLang="ja-JP" sz="1400" dirty="0">
                        <a:solidFill>
                          <a:srgbClr val="595959"/>
                        </a:solidFill>
                        <a:latin typeface="メイリオ" panose="020B0604030504040204" pitchFamily="50" charset="-128"/>
                        <a:ea typeface="+mn-ea"/>
                      </a:endParaRPr>
                    </a:p>
                    <a:p>
                      <a:pPr marL="285750" indent="-285750">
                        <a:buFont typeface="Wingdings" panose="05000000000000000000" pitchFamily="2" charset="2"/>
                        <a:buChar char="n"/>
                      </a:pPr>
                      <a:r>
                        <a:rPr kumimoji="1" lang="ja-JP" altLang="en-US" sz="1400" dirty="0">
                          <a:solidFill>
                            <a:srgbClr val="0D0D0D"/>
                          </a:solidFill>
                          <a:latin typeface="メイリオ" panose="020B0604030504040204" pitchFamily="50" charset="-128"/>
                          <a:ea typeface="+mn-ea"/>
                        </a:rPr>
                        <a:t>ディスプレイ広告（予約型） 入稿前審査依頼フォーム</a:t>
                      </a:r>
                      <a:br>
                        <a:rPr kumimoji="1" lang="en-US" altLang="ja-JP" sz="1400" dirty="0">
                          <a:solidFill>
                            <a:srgbClr val="595959"/>
                          </a:solidFill>
                          <a:latin typeface="メイリオ" panose="020B0604030504040204" pitchFamily="50" charset="-128"/>
                          <a:ea typeface="+mn-ea"/>
                        </a:rPr>
                      </a:br>
                      <a:r>
                        <a:rPr kumimoji="1" lang="en-US" altLang="ja-JP" sz="1400" dirty="0">
                          <a:solidFill>
                            <a:srgbClr val="595959"/>
                          </a:solidFill>
                          <a:latin typeface="メイリオ" panose="020B0604030504040204" pitchFamily="50" charset="-128"/>
                          <a:ea typeface="+mn-ea"/>
                          <a:hlinkClick r:id="rId7"/>
                        </a:rPr>
                        <a:t>https://form-business.yahoo.co.jp/claris/enqueteForm?inquiry_type=guaranteed_review</a:t>
                      </a:r>
                      <a:endParaRPr kumimoji="1" lang="ja-JP" altLang="en-US" sz="1400" dirty="0">
                        <a:solidFill>
                          <a:srgbClr val="595959"/>
                        </a:solidFill>
                        <a:latin typeface="メイリオ" panose="020B0604030504040204" pitchFamily="50" charset="-128"/>
                        <a:ea typeface="メイリオ" panose="020B0604030504040204" pitchFamily="50" charset="-128"/>
                      </a:endParaRPr>
                    </a:p>
                  </a:txBody>
                  <a:tcPr anchor="ctr">
                    <a:lnL w="12700" cmpd="sng">
                      <a:noFill/>
                    </a:lnL>
                    <a:lnR w="12700" cmpd="sng">
                      <a:noFill/>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01573111"/>
                  </a:ext>
                </a:extLst>
              </a:tr>
              <a:tr h="37084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b="1">
                          <a:solidFill>
                            <a:srgbClr val="0D0D0D"/>
                          </a:solidFill>
                          <a:latin typeface="メイリオ" panose="020B0604030504040204" pitchFamily="50" charset="-128"/>
                          <a:ea typeface="メイリオ" panose="020B0604030504040204" pitchFamily="50" charset="-128"/>
                        </a:rPr>
                        <a:t>Q</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9525" cap="flat" cmpd="sng" algn="ctr">
                      <a:solidFill>
                        <a:srgbClr val="FFFFFF"/>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400" b="1">
                          <a:solidFill>
                            <a:srgbClr val="0D0D0D"/>
                          </a:solidFill>
                          <a:latin typeface="メイリオ" panose="020B0604030504040204" pitchFamily="50" charset="-128"/>
                          <a:ea typeface="メイリオ" panose="020B0604030504040204" pitchFamily="50" charset="-128"/>
                        </a:rPr>
                        <a:t>キャンペーン作成で商品の掲載期間の途中から先の日付が選択できません。</a:t>
                      </a:r>
                    </a:p>
                  </a:txBody>
                  <a:tcPr anchor="ctr">
                    <a:lnL w="12700" cmpd="sng">
                      <a:noFill/>
                    </a:lnL>
                    <a:lnR w="12700" cmpd="sng">
                      <a:noFill/>
                    </a:lnR>
                    <a:lnT w="9525" cap="flat" cmpd="sng" algn="ctr">
                      <a:solidFill>
                        <a:srgbClr val="FFFFFF"/>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959265478"/>
                  </a:ext>
                </a:extLst>
              </a:tr>
              <a:tr h="37084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b="1">
                          <a:solidFill>
                            <a:srgbClr val="0D0D0D"/>
                          </a:solidFill>
                          <a:latin typeface="メイリオ" panose="020B0604030504040204" pitchFamily="50" charset="-128"/>
                          <a:ea typeface="メイリオ" panose="020B0604030504040204" pitchFamily="50" charset="-128"/>
                        </a:rPr>
                        <a:t>A</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38100" cmpd="sng">
                      <a:noFill/>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400" dirty="0">
                          <a:solidFill>
                            <a:srgbClr val="0D0D0D"/>
                          </a:solidFill>
                          <a:latin typeface="メイリオ" panose="020B0604030504040204" pitchFamily="50" charset="-128"/>
                          <a:ea typeface="メイリオ" panose="020B0604030504040204" pitchFamily="50" charset="-128"/>
                        </a:rPr>
                        <a:t>商品の掲載期間が半年の場合、在庫確認・シミュレーションの実行日から起算して</a:t>
                      </a:r>
                      <a:r>
                        <a:rPr kumimoji="1" lang="en-US" altLang="ja-JP" sz="1400" dirty="0">
                          <a:solidFill>
                            <a:srgbClr val="0D0D0D"/>
                          </a:solidFill>
                          <a:latin typeface="メイリオ" panose="020B0604030504040204" pitchFamily="50" charset="-128"/>
                          <a:ea typeface="メイリオ" panose="020B0604030504040204" pitchFamily="50" charset="-128"/>
                        </a:rPr>
                        <a:t>181</a:t>
                      </a:r>
                      <a:r>
                        <a:rPr kumimoji="1" lang="ja-JP" altLang="en-US" sz="1400" dirty="0">
                          <a:solidFill>
                            <a:srgbClr val="0D0D0D"/>
                          </a:solidFill>
                          <a:latin typeface="メイリオ" panose="020B0604030504040204" pitchFamily="50" charset="-128"/>
                          <a:ea typeface="メイリオ" panose="020B0604030504040204" pitchFamily="50" charset="-128"/>
                        </a:rPr>
                        <a:t>日目以降の日付は指定できず、在庫は確認できません。また、</a:t>
                      </a:r>
                      <a:r>
                        <a:rPr kumimoji="1" lang="en-US" altLang="ja-JP" sz="1400" dirty="0">
                          <a:solidFill>
                            <a:srgbClr val="0D0D0D"/>
                          </a:solidFill>
                          <a:latin typeface="メイリオ" panose="020B0604030504040204" pitchFamily="50" charset="-128"/>
                          <a:ea typeface="メイリオ" panose="020B0604030504040204" pitchFamily="50" charset="-128"/>
                        </a:rPr>
                        <a:t>181</a:t>
                      </a:r>
                      <a:r>
                        <a:rPr kumimoji="1" lang="ja-JP" altLang="en-US" sz="1400" dirty="0">
                          <a:solidFill>
                            <a:srgbClr val="0D0D0D"/>
                          </a:solidFill>
                          <a:latin typeface="メイリオ" panose="020B0604030504040204" pitchFamily="50" charset="-128"/>
                          <a:ea typeface="メイリオ" panose="020B0604030504040204" pitchFamily="50" charset="-128"/>
                        </a:rPr>
                        <a:t>日目以降の予約もできません。在庫確認・シミュレーションと予約のタイミングにご注意ください。</a:t>
                      </a:r>
                    </a:p>
                  </a:txBody>
                  <a:tcPr anchor="ctr">
                    <a:lnL w="12700" cmpd="sng">
                      <a:noFill/>
                    </a:lnL>
                    <a:lnR w="12700" cmpd="sng">
                      <a:noFill/>
                    </a:lnR>
                    <a:lnT w="38100" cmpd="sng">
                      <a:noFill/>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44763252"/>
                  </a:ext>
                </a:extLst>
              </a:tr>
            </a:tbl>
          </a:graphicData>
        </a:graphic>
      </p:graphicFrame>
      <p:cxnSp>
        <p:nvCxnSpPr>
          <p:cNvPr id="8" name="直線コネクタ 7">
            <a:extLst>
              <a:ext uri="{FF2B5EF4-FFF2-40B4-BE49-F238E27FC236}">
                <a16:creationId xmlns:a16="http://schemas.microsoft.com/office/drawing/2014/main" id="{368F32C1-DB10-FF72-231A-E4E821BD1EAF}"/>
              </a:ext>
            </a:extLst>
          </p:cNvPr>
          <p:cNvCxnSpPr/>
          <p:nvPr/>
        </p:nvCxnSpPr>
        <p:spPr>
          <a:xfrm>
            <a:off x="492125" y="5384800"/>
            <a:ext cx="11233150" cy="0"/>
          </a:xfrm>
          <a:prstGeom prst="line">
            <a:avLst/>
          </a:prstGeom>
          <a:noFill/>
          <a:ln w="6350" cap="flat" cmpd="sng" algn="ctr">
            <a:solidFill>
              <a:srgbClr val="00003E">
                <a:alpha val="10196"/>
              </a:srgbClr>
            </a:solidFill>
            <a:prstDash val="solid"/>
            <a:miter lim="800000"/>
            <a:headEnd type="none" w="med" len="med"/>
            <a:tailEnd type="none" w="med" len="med"/>
          </a:ln>
          <a:effectLst/>
        </p:spPr>
      </p:cxnSp>
    </p:spTree>
    <p:extLst>
      <p:ext uri="{BB962C8B-B14F-4D97-AF65-F5344CB8AC3E}">
        <p14:creationId xmlns:p14="http://schemas.microsoft.com/office/powerpoint/2010/main" val="402827816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132363" y="4780091"/>
            <a:ext cx="5943600" cy="543702"/>
          </a:xfrm>
        </p:spPr>
        <p:txBody>
          <a:bodyPr/>
          <a:lstStyle/>
          <a:p>
            <a:r>
              <a:rPr lang="en-US" altLang="ja-JP" sz="2800" b="1" dirty="0">
                <a:solidFill>
                  <a:srgbClr val="000048"/>
                </a:solidFill>
                <a:latin typeface="+mn-ea"/>
                <a:ea typeface="+mn-ea"/>
              </a:rPr>
              <a:t>【Appendix】</a:t>
            </a:r>
          </a:p>
          <a:p>
            <a:r>
              <a:rPr lang="en-US" altLang="ja-JP" sz="2800" b="1" dirty="0">
                <a:solidFill>
                  <a:srgbClr val="000048"/>
                </a:solidFill>
                <a:latin typeface="+mn-ea"/>
                <a:ea typeface="+mn-ea"/>
              </a:rPr>
              <a:t>Yahoo!</a:t>
            </a:r>
            <a:r>
              <a:rPr lang="ja-JP" altLang="en-US" sz="2800" b="1" dirty="0">
                <a:solidFill>
                  <a:srgbClr val="000048"/>
                </a:solidFill>
                <a:latin typeface="+mn-ea"/>
                <a:ea typeface="+mn-ea"/>
              </a:rPr>
              <a:t>ニュース</a:t>
            </a:r>
            <a:endParaRPr lang="en-US" altLang="ja-JP" sz="2800" b="1" dirty="0">
              <a:solidFill>
                <a:srgbClr val="000048"/>
              </a:solidFill>
              <a:latin typeface="+mn-ea"/>
            </a:endParaRPr>
          </a:p>
          <a:p>
            <a:r>
              <a:rPr lang="ja-JP" altLang="en-US" sz="2800" b="1" dirty="0">
                <a:solidFill>
                  <a:srgbClr val="000048"/>
                </a:solidFill>
                <a:latin typeface="+mn-ea"/>
                <a:ea typeface="+mn-ea"/>
              </a:rPr>
              <a:t>媒体データ</a:t>
            </a:r>
          </a:p>
          <a:p>
            <a:endParaRPr kumimoji="1" lang="ja-JP" altLang="en-US" dirty="0">
              <a:solidFill>
                <a:srgbClr val="000048"/>
              </a:solidFill>
            </a:endParaRPr>
          </a:p>
          <a:p>
            <a:endParaRPr kumimoji="1" lang="ja-JP" altLang="en-US" dirty="0">
              <a:solidFill>
                <a:srgbClr val="000048"/>
              </a:solidFill>
            </a:endParaRPr>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421652" y="1267880"/>
            <a:ext cx="1368152" cy="1057321"/>
          </a:xfrm>
        </p:spPr>
        <p:txBody>
          <a:bodyPr/>
          <a:lstStyle/>
          <a:p>
            <a:r>
              <a:rPr kumimoji="1" lang="en-US" altLang="ja-JP" dirty="0">
                <a:solidFill>
                  <a:srgbClr val="000048"/>
                </a:solidFill>
              </a:rPr>
              <a:t>07</a:t>
            </a:r>
            <a:endParaRPr kumimoji="1" lang="ja-JP" altLang="en-US" dirty="0">
              <a:solidFill>
                <a:srgbClr val="000048"/>
              </a:solidFill>
            </a:endParaRPr>
          </a:p>
        </p:txBody>
      </p:sp>
      <p:pic>
        <p:nvPicPr>
          <p:cNvPr id="5" name="図プレースホルダー 10" descr="アイコン&#10;&#10;自動的に生成された説明">
            <a:extLst>
              <a:ext uri="{FF2B5EF4-FFF2-40B4-BE49-F238E27FC236}">
                <a16:creationId xmlns:a16="http://schemas.microsoft.com/office/drawing/2014/main" id="{3CCD5896-EDC2-1E90-B56D-7C48BDC8536D}"/>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11022" y="2983035"/>
            <a:ext cx="1586282" cy="1464484"/>
          </a:xfrm>
          <a:solidFill>
            <a:srgbClr val="FFFFFF"/>
          </a:solidFill>
        </p:spPr>
      </p:pic>
    </p:spTree>
    <p:extLst>
      <p:ext uri="{BB962C8B-B14F-4D97-AF65-F5344CB8AC3E}">
        <p14:creationId xmlns:p14="http://schemas.microsoft.com/office/powerpoint/2010/main" val="35883043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5874134-4B33-6C2D-4380-9A415ED09111}"/>
              </a:ext>
            </a:extLst>
          </p:cNvPr>
          <p:cNvSpPr>
            <a:spLocks noGrp="1"/>
          </p:cNvSpPr>
          <p:nvPr>
            <p:ph type="body" sz="quarter" idx="12"/>
          </p:nvPr>
        </p:nvSpPr>
        <p:spPr/>
        <p:txBody>
          <a:bodyPr/>
          <a:lstStyle/>
          <a:p>
            <a:pPr marL="0" indent="0">
              <a:buNone/>
            </a:pPr>
            <a:r>
              <a:rPr kumimoji="1" lang="ja-JP" altLang="en-US" dirty="0"/>
              <a:t>媒体データ</a:t>
            </a:r>
          </a:p>
        </p:txBody>
      </p:sp>
      <p:pic>
        <p:nvPicPr>
          <p:cNvPr id="7" name="図プレースホルダー 50" descr="アイコン&#10;&#10;自動的に生成された説明">
            <a:extLst>
              <a:ext uri="{FF2B5EF4-FFF2-40B4-BE49-F238E27FC236}">
                <a16:creationId xmlns:a16="http://schemas.microsoft.com/office/drawing/2014/main" id="{473D32B7-1D14-4F8B-1B04-878301F88280}"/>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8" name="テキスト プレースホルダー 3">
            <a:extLst>
              <a:ext uri="{FF2B5EF4-FFF2-40B4-BE49-F238E27FC236}">
                <a16:creationId xmlns:a16="http://schemas.microsoft.com/office/drawing/2014/main" id="{C273BC0F-7E66-B9BC-E6E8-583D8E4048D2}"/>
              </a:ext>
            </a:extLst>
          </p:cNvPr>
          <p:cNvSpPr txBox="1">
            <a:spLocks noGrp="1"/>
          </p:cNvSpPr>
          <p:nvPr>
            <p:ph type="body" sz="quarter" idx="10"/>
          </p:nvPr>
        </p:nvSpPr>
        <p:spPr>
          <a:xfrm>
            <a:off x="1887538" y="234125"/>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48"/>
                </a:solidFill>
                <a:effectLst/>
                <a:uLnTx/>
                <a:uFillTx/>
                <a:latin typeface="+mn-ea"/>
                <a:ea typeface="+mn-ea"/>
                <a:cs typeface="+mn-cs"/>
              </a:rPr>
              <a:t>Yahoo!</a:t>
            </a:r>
            <a:r>
              <a:rPr kumimoji="1" lang="ja-JP" altLang="en-US" b="1" i="0" u="none" strike="noStrike" kern="1200" cap="none" spc="0" normalizeH="0" baseline="0" noProof="0" dirty="0">
                <a:ln>
                  <a:noFill/>
                </a:ln>
                <a:solidFill>
                  <a:srgbClr val="000048"/>
                </a:solidFill>
                <a:effectLst/>
                <a:uLnTx/>
                <a:uFillTx/>
                <a:latin typeface="+mn-ea"/>
                <a:ea typeface="+mn-ea"/>
                <a:cs typeface="+mn-cs"/>
              </a:rPr>
              <a:t>ニュースのメディアパワー</a:t>
            </a:r>
            <a:endParaRPr kumimoji="1" lang="ja-JP" altLang="en-US" sz="1600" b="1" i="0" u="none" strike="noStrike" kern="1200" cap="none" spc="0" normalizeH="0" baseline="0" noProof="0" dirty="0">
              <a:ln>
                <a:noFill/>
              </a:ln>
              <a:solidFill>
                <a:srgbClr val="000048"/>
              </a:solidFill>
              <a:effectLst/>
              <a:uLnTx/>
              <a:uFillTx/>
              <a:latin typeface="+mn-ea"/>
              <a:ea typeface="+mn-ea"/>
              <a:cs typeface="+mn-cs"/>
            </a:endParaRPr>
          </a:p>
        </p:txBody>
      </p:sp>
      <p:sp>
        <p:nvSpPr>
          <p:cNvPr id="9" name="四角形: 角を丸くする 8">
            <a:extLst>
              <a:ext uri="{FF2B5EF4-FFF2-40B4-BE49-F238E27FC236}">
                <a16:creationId xmlns:a16="http://schemas.microsoft.com/office/drawing/2014/main" id="{56D0D63D-0FB1-FEB1-4C30-B4F67EABFE84}"/>
              </a:ext>
            </a:extLst>
          </p:cNvPr>
          <p:cNvSpPr/>
          <p:nvPr/>
        </p:nvSpPr>
        <p:spPr>
          <a:xfrm>
            <a:off x="595671" y="941314"/>
            <a:ext cx="10999700" cy="423161"/>
          </a:xfrm>
          <a:prstGeom prst="roundRect">
            <a:avLst/>
          </a:prstGeom>
          <a:solidFill>
            <a:srgbClr val="FFFFFF">
              <a:lumMod val="50000"/>
            </a:srgbClr>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10" name="図 9">
            <a:extLst>
              <a:ext uri="{FF2B5EF4-FFF2-40B4-BE49-F238E27FC236}">
                <a16:creationId xmlns:a16="http://schemas.microsoft.com/office/drawing/2014/main" id="{A5441F54-4AC2-BF87-2C73-C61FBA5DB5CD}"/>
              </a:ext>
            </a:extLst>
          </p:cNvPr>
          <p:cNvPicPr>
            <a:picLocks noChangeAspect="1"/>
          </p:cNvPicPr>
          <p:nvPr/>
        </p:nvPicPr>
        <p:blipFill rotWithShape="1">
          <a:blip r:embed="rId4"/>
          <a:srcRect l="741" t="15685" r="80377" b="6300"/>
          <a:stretch/>
        </p:blipFill>
        <p:spPr>
          <a:xfrm>
            <a:off x="1008308" y="2339288"/>
            <a:ext cx="1723349" cy="3556876"/>
          </a:xfrm>
          <a:prstGeom prst="rect">
            <a:avLst/>
          </a:prstGeom>
        </p:spPr>
      </p:pic>
      <p:sp>
        <p:nvSpPr>
          <p:cNvPr id="11" name="テキスト プレースホルダー 3">
            <a:extLst>
              <a:ext uri="{FF2B5EF4-FFF2-40B4-BE49-F238E27FC236}">
                <a16:creationId xmlns:a16="http://schemas.microsoft.com/office/drawing/2014/main" id="{F2158299-CD36-77E6-ADC2-EF8AB6073534}"/>
              </a:ext>
            </a:extLst>
          </p:cNvPr>
          <p:cNvSpPr txBox="1">
            <a:spLocks/>
          </p:cNvSpPr>
          <p:nvPr/>
        </p:nvSpPr>
        <p:spPr>
          <a:xfrm>
            <a:off x="3463538" y="4422651"/>
            <a:ext cx="1413848" cy="865017"/>
          </a:xfrm>
          <a:prstGeom prst="rect">
            <a:avLst/>
          </a:prstGeom>
          <a:solidFill>
            <a:srgbClr val="FFFFFF"/>
          </a:solidFill>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ts val="3000"/>
              </a:lnSpc>
              <a:spcBef>
                <a:spcPct val="20000"/>
              </a:spcBef>
              <a:spcAft>
                <a:spcPts val="0"/>
              </a:spcAft>
              <a:buClrTx/>
              <a:buSzTx/>
              <a:buFont typeface="Arial" pitchFamily="34" charset="0"/>
              <a:buNone/>
              <a:tabLst/>
              <a:defRPr/>
            </a:pP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約</a:t>
            </a:r>
            <a:endParaRPr kumimoji="1" lang="en-US" altLang="ja-JP" sz="14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ctr" defTabSz="914423" rtl="0" eaLnBrk="1" fontAlgn="auto" latinLnBrk="0" hangingPunct="1">
              <a:lnSpc>
                <a:spcPts val="3000"/>
              </a:lnSpc>
              <a:spcBef>
                <a:spcPct val="20000"/>
              </a:spcBef>
              <a:spcAft>
                <a:spcPts val="0"/>
              </a:spcAft>
              <a:buClrTx/>
              <a:buSzTx/>
              <a:buFont typeface="Arial" pitchFamily="34" charset="0"/>
              <a:buNone/>
              <a:tabLst/>
              <a:defRPr/>
            </a:pPr>
            <a:r>
              <a:rPr kumimoji="1" lang="en-US" altLang="ja-JP" sz="3600" b="1" i="0" u="none" strike="noStrike" kern="1200" cap="none" spc="0" normalizeH="0" baseline="0" noProof="0" dirty="0">
                <a:ln>
                  <a:noFill/>
                </a:ln>
                <a:solidFill>
                  <a:srgbClr val="002AFF"/>
                </a:solidFill>
                <a:effectLst/>
                <a:uLnTx/>
                <a:uFillTx/>
                <a:latin typeface="+mn-ea"/>
                <a:ea typeface="+mn-ea"/>
                <a:cs typeface="+mn-cs"/>
              </a:rPr>
              <a:t>740</a:t>
            </a:r>
          </a:p>
        </p:txBody>
      </p:sp>
      <p:sp>
        <p:nvSpPr>
          <p:cNvPr id="12" name="テキスト プレースホルダー 3">
            <a:extLst>
              <a:ext uri="{FF2B5EF4-FFF2-40B4-BE49-F238E27FC236}">
                <a16:creationId xmlns:a16="http://schemas.microsoft.com/office/drawing/2014/main" id="{CF4241CD-A302-3DE4-5DD1-850C61719ABE}"/>
              </a:ext>
            </a:extLst>
          </p:cNvPr>
          <p:cNvSpPr txBox="1">
            <a:spLocks/>
          </p:cNvSpPr>
          <p:nvPr/>
        </p:nvSpPr>
        <p:spPr>
          <a:xfrm>
            <a:off x="5119538" y="2729163"/>
            <a:ext cx="4671902" cy="591493"/>
          </a:xfrm>
          <a:prstGeom prst="rect">
            <a:avLst/>
          </a:prstGeom>
          <a:noFill/>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fontAlgn="auto">
              <a:spcAft>
                <a:spcPts val="0"/>
              </a:spcAft>
            </a:pPr>
            <a:r>
              <a:rPr lang="ja-JP" altLang="en-US" sz="1800" dirty="0">
                <a:solidFill>
                  <a:srgbClr val="0D0D0D"/>
                </a:solidFill>
                <a:latin typeface="+mn-ea"/>
                <a:ea typeface="+mn-ea"/>
              </a:rPr>
              <a:t>約</a:t>
            </a:r>
            <a:r>
              <a:rPr lang="en-US" altLang="ja-JP" sz="3600" dirty="0">
                <a:solidFill>
                  <a:srgbClr val="002AFF"/>
                </a:solidFill>
                <a:latin typeface="+mn-ea"/>
                <a:ea typeface="+mn-ea"/>
              </a:rPr>
              <a:t>175</a:t>
            </a:r>
            <a:r>
              <a:rPr lang="ja-JP" altLang="en-US" sz="3600" dirty="0">
                <a:solidFill>
                  <a:srgbClr val="002AFF"/>
                </a:solidFill>
                <a:latin typeface="+mn-ea"/>
                <a:ea typeface="+mn-ea"/>
              </a:rPr>
              <a:t>億</a:t>
            </a:r>
            <a:r>
              <a:rPr lang="ja-JP" altLang="en-US" sz="1000" dirty="0">
                <a:solidFill>
                  <a:srgbClr val="002AFF"/>
                </a:solidFill>
                <a:latin typeface="+mn-ea"/>
                <a:ea typeface="+mn-ea"/>
              </a:rPr>
              <a:t> </a:t>
            </a:r>
            <a:r>
              <a:rPr lang="en-US" altLang="ja-JP" sz="1800" dirty="0">
                <a:solidFill>
                  <a:srgbClr val="0D0D0D"/>
                </a:solidFill>
                <a:latin typeface="+mn-ea"/>
                <a:ea typeface="+mn-ea"/>
              </a:rPr>
              <a:t>PV</a:t>
            </a:r>
            <a:r>
              <a:rPr lang="en-US" altLang="ja-JP" sz="900" b="0" dirty="0">
                <a:solidFill>
                  <a:srgbClr val="0D0D0D"/>
                </a:solidFill>
                <a:latin typeface="+mn-ea"/>
                <a:ea typeface="+mn-ea"/>
              </a:rPr>
              <a:t>※1</a:t>
            </a:r>
            <a:endParaRPr lang="ja-JP" altLang="en-US" sz="900" b="0" dirty="0">
              <a:solidFill>
                <a:srgbClr val="0D0D0D"/>
              </a:solidFill>
              <a:latin typeface="+mn-ea"/>
              <a:ea typeface="+mn-ea"/>
            </a:endParaRPr>
          </a:p>
        </p:txBody>
      </p:sp>
      <p:sp>
        <p:nvSpPr>
          <p:cNvPr id="14" name="テキスト プレースホルダー 3">
            <a:extLst>
              <a:ext uri="{FF2B5EF4-FFF2-40B4-BE49-F238E27FC236}">
                <a16:creationId xmlns:a16="http://schemas.microsoft.com/office/drawing/2014/main" id="{DDCC1D3D-34C4-7041-C356-9885CEF2FFDC}"/>
              </a:ext>
            </a:extLst>
          </p:cNvPr>
          <p:cNvSpPr txBox="1">
            <a:spLocks/>
          </p:cNvSpPr>
          <p:nvPr/>
        </p:nvSpPr>
        <p:spPr>
          <a:xfrm>
            <a:off x="841256" y="1468423"/>
            <a:ext cx="10523553" cy="678766"/>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0D0D0D"/>
                </a:solidFill>
                <a:effectLst/>
                <a:uLnTx/>
                <a:uFillTx/>
                <a:latin typeface="+mn-ea"/>
                <a:ea typeface="+mn-ea"/>
                <a:cs typeface="+mn-cs"/>
              </a:rPr>
              <a:t>新聞・通信社が配信するニュースのほか、映像・雑誌や個人の書き手が執筆する記事など、</a:t>
            </a:r>
            <a:endParaRPr kumimoji="1" lang="en-US" altLang="ja-JP" sz="18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0D0D0D"/>
                </a:solidFill>
                <a:effectLst/>
                <a:uLnTx/>
                <a:uFillTx/>
                <a:latin typeface="+mn-ea"/>
                <a:ea typeface="+mn-ea"/>
                <a:cs typeface="+mn-cs"/>
              </a:rPr>
              <a:t>多様なニュースを掲載し、</a:t>
            </a:r>
            <a:r>
              <a:rPr kumimoji="1" lang="ja-JP" altLang="en-US" sz="1800" b="1" i="0" u="none" strike="noStrike" kern="1200" cap="none" spc="0" normalizeH="0" baseline="0" noProof="0" dirty="0">
                <a:ln>
                  <a:noFill/>
                </a:ln>
                <a:solidFill>
                  <a:srgbClr val="002AFF"/>
                </a:solidFill>
                <a:effectLst/>
                <a:uLnTx/>
                <a:uFillTx/>
                <a:latin typeface="+mn-ea"/>
                <a:ea typeface="+mn-ea"/>
                <a:cs typeface="+mn-cs"/>
              </a:rPr>
              <a:t>国内ユーザーの多くが習慣的にニュース閲覧</a:t>
            </a:r>
            <a:r>
              <a:rPr kumimoji="1" lang="ja-JP" altLang="en-US" sz="1800" b="1" i="0" u="none" strike="noStrike" kern="1200" cap="none" spc="0" normalizeH="0" baseline="0" noProof="0" dirty="0">
                <a:ln>
                  <a:noFill/>
                </a:ln>
                <a:solidFill>
                  <a:srgbClr val="0D0D0D"/>
                </a:solidFill>
                <a:effectLst/>
                <a:uLnTx/>
                <a:uFillTx/>
                <a:latin typeface="+mn-ea"/>
                <a:ea typeface="+mn-ea"/>
                <a:cs typeface="+mn-cs"/>
              </a:rPr>
              <a:t>を行っています。</a:t>
            </a:r>
          </a:p>
        </p:txBody>
      </p:sp>
      <p:sp>
        <p:nvSpPr>
          <p:cNvPr id="15" name="正方形/長方形 14">
            <a:extLst>
              <a:ext uri="{FF2B5EF4-FFF2-40B4-BE49-F238E27FC236}">
                <a16:creationId xmlns:a16="http://schemas.microsoft.com/office/drawing/2014/main" id="{F6AE0843-DAD8-CB7C-725F-0AF9562C34DF}"/>
              </a:ext>
            </a:extLst>
          </p:cNvPr>
          <p:cNvSpPr/>
          <p:nvPr/>
        </p:nvSpPr>
        <p:spPr>
          <a:xfrm>
            <a:off x="3188752" y="2634352"/>
            <a:ext cx="1726713" cy="676275"/>
          </a:xfrm>
          <a:prstGeom prst="rect">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6" name="テキスト プレースホルダー 3">
            <a:extLst>
              <a:ext uri="{FF2B5EF4-FFF2-40B4-BE49-F238E27FC236}">
                <a16:creationId xmlns:a16="http://schemas.microsoft.com/office/drawing/2014/main" id="{212E2CE1-FBDE-1B44-3313-4EF4B0AB4A83}"/>
              </a:ext>
            </a:extLst>
          </p:cNvPr>
          <p:cNvSpPr txBox="1">
            <a:spLocks/>
          </p:cNvSpPr>
          <p:nvPr/>
        </p:nvSpPr>
        <p:spPr>
          <a:xfrm>
            <a:off x="3656820" y="2816218"/>
            <a:ext cx="888045" cy="341337"/>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FFFFFF"/>
                </a:solidFill>
                <a:effectLst/>
                <a:uLnTx/>
                <a:uFillTx/>
                <a:latin typeface="+mn-ea"/>
                <a:ea typeface="+mn-ea"/>
                <a:cs typeface="+mn-cs"/>
              </a:rPr>
              <a:t>月間</a:t>
            </a:r>
            <a:r>
              <a:rPr kumimoji="1" lang="en-US" altLang="ja-JP" sz="1800" b="1" i="0" u="none" strike="noStrike" kern="1200" cap="none" spc="0" normalizeH="0" baseline="0" noProof="0" dirty="0">
                <a:ln>
                  <a:noFill/>
                </a:ln>
                <a:solidFill>
                  <a:srgbClr val="FFFFFF"/>
                </a:solidFill>
                <a:effectLst/>
                <a:uLnTx/>
                <a:uFillTx/>
                <a:latin typeface="+mn-ea"/>
                <a:ea typeface="+mn-ea"/>
                <a:cs typeface="+mn-cs"/>
              </a:rPr>
              <a:t>PV</a:t>
            </a:r>
            <a:endParaRPr kumimoji="1" lang="ja-JP" altLang="en-US" sz="1800" b="1" i="0" u="none" strike="noStrike" kern="1200" cap="none" spc="0" normalizeH="0" baseline="0" noProof="0" dirty="0">
              <a:ln>
                <a:noFill/>
              </a:ln>
              <a:solidFill>
                <a:srgbClr val="FFFFFF"/>
              </a:solidFill>
              <a:effectLst/>
              <a:uLnTx/>
              <a:uFillTx/>
              <a:latin typeface="+mn-ea"/>
              <a:ea typeface="+mn-ea"/>
              <a:cs typeface="+mn-cs"/>
            </a:endParaRPr>
          </a:p>
        </p:txBody>
      </p:sp>
      <p:sp>
        <p:nvSpPr>
          <p:cNvPr id="17" name="正方形/長方形 16">
            <a:extLst>
              <a:ext uri="{FF2B5EF4-FFF2-40B4-BE49-F238E27FC236}">
                <a16:creationId xmlns:a16="http://schemas.microsoft.com/office/drawing/2014/main" id="{E362610A-250C-2559-D49D-B7F36D8A4FF3}"/>
              </a:ext>
            </a:extLst>
          </p:cNvPr>
          <p:cNvSpPr/>
          <p:nvPr/>
        </p:nvSpPr>
        <p:spPr>
          <a:xfrm>
            <a:off x="4915465" y="2634352"/>
            <a:ext cx="6302909" cy="676275"/>
          </a:xfrm>
          <a:prstGeom prst="rect">
            <a:avLst/>
          </a:prstGeom>
          <a:no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8" name="正方形/長方形 17">
            <a:extLst>
              <a:ext uri="{FF2B5EF4-FFF2-40B4-BE49-F238E27FC236}">
                <a16:creationId xmlns:a16="http://schemas.microsoft.com/office/drawing/2014/main" id="{B8DC4ADE-BE85-33B0-8B97-2BAFFC725BD1}"/>
              </a:ext>
            </a:extLst>
          </p:cNvPr>
          <p:cNvSpPr/>
          <p:nvPr/>
        </p:nvSpPr>
        <p:spPr>
          <a:xfrm>
            <a:off x="3195132" y="3608900"/>
            <a:ext cx="1950661" cy="676275"/>
          </a:xfrm>
          <a:prstGeom prst="rect">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9" name="テキスト プレースホルダー 3">
            <a:extLst>
              <a:ext uri="{FF2B5EF4-FFF2-40B4-BE49-F238E27FC236}">
                <a16:creationId xmlns:a16="http://schemas.microsoft.com/office/drawing/2014/main" id="{67BF05BD-0557-CCA5-F412-ADAA19C4E41C}"/>
              </a:ext>
            </a:extLst>
          </p:cNvPr>
          <p:cNvSpPr txBox="1">
            <a:spLocks/>
          </p:cNvSpPr>
          <p:nvPr/>
        </p:nvSpPr>
        <p:spPr>
          <a:xfrm>
            <a:off x="3293394" y="3790766"/>
            <a:ext cx="1754136" cy="341337"/>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FFFFFF"/>
                </a:solidFill>
                <a:effectLst/>
                <a:uLnTx/>
                <a:uFillTx/>
                <a:latin typeface="+mn-ea"/>
                <a:ea typeface="+mn-ea"/>
                <a:cs typeface="+mn-cs"/>
              </a:rPr>
              <a:t>掲載メディア数</a:t>
            </a:r>
          </a:p>
        </p:txBody>
      </p:sp>
      <p:sp>
        <p:nvSpPr>
          <p:cNvPr id="20" name="正方形/長方形 19">
            <a:extLst>
              <a:ext uri="{FF2B5EF4-FFF2-40B4-BE49-F238E27FC236}">
                <a16:creationId xmlns:a16="http://schemas.microsoft.com/office/drawing/2014/main" id="{D8D8514D-D7A9-C54C-8628-23DBBF0FF0E3}"/>
              </a:ext>
            </a:extLst>
          </p:cNvPr>
          <p:cNvSpPr/>
          <p:nvPr/>
        </p:nvSpPr>
        <p:spPr>
          <a:xfrm>
            <a:off x="3195342" y="4278672"/>
            <a:ext cx="1950486" cy="1401073"/>
          </a:xfrm>
          <a:prstGeom prst="rect">
            <a:avLst/>
          </a:prstGeom>
          <a:no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21" name="正方形/長方形 20">
            <a:extLst>
              <a:ext uri="{FF2B5EF4-FFF2-40B4-BE49-F238E27FC236}">
                <a16:creationId xmlns:a16="http://schemas.microsoft.com/office/drawing/2014/main" id="{BC07D271-A521-17A8-99BB-3D49073662DB}"/>
              </a:ext>
            </a:extLst>
          </p:cNvPr>
          <p:cNvSpPr/>
          <p:nvPr/>
        </p:nvSpPr>
        <p:spPr>
          <a:xfrm>
            <a:off x="5228498" y="3608900"/>
            <a:ext cx="1950661" cy="676275"/>
          </a:xfrm>
          <a:prstGeom prst="rect">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22" name="テキスト プレースホルダー 3">
            <a:extLst>
              <a:ext uri="{FF2B5EF4-FFF2-40B4-BE49-F238E27FC236}">
                <a16:creationId xmlns:a16="http://schemas.microsoft.com/office/drawing/2014/main" id="{45F84C0C-840E-547B-C417-8F097F296E4D}"/>
              </a:ext>
            </a:extLst>
          </p:cNvPr>
          <p:cNvSpPr txBox="1">
            <a:spLocks/>
          </p:cNvSpPr>
          <p:nvPr/>
        </p:nvSpPr>
        <p:spPr>
          <a:xfrm>
            <a:off x="5326760" y="3790766"/>
            <a:ext cx="1754136" cy="341337"/>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FFFFFF"/>
                </a:solidFill>
                <a:effectLst/>
                <a:uLnTx/>
                <a:uFillTx/>
                <a:latin typeface="+mn-ea"/>
                <a:ea typeface="+mn-ea"/>
                <a:cs typeface="+mn-cs"/>
              </a:rPr>
              <a:t>配信ニュース本数</a:t>
            </a:r>
          </a:p>
        </p:txBody>
      </p:sp>
      <p:sp>
        <p:nvSpPr>
          <p:cNvPr id="23" name="正方形/長方形 22">
            <a:extLst>
              <a:ext uri="{FF2B5EF4-FFF2-40B4-BE49-F238E27FC236}">
                <a16:creationId xmlns:a16="http://schemas.microsoft.com/office/drawing/2014/main" id="{5C5AB2FC-AAE9-420E-1290-FE4F8F4E1722}"/>
              </a:ext>
            </a:extLst>
          </p:cNvPr>
          <p:cNvSpPr/>
          <p:nvPr/>
        </p:nvSpPr>
        <p:spPr>
          <a:xfrm>
            <a:off x="5228708" y="4278672"/>
            <a:ext cx="1950486" cy="1401073"/>
          </a:xfrm>
          <a:prstGeom prst="rect">
            <a:avLst/>
          </a:prstGeom>
          <a:no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24" name="テキスト ボックス 23">
            <a:extLst>
              <a:ext uri="{FF2B5EF4-FFF2-40B4-BE49-F238E27FC236}">
                <a16:creationId xmlns:a16="http://schemas.microsoft.com/office/drawing/2014/main" id="{87403C66-EF57-5545-42D1-3BC643569BC2}"/>
              </a:ext>
            </a:extLst>
          </p:cNvPr>
          <p:cNvSpPr txBox="1"/>
          <p:nvPr/>
        </p:nvSpPr>
        <p:spPr>
          <a:xfrm>
            <a:off x="3585998" y="5066063"/>
            <a:ext cx="1168928" cy="434734"/>
          </a:xfrm>
          <a:prstGeom prst="rect">
            <a:avLst/>
          </a:prstGeom>
          <a:noFill/>
        </p:spPr>
        <p:txBody>
          <a:bodyPr wrap="square">
            <a:spAutoFit/>
          </a:bodyPr>
          <a:lstStyle/>
          <a:p>
            <a:pPr algn="ctr" eaLnBrk="1" fontAlgn="auto" hangingPunct="1">
              <a:lnSpc>
                <a:spcPts val="3000"/>
              </a:lnSpc>
              <a:spcBef>
                <a:spcPts val="0"/>
              </a:spcBef>
              <a:spcAft>
                <a:spcPts val="0"/>
              </a:spcAft>
              <a:defRPr/>
            </a:pPr>
            <a:r>
              <a:rPr lang="ja-JP" altLang="en-US" sz="1400" b="1" dirty="0">
                <a:solidFill>
                  <a:srgbClr val="0D0D0D"/>
                </a:solidFill>
                <a:latin typeface="+mn-ea"/>
                <a:ea typeface="+mn-ea"/>
              </a:rPr>
              <a:t>媒体以上</a:t>
            </a:r>
            <a:r>
              <a:rPr lang="en-US" altLang="ja-JP" sz="900" b="1" dirty="0">
                <a:solidFill>
                  <a:srgbClr val="0D0D0D"/>
                </a:solidFill>
                <a:latin typeface="+mn-ea"/>
                <a:ea typeface="+mn-ea"/>
              </a:rPr>
              <a:t>※2</a:t>
            </a:r>
            <a:endParaRPr lang="ja-JP" altLang="en-US" sz="900" b="1" dirty="0">
              <a:solidFill>
                <a:srgbClr val="0D0D0D"/>
              </a:solidFill>
              <a:latin typeface="+mn-ea"/>
              <a:ea typeface="+mn-ea"/>
            </a:endParaRPr>
          </a:p>
        </p:txBody>
      </p:sp>
      <p:sp>
        <p:nvSpPr>
          <p:cNvPr id="25" name="テキスト プレースホルダー 3">
            <a:extLst>
              <a:ext uri="{FF2B5EF4-FFF2-40B4-BE49-F238E27FC236}">
                <a16:creationId xmlns:a16="http://schemas.microsoft.com/office/drawing/2014/main" id="{F83D159F-2CAC-444B-10BB-AF1A974CB083}"/>
              </a:ext>
            </a:extLst>
          </p:cNvPr>
          <p:cNvSpPr txBox="1">
            <a:spLocks/>
          </p:cNvSpPr>
          <p:nvPr/>
        </p:nvSpPr>
        <p:spPr>
          <a:xfrm>
            <a:off x="5449713" y="4422651"/>
            <a:ext cx="1413848" cy="865017"/>
          </a:xfrm>
          <a:prstGeom prst="rect">
            <a:avLst/>
          </a:prstGeom>
          <a:solidFill>
            <a:srgbClr val="FFFFFF"/>
          </a:solidFill>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ts val="3000"/>
              </a:lnSpc>
              <a:spcBef>
                <a:spcPct val="20000"/>
              </a:spcBef>
              <a:spcAft>
                <a:spcPts val="0"/>
              </a:spcAft>
              <a:buClrTx/>
              <a:buSzTx/>
              <a:buFont typeface="Arial" pitchFamily="34" charset="0"/>
              <a:buNone/>
              <a:tabLst/>
              <a:defRPr/>
            </a:pP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約</a:t>
            </a:r>
            <a:endParaRPr kumimoji="1" lang="en-US" altLang="ja-JP" sz="14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ctr" defTabSz="914423" rtl="0" eaLnBrk="1" fontAlgn="auto" latinLnBrk="0" hangingPunct="1">
              <a:lnSpc>
                <a:spcPts val="3000"/>
              </a:lnSpc>
              <a:spcBef>
                <a:spcPct val="20000"/>
              </a:spcBef>
              <a:spcAft>
                <a:spcPts val="0"/>
              </a:spcAft>
              <a:buClrTx/>
              <a:buSzTx/>
              <a:buFont typeface="Arial" pitchFamily="34" charset="0"/>
              <a:buNone/>
              <a:tabLst/>
              <a:defRPr/>
            </a:pPr>
            <a:r>
              <a:rPr lang="en-US" altLang="ja-JP" sz="3600" dirty="0">
                <a:solidFill>
                  <a:srgbClr val="002AFF"/>
                </a:solidFill>
                <a:latin typeface="+mn-ea"/>
                <a:ea typeface="+mn-ea"/>
              </a:rPr>
              <a:t>85</a:t>
            </a:r>
            <a:r>
              <a:rPr kumimoji="1" lang="en-US" altLang="ja-JP" sz="3600" b="1" i="0" u="none" strike="noStrike" kern="1200" cap="none" spc="0" normalizeH="0" baseline="0" noProof="0" dirty="0">
                <a:ln>
                  <a:noFill/>
                </a:ln>
                <a:solidFill>
                  <a:srgbClr val="002AFF"/>
                </a:solidFill>
                <a:effectLst/>
                <a:uLnTx/>
                <a:uFillTx/>
                <a:latin typeface="+mn-ea"/>
                <a:ea typeface="+mn-ea"/>
                <a:cs typeface="+mn-cs"/>
              </a:rPr>
              <a:t>00</a:t>
            </a:r>
          </a:p>
        </p:txBody>
      </p:sp>
      <p:sp>
        <p:nvSpPr>
          <p:cNvPr id="26" name="テキスト ボックス 25">
            <a:extLst>
              <a:ext uri="{FF2B5EF4-FFF2-40B4-BE49-F238E27FC236}">
                <a16:creationId xmlns:a16="http://schemas.microsoft.com/office/drawing/2014/main" id="{09A14539-BB13-5AB1-8DB0-3BD61770D674}"/>
              </a:ext>
            </a:extLst>
          </p:cNvPr>
          <p:cNvSpPr txBox="1"/>
          <p:nvPr/>
        </p:nvSpPr>
        <p:spPr>
          <a:xfrm>
            <a:off x="5572173" y="5066063"/>
            <a:ext cx="1168928" cy="434734"/>
          </a:xfrm>
          <a:prstGeom prst="rect">
            <a:avLst/>
          </a:prstGeom>
          <a:noFill/>
        </p:spPr>
        <p:txBody>
          <a:bodyPr wrap="square">
            <a:spAutoFit/>
          </a:bodyPr>
          <a:lstStyle/>
          <a:p>
            <a:pPr algn="ctr" eaLnBrk="1" fontAlgn="auto" hangingPunct="1">
              <a:lnSpc>
                <a:spcPts val="3000"/>
              </a:lnSpc>
              <a:spcBef>
                <a:spcPts val="0"/>
              </a:spcBef>
              <a:spcAft>
                <a:spcPts val="0"/>
              </a:spcAft>
              <a:defRPr/>
            </a:pPr>
            <a:r>
              <a:rPr lang="ja-JP" altLang="en-US" sz="1400" b="1" dirty="0">
                <a:solidFill>
                  <a:srgbClr val="0D0D0D"/>
                </a:solidFill>
                <a:latin typeface="+mn-ea"/>
                <a:ea typeface="+mn-ea"/>
              </a:rPr>
              <a:t>本</a:t>
            </a:r>
            <a:r>
              <a:rPr lang="en-US" altLang="ja-JP" sz="1400" b="1" dirty="0">
                <a:solidFill>
                  <a:srgbClr val="0D0D0D"/>
                </a:solidFill>
                <a:latin typeface="+mn-ea"/>
                <a:ea typeface="+mn-ea"/>
              </a:rPr>
              <a:t>/</a:t>
            </a:r>
            <a:r>
              <a:rPr lang="ja-JP" altLang="en-US" sz="1400" b="1" dirty="0">
                <a:solidFill>
                  <a:srgbClr val="0D0D0D"/>
                </a:solidFill>
                <a:latin typeface="+mn-ea"/>
                <a:ea typeface="+mn-ea"/>
              </a:rPr>
              <a:t>日</a:t>
            </a:r>
            <a:r>
              <a:rPr lang="en-US" altLang="ja-JP" sz="900" b="1" dirty="0">
                <a:solidFill>
                  <a:srgbClr val="0D0D0D"/>
                </a:solidFill>
                <a:latin typeface="+mn-ea"/>
                <a:ea typeface="+mn-ea"/>
              </a:rPr>
              <a:t>※3</a:t>
            </a:r>
            <a:endParaRPr lang="ja-JP" altLang="en-US" sz="1400" b="1" dirty="0">
              <a:solidFill>
                <a:srgbClr val="0D0D0D"/>
              </a:solidFill>
              <a:latin typeface="+mn-ea"/>
              <a:ea typeface="+mn-ea"/>
            </a:endParaRPr>
          </a:p>
        </p:txBody>
      </p:sp>
      <p:sp>
        <p:nvSpPr>
          <p:cNvPr id="27" name="テキスト プレースホルダー 3">
            <a:extLst>
              <a:ext uri="{FF2B5EF4-FFF2-40B4-BE49-F238E27FC236}">
                <a16:creationId xmlns:a16="http://schemas.microsoft.com/office/drawing/2014/main" id="{BF6351EF-9633-A95D-D19D-39C0B9100C7D}"/>
              </a:ext>
            </a:extLst>
          </p:cNvPr>
          <p:cNvSpPr txBox="1">
            <a:spLocks/>
          </p:cNvSpPr>
          <p:nvPr/>
        </p:nvSpPr>
        <p:spPr>
          <a:xfrm>
            <a:off x="7525238" y="4422651"/>
            <a:ext cx="1413848" cy="865017"/>
          </a:xfrm>
          <a:prstGeom prst="rect">
            <a:avLst/>
          </a:prstGeom>
          <a:solidFill>
            <a:srgbClr val="FFFFFF"/>
          </a:solidFill>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ts val="3000"/>
              </a:lnSpc>
              <a:spcBef>
                <a:spcPct val="20000"/>
              </a:spcBef>
              <a:spcAft>
                <a:spcPts val="0"/>
              </a:spcAft>
              <a:buClrTx/>
              <a:buSzTx/>
              <a:buFont typeface="Arial" pitchFamily="34" charset="0"/>
              <a:buNone/>
              <a:tabLst/>
              <a:defRPr/>
            </a:pPr>
            <a:r>
              <a:rPr lang="ja-JP" altLang="en-US" sz="1400" dirty="0">
                <a:solidFill>
                  <a:srgbClr val="0D0D0D"/>
                </a:solidFill>
                <a:latin typeface="+mn-ea"/>
                <a:ea typeface="+mn-ea"/>
              </a:rPr>
              <a:t>約</a:t>
            </a:r>
            <a:endParaRPr kumimoji="1" lang="en-US" altLang="ja-JP" sz="14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ctr" defTabSz="914423" rtl="0" eaLnBrk="1" fontAlgn="auto" latinLnBrk="0" hangingPunct="1">
              <a:lnSpc>
                <a:spcPts val="3000"/>
              </a:lnSpc>
              <a:spcBef>
                <a:spcPct val="20000"/>
              </a:spcBef>
              <a:spcAft>
                <a:spcPts val="0"/>
              </a:spcAft>
              <a:buClrTx/>
              <a:buSzTx/>
              <a:buFont typeface="Arial" pitchFamily="34" charset="0"/>
              <a:buNone/>
              <a:tabLst/>
              <a:defRPr/>
            </a:pPr>
            <a:r>
              <a:rPr lang="en-US" altLang="ja-JP" sz="3600" dirty="0">
                <a:solidFill>
                  <a:srgbClr val="002AFF"/>
                </a:solidFill>
                <a:latin typeface="+mn-ea"/>
                <a:ea typeface="+mn-ea"/>
              </a:rPr>
              <a:t>29</a:t>
            </a:r>
            <a:r>
              <a:rPr kumimoji="1" lang="ja-JP" altLang="en-US" sz="3600" b="1" i="0" u="none" strike="noStrike" kern="1200" cap="none" spc="0" normalizeH="0" baseline="0" noProof="0" dirty="0">
                <a:ln>
                  <a:noFill/>
                </a:ln>
                <a:solidFill>
                  <a:srgbClr val="002AFF"/>
                </a:solidFill>
                <a:effectLst/>
                <a:uLnTx/>
                <a:uFillTx/>
                <a:latin typeface="+mn-ea"/>
                <a:ea typeface="+mn-ea"/>
                <a:cs typeface="+mn-cs"/>
              </a:rPr>
              <a:t>万</a:t>
            </a:r>
            <a:endParaRPr kumimoji="1" lang="en-US" altLang="ja-JP" sz="3600" b="1" i="0" u="none" strike="noStrike" kern="1200" cap="none" spc="0" normalizeH="0" baseline="0" noProof="0" dirty="0">
              <a:ln>
                <a:noFill/>
              </a:ln>
              <a:solidFill>
                <a:srgbClr val="002AFF"/>
              </a:solidFill>
              <a:effectLst/>
              <a:uLnTx/>
              <a:uFillTx/>
              <a:latin typeface="+mn-ea"/>
              <a:ea typeface="+mn-ea"/>
              <a:cs typeface="+mn-cs"/>
            </a:endParaRPr>
          </a:p>
        </p:txBody>
      </p:sp>
      <p:sp>
        <p:nvSpPr>
          <p:cNvPr id="28" name="正方形/長方形 27">
            <a:extLst>
              <a:ext uri="{FF2B5EF4-FFF2-40B4-BE49-F238E27FC236}">
                <a16:creationId xmlns:a16="http://schemas.microsoft.com/office/drawing/2014/main" id="{3B93470E-BB16-43D7-D07E-842A9979C9A4}"/>
              </a:ext>
            </a:extLst>
          </p:cNvPr>
          <p:cNvSpPr/>
          <p:nvPr/>
        </p:nvSpPr>
        <p:spPr>
          <a:xfrm>
            <a:off x="7256832" y="3608900"/>
            <a:ext cx="1950661" cy="676275"/>
          </a:xfrm>
          <a:prstGeom prst="rect">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29" name="テキスト プレースホルダー 3">
            <a:extLst>
              <a:ext uri="{FF2B5EF4-FFF2-40B4-BE49-F238E27FC236}">
                <a16:creationId xmlns:a16="http://schemas.microsoft.com/office/drawing/2014/main" id="{8BB7E456-EDB2-022A-1139-DDF05ECAC152}"/>
              </a:ext>
            </a:extLst>
          </p:cNvPr>
          <p:cNvSpPr txBox="1">
            <a:spLocks/>
          </p:cNvSpPr>
          <p:nvPr/>
        </p:nvSpPr>
        <p:spPr>
          <a:xfrm>
            <a:off x="7355094" y="3790766"/>
            <a:ext cx="1754136" cy="341337"/>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FFFFFF"/>
                </a:solidFill>
                <a:effectLst/>
                <a:uLnTx/>
                <a:uFillTx/>
                <a:latin typeface="+mn-ea"/>
                <a:ea typeface="+mn-ea"/>
                <a:cs typeface="+mn-cs"/>
              </a:rPr>
              <a:t>コメント投稿数</a:t>
            </a:r>
          </a:p>
        </p:txBody>
      </p:sp>
      <p:sp>
        <p:nvSpPr>
          <p:cNvPr id="30" name="正方形/長方形 29">
            <a:extLst>
              <a:ext uri="{FF2B5EF4-FFF2-40B4-BE49-F238E27FC236}">
                <a16:creationId xmlns:a16="http://schemas.microsoft.com/office/drawing/2014/main" id="{DA3624D2-E66E-E65F-7AB7-C2668E82C4EE}"/>
              </a:ext>
            </a:extLst>
          </p:cNvPr>
          <p:cNvSpPr/>
          <p:nvPr/>
        </p:nvSpPr>
        <p:spPr>
          <a:xfrm>
            <a:off x="7257042" y="4278672"/>
            <a:ext cx="1950486" cy="1401073"/>
          </a:xfrm>
          <a:prstGeom prst="rect">
            <a:avLst/>
          </a:prstGeom>
          <a:no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31" name="正方形/長方形 30">
            <a:extLst>
              <a:ext uri="{FF2B5EF4-FFF2-40B4-BE49-F238E27FC236}">
                <a16:creationId xmlns:a16="http://schemas.microsoft.com/office/drawing/2014/main" id="{DBE25F0A-9CCF-1092-A519-8B36C0F29B6C}"/>
              </a:ext>
            </a:extLst>
          </p:cNvPr>
          <p:cNvSpPr/>
          <p:nvPr/>
        </p:nvSpPr>
        <p:spPr>
          <a:xfrm>
            <a:off x="9290198" y="3608900"/>
            <a:ext cx="1950661" cy="676275"/>
          </a:xfrm>
          <a:prstGeom prst="rect">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32" name="テキスト プレースホルダー 3">
            <a:extLst>
              <a:ext uri="{FF2B5EF4-FFF2-40B4-BE49-F238E27FC236}">
                <a16:creationId xmlns:a16="http://schemas.microsoft.com/office/drawing/2014/main" id="{2F66881B-16C1-71D7-EA4B-4769D100FFE6}"/>
              </a:ext>
            </a:extLst>
          </p:cNvPr>
          <p:cNvSpPr txBox="1">
            <a:spLocks/>
          </p:cNvSpPr>
          <p:nvPr/>
        </p:nvSpPr>
        <p:spPr>
          <a:xfrm>
            <a:off x="9388460" y="3790766"/>
            <a:ext cx="1754136" cy="341337"/>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800" b="1" i="0" u="none" strike="noStrike" kern="1200" cap="none" spc="0" normalizeH="0" baseline="0" noProof="0" dirty="0">
                <a:ln>
                  <a:noFill/>
                </a:ln>
                <a:solidFill>
                  <a:srgbClr val="FFFFFF"/>
                </a:solidFill>
                <a:effectLst/>
                <a:uLnTx/>
                <a:uFillTx/>
                <a:latin typeface="+mn-ea"/>
                <a:ea typeface="+mn-ea"/>
                <a:cs typeface="+mn-cs"/>
              </a:rPr>
              <a:t>SNS</a:t>
            </a:r>
            <a:r>
              <a:rPr kumimoji="1" lang="ja-JP" altLang="en-US" sz="1800" b="1" i="0" u="none" strike="noStrike" kern="1200" cap="none" spc="0" normalizeH="0" baseline="0" noProof="0" dirty="0">
                <a:ln>
                  <a:noFill/>
                </a:ln>
                <a:solidFill>
                  <a:srgbClr val="FFFFFF"/>
                </a:solidFill>
                <a:effectLst/>
                <a:uLnTx/>
                <a:uFillTx/>
                <a:latin typeface="+mn-ea"/>
                <a:ea typeface="+mn-ea"/>
                <a:cs typeface="+mn-cs"/>
              </a:rPr>
              <a:t>フォロワー数</a:t>
            </a:r>
          </a:p>
        </p:txBody>
      </p:sp>
      <p:sp>
        <p:nvSpPr>
          <p:cNvPr id="33" name="正方形/長方形 32">
            <a:extLst>
              <a:ext uri="{FF2B5EF4-FFF2-40B4-BE49-F238E27FC236}">
                <a16:creationId xmlns:a16="http://schemas.microsoft.com/office/drawing/2014/main" id="{B9A6F7A8-A36C-9A23-6AC9-7A7B60958F81}"/>
              </a:ext>
            </a:extLst>
          </p:cNvPr>
          <p:cNvSpPr/>
          <p:nvPr/>
        </p:nvSpPr>
        <p:spPr>
          <a:xfrm>
            <a:off x="9290408" y="4278672"/>
            <a:ext cx="1950486" cy="1401073"/>
          </a:xfrm>
          <a:prstGeom prst="rect">
            <a:avLst/>
          </a:prstGeom>
          <a:no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34" name="テキスト ボックス 33">
            <a:extLst>
              <a:ext uri="{FF2B5EF4-FFF2-40B4-BE49-F238E27FC236}">
                <a16:creationId xmlns:a16="http://schemas.microsoft.com/office/drawing/2014/main" id="{D1324B3C-70DD-3C1C-6995-AC2DD2CF791E}"/>
              </a:ext>
            </a:extLst>
          </p:cNvPr>
          <p:cNvSpPr txBox="1"/>
          <p:nvPr/>
        </p:nvSpPr>
        <p:spPr>
          <a:xfrm>
            <a:off x="7647698" y="5066063"/>
            <a:ext cx="1168928" cy="450123"/>
          </a:xfrm>
          <a:prstGeom prst="rect">
            <a:avLst/>
          </a:prstGeom>
          <a:noFill/>
        </p:spPr>
        <p:txBody>
          <a:bodyPr wrap="square">
            <a:spAutoFit/>
          </a:bodyPr>
          <a:lstStyle/>
          <a:p>
            <a:pPr algn="ctr" eaLnBrk="1" fontAlgn="auto" hangingPunct="1">
              <a:lnSpc>
                <a:spcPts val="3000"/>
              </a:lnSpc>
              <a:spcBef>
                <a:spcPts val="0"/>
              </a:spcBef>
              <a:spcAft>
                <a:spcPts val="0"/>
              </a:spcAft>
              <a:defRPr/>
            </a:pPr>
            <a:r>
              <a:rPr lang="en-US" altLang="ja-JP" sz="1400" b="1" dirty="0">
                <a:solidFill>
                  <a:srgbClr val="0D0D0D"/>
                </a:solidFill>
                <a:latin typeface="+mn-ea"/>
                <a:ea typeface="+mn-ea"/>
              </a:rPr>
              <a:t>/</a:t>
            </a:r>
            <a:r>
              <a:rPr lang="ja-JP" altLang="en-US" sz="1400" b="1" dirty="0">
                <a:solidFill>
                  <a:srgbClr val="0D0D0D"/>
                </a:solidFill>
                <a:latin typeface="+mn-ea"/>
                <a:ea typeface="+mn-ea"/>
              </a:rPr>
              <a:t>日</a:t>
            </a:r>
            <a:r>
              <a:rPr lang="en-US" altLang="ja-JP" sz="900" b="1" dirty="0">
                <a:solidFill>
                  <a:srgbClr val="0D0D0D"/>
                </a:solidFill>
                <a:latin typeface="+mn-ea"/>
                <a:ea typeface="+mn-ea"/>
              </a:rPr>
              <a:t>※4</a:t>
            </a:r>
            <a:endParaRPr lang="ja-JP" altLang="en-US" sz="1400" b="1" dirty="0">
              <a:solidFill>
                <a:srgbClr val="0D0D0D"/>
              </a:solidFill>
              <a:latin typeface="+mn-ea"/>
              <a:ea typeface="+mn-ea"/>
            </a:endParaRPr>
          </a:p>
        </p:txBody>
      </p:sp>
      <p:sp>
        <p:nvSpPr>
          <p:cNvPr id="35" name="テキスト プレースホルダー 3">
            <a:extLst>
              <a:ext uri="{FF2B5EF4-FFF2-40B4-BE49-F238E27FC236}">
                <a16:creationId xmlns:a16="http://schemas.microsoft.com/office/drawing/2014/main" id="{B2DFACEA-12AF-02D2-9155-DE8E1258E907}"/>
              </a:ext>
            </a:extLst>
          </p:cNvPr>
          <p:cNvSpPr txBox="1">
            <a:spLocks/>
          </p:cNvSpPr>
          <p:nvPr/>
        </p:nvSpPr>
        <p:spPr>
          <a:xfrm>
            <a:off x="9475724" y="4451734"/>
            <a:ext cx="1879889" cy="643411"/>
          </a:xfrm>
          <a:prstGeom prst="rect">
            <a:avLst/>
          </a:prstGeom>
          <a:noFill/>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ts val="3000"/>
              </a:lnSpc>
              <a:spcBef>
                <a:spcPct val="20000"/>
              </a:spcBef>
              <a:spcAft>
                <a:spcPts val="0"/>
              </a:spcAft>
              <a:buClrTx/>
              <a:buSzTx/>
              <a:buFont typeface="Arial" pitchFamily="34" charset="0"/>
              <a:buNone/>
              <a:tabLst/>
              <a:defRPr/>
            </a:pP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約</a:t>
            </a:r>
            <a:r>
              <a:rPr kumimoji="1" lang="en-US" altLang="ja-JP" sz="2800" b="1" i="0" u="none" strike="noStrike" kern="1200" cap="none" spc="0" normalizeH="0" baseline="0" noProof="0" dirty="0">
                <a:ln>
                  <a:noFill/>
                </a:ln>
                <a:solidFill>
                  <a:srgbClr val="002AFF"/>
                </a:solidFill>
                <a:effectLst/>
                <a:uLnTx/>
                <a:uFillTx/>
                <a:latin typeface="+mn-ea"/>
                <a:ea typeface="+mn-ea"/>
                <a:cs typeface="+mn-cs"/>
              </a:rPr>
              <a:t>196</a:t>
            </a:r>
            <a:r>
              <a:rPr kumimoji="1" lang="ja-JP" altLang="en-US" sz="2800" b="1" i="0" u="none" strike="noStrike" kern="1200" cap="none" spc="0" normalizeH="0" baseline="0" noProof="0" dirty="0">
                <a:ln>
                  <a:noFill/>
                </a:ln>
                <a:solidFill>
                  <a:srgbClr val="002AFF"/>
                </a:solidFill>
                <a:effectLst/>
                <a:uLnTx/>
                <a:uFillTx/>
                <a:latin typeface="+mn-ea"/>
                <a:ea typeface="+mn-ea"/>
                <a:cs typeface="+mn-cs"/>
              </a:rPr>
              <a:t>万</a:t>
            </a: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人</a:t>
            </a:r>
            <a:endParaRPr kumimoji="1" lang="en-US" altLang="ja-JP" sz="4000" b="1" i="0" u="none" strike="noStrike" kern="1200" cap="none" spc="0" normalizeH="0" baseline="0" noProof="0" dirty="0">
              <a:ln>
                <a:noFill/>
              </a:ln>
              <a:solidFill>
                <a:srgbClr val="0D0D0D"/>
              </a:solidFill>
              <a:effectLst/>
              <a:uLnTx/>
              <a:uFillTx/>
              <a:latin typeface="+mn-ea"/>
              <a:ea typeface="+mn-ea"/>
              <a:cs typeface="+mn-cs"/>
            </a:endParaRPr>
          </a:p>
        </p:txBody>
      </p:sp>
      <p:sp>
        <p:nvSpPr>
          <p:cNvPr id="36" name="テキスト プレースホルダー 3">
            <a:extLst>
              <a:ext uri="{FF2B5EF4-FFF2-40B4-BE49-F238E27FC236}">
                <a16:creationId xmlns:a16="http://schemas.microsoft.com/office/drawing/2014/main" id="{4AB7EC1A-571F-359D-A8BF-EB9577E2E11B}"/>
              </a:ext>
            </a:extLst>
          </p:cNvPr>
          <p:cNvSpPr txBox="1">
            <a:spLocks/>
          </p:cNvSpPr>
          <p:nvPr/>
        </p:nvSpPr>
        <p:spPr>
          <a:xfrm>
            <a:off x="9598184" y="4932386"/>
            <a:ext cx="1879889" cy="643411"/>
          </a:xfrm>
          <a:prstGeom prst="rect">
            <a:avLst/>
          </a:prstGeom>
          <a:noFill/>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ts val="3000"/>
              </a:lnSpc>
              <a:spcBef>
                <a:spcPct val="20000"/>
              </a:spcBef>
              <a:spcAft>
                <a:spcPts val="0"/>
              </a:spcAft>
              <a:buClrTx/>
              <a:buSzTx/>
              <a:buFont typeface="Arial" pitchFamily="34" charset="0"/>
              <a:buNone/>
              <a:tabLst/>
              <a:defRPr/>
            </a:pP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約</a:t>
            </a:r>
            <a:r>
              <a:rPr kumimoji="1" lang="en-US" altLang="ja-JP" sz="2800" b="1" i="0" u="none" strike="noStrike" kern="1200" cap="none" spc="0" normalizeH="0" baseline="0" noProof="0" dirty="0">
                <a:ln>
                  <a:noFill/>
                </a:ln>
                <a:solidFill>
                  <a:srgbClr val="002AFF"/>
                </a:solidFill>
                <a:effectLst/>
                <a:uLnTx/>
                <a:uFillTx/>
                <a:latin typeface="+mn-ea"/>
                <a:ea typeface="+mn-ea"/>
                <a:cs typeface="+mn-cs"/>
              </a:rPr>
              <a:t>51</a:t>
            </a:r>
            <a:r>
              <a:rPr kumimoji="1" lang="ja-JP" altLang="en-US" sz="2800" b="1" i="0" u="none" strike="noStrike" kern="1200" cap="none" spc="0" normalizeH="0" baseline="0" noProof="0" dirty="0">
                <a:ln>
                  <a:noFill/>
                </a:ln>
                <a:solidFill>
                  <a:srgbClr val="002AFF"/>
                </a:solidFill>
                <a:effectLst/>
                <a:uLnTx/>
                <a:uFillTx/>
                <a:latin typeface="+mn-ea"/>
                <a:ea typeface="+mn-ea"/>
                <a:cs typeface="+mn-cs"/>
              </a:rPr>
              <a:t>万</a:t>
            </a: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人</a:t>
            </a:r>
            <a:endParaRPr kumimoji="1" lang="en-US" altLang="ja-JP" sz="4000" b="1" i="0" u="none" strike="noStrike" kern="1200" cap="none" spc="0" normalizeH="0" baseline="0" noProof="0" dirty="0">
              <a:ln>
                <a:noFill/>
              </a:ln>
              <a:solidFill>
                <a:srgbClr val="0D0D0D"/>
              </a:solidFill>
              <a:effectLst/>
              <a:uLnTx/>
              <a:uFillTx/>
              <a:latin typeface="+mn-ea"/>
              <a:ea typeface="+mn-ea"/>
              <a:cs typeface="+mn-cs"/>
            </a:endParaRPr>
          </a:p>
        </p:txBody>
      </p:sp>
      <p:sp>
        <p:nvSpPr>
          <p:cNvPr id="38" name="テキスト プレースホルダー 6">
            <a:extLst>
              <a:ext uri="{FF2B5EF4-FFF2-40B4-BE49-F238E27FC236}">
                <a16:creationId xmlns:a16="http://schemas.microsoft.com/office/drawing/2014/main" id="{5DC755D3-6A8C-FBAA-5F1C-2773B4A11750}"/>
              </a:ext>
            </a:extLst>
          </p:cNvPr>
          <p:cNvSpPr txBox="1">
            <a:spLocks/>
          </p:cNvSpPr>
          <p:nvPr/>
        </p:nvSpPr>
        <p:spPr>
          <a:xfrm>
            <a:off x="516319" y="1037771"/>
            <a:ext cx="11203290" cy="288044"/>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FFFFFF"/>
                </a:solidFill>
                <a:effectLst/>
                <a:uLnTx/>
                <a:uFillTx/>
                <a:latin typeface="+mn-ea"/>
                <a:ea typeface="+mn-ea"/>
                <a:cs typeface="+mn-cs"/>
              </a:rPr>
              <a:t>掲載情報の供給量・ユーザー利用数共に国内最大</a:t>
            </a:r>
          </a:p>
        </p:txBody>
      </p:sp>
      <p:sp>
        <p:nvSpPr>
          <p:cNvPr id="39" name="テキスト ボックス 38">
            <a:extLst>
              <a:ext uri="{FF2B5EF4-FFF2-40B4-BE49-F238E27FC236}">
                <a16:creationId xmlns:a16="http://schemas.microsoft.com/office/drawing/2014/main" id="{7A583635-1180-1750-C9CE-C34E8AAAAAFC}"/>
              </a:ext>
            </a:extLst>
          </p:cNvPr>
          <p:cNvSpPr txBox="1"/>
          <p:nvPr/>
        </p:nvSpPr>
        <p:spPr>
          <a:xfrm>
            <a:off x="735472" y="6018595"/>
            <a:ext cx="9211168" cy="215444"/>
          </a:xfrm>
          <a:prstGeom prst="rect">
            <a:avLst/>
          </a:prstGeom>
          <a:noFill/>
        </p:spPr>
        <p:txBody>
          <a:bodyPr wrap="square">
            <a:spAutoFit/>
          </a:bodyPr>
          <a:lstStyle/>
          <a:p>
            <a:pPr eaLnBrk="1" fontAlgn="auto" hangingPunct="1">
              <a:spcBef>
                <a:spcPts val="0"/>
              </a:spcBef>
              <a:spcAft>
                <a:spcPts val="0"/>
              </a:spcAft>
            </a:pPr>
            <a:r>
              <a:rPr lang="en-US" altLang="ja-JP" sz="800" dirty="0">
                <a:solidFill>
                  <a:srgbClr val="0D0D0D"/>
                </a:solidFill>
                <a:latin typeface="+mn-ea"/>
                <a:ea typeface="+mn-ea"/>
              </a:rPr>
              <a:t>※1 2024</a:t>
            </a:r>
            <a:r>
              <a:rPr lang="ja-JP" altLang="en-US" sz="800" dirty="0">
                <a:solidFill>
                  <a:srgbClr val="0D0D0D"/>
                </a:solidFill>
                <a:latin typeface="+mn-ea"/>
                <a:ea typeface="+mn-ea"/>
              </a:rPr>
              <a:t>年</a:t>
            </a:r>
            <a:r>
              <a:rPr lang="en-US" altLang="ja-JP" sz="800" dirty="0">
                <a:solidFill>
                  <a:srgbClr val="0D0D0D"/>
                </a:solidFill>
                <a:latin typeface="+mn-ea"/>
                <a:ea typeface="+mn-ea"/>
              </a:rPr>
              <a:t>4</a:t>
            </a:r>
            <a:r>
              <a:rPr lang="ja-JP" altLang="en-US" sz="800" dirty="0">
                <a:solidFill>
                  <a:srgbClr val="0D0D0D"/>
                </a:solidFill>
                <a:latin typeface="+mn-ea"/>
                <a:ea typeface="+mn-ea"/>
              </a:rPr>
              <a:t>月</a:t>
            </a:r>
            <a:r>
              <a:rPr lang="en-US" altLang="ja-JP" sz="800" dirty="0">
                <a:solidFill>
                  <a:srgbClr val="0D0D0D"/>
                </a:solidFill>
                <a:latin typeface="+mn-ea"/>
                <a:ea typeface="+mn-ea"/>
              </a:rPr>
              <a:t>〜2025</a:t>
            </a:r>
            <a:r>
              <a:rPr lang="ja-JP" altLang="en-US" sz="800" dirty="0">
                <a:solidFill>
                  <a:srgbClr val="0D0D0D"/>
                </a:solidFill>
                <a:latin typeface="+mn-ea"/>
                <a:ea typeface="+mn-ea"/>
              </a:rPr>
              <a:t>年</a:t>
            </a:r>
            <a:r>
              <a:rPr lang="en-US" altLang="ja-JP" sz="800" dirty="0">
                <a:solidFill>
                  <a:srgbClr val="0D0D0D"/>
                </a:solidFill>
                <a:latin typeface="+mn-ea"/>
                <a:ea typeface="+mn-ea"/>
              </a:rPr>
              <a:t>3</a:t>
            </a:r>
            <a:r>
              <a:rPr lang="ja-JP" altLang="en-US" sz="800" dirty="0">
                <a:solidFill>
                  <a:srgbClr val="0D0D0D"/>
                </a:solidFill>
                <a:latin typeface="+mn-ea"/>
                <a:ea typeface="+mn-ea"/>
              </a:rPr>
              <a:t>月の平均値　</a:t>
            </a:r>
            <a:r>
              <a:rPr lang="en-US" altLang="ja-JP" sz="800" dirty="0">
                <a:solidFill>
                  <a:srgbClr val="0D0D0D"/>
                </a:solidFill>
                <a:latin typeface="+mn-ea"/>
              </a:rPr>
              <a:t>※2 2025</a:t>
            </a:r>
            <a:r>
              <a:rPr lang="ja-JP" altLang="en-US" sz="800" dirty="0">
                <a:solidFill>
                  <a:srgbClr val="0D0D0D"/>
                </a:solidFill>
                <a:latin typeface="+mn-ea"/>
              </a:rPr>
              <a:t>年</a:t>
            </a:r>
            <a:r>
              <a:rPr lang="en-US" altLang="ja-JP" sz="800" dirty="0">
                <a:solidFill>
                  <a:srgbClr val="0D0D0D"/>
                </a:solidFill>
                <a:latin typeface="+mn-ea"/>
              </a:rPr>
              <a:t>4</a:t>
            </a:r>
            <a:r>
              <a:rPr lang="ja-JP" altLang="en-US" sz="800" dirty="0">
                <a:solidFill>
                  <a:srgbClr val="0D0D0D"/>
                </a:solidFill>
                <a:latin typeface="+mn-ea"/>
              </a:rPr>
              <a:t>月　</a:t>
            </a:r>
            <a:r>
              <a:rPr lang="en-US" altLang="ja-JP" sz="800" dirty="0">
                <a:solidFill>
                  <a:srgbClr val="0D0D0D"/>
                </a:solidFill>
                <a:latin typeface="+mn-ea"/>
                <a:ea typeface="+mn-ea"/>
              </a:rPr>
              <a:t>※3 2024</a:t>
            </a:r>
            <a:r>
              <a:rPr lang="ja-JP" altLang="en-US" sz="800" dirty="0">
                <a:solidFill>
                  <a:srgbClr val="0D0D0D"/>
                </a:solidFill>
                <a:latin typeface="+mn-ea"/>
                <a:ea typeface="+mn-ea"/>
              </a:rPr>
              <a:t>年</a:t>
            </a:r>
            <a:r>
              <a:rPr lang="en-US" altLang="ja-JP" sz="800" dirty="0">
                <a:solidFill>
                  <a:srgbClr val="0D0D0D"/>
                </a:solidFill>
                <a:latin typeface="+mn-ea"/>
                <a:ea typeface="+mn-ea"/>
              </a:rPr>
              <a:t>4</a:t>
            </a:r>
            <a:r>
              <a:rPr lang="ja-JP" altLang="en-US" sz="800" dirty="0">
                <a:solidFill>
                  <a:srgbClr val="0D0D0D"/>
                </a:solidFill>
                <a:latin typeface="+mn-ea"/>
                <a:ea typeface="+mn-ea"/>
              </a:rPr>
              <a:t>月</a:t>
            </a:r>
            <a:r>
              <a:rPr lang="en-US" altLang="ja-JP" sz="800" dirty="0">
                <a:solidFill>
                  <a:srgbClr val="0D0D0D"/>
                </a:solidFill>
                <a:latin typeface="+mn-ea"/>
                <a:ea typeface="+mn-ea"/>
              </a:rPr>
              <a:t>〜2025</a:t>
            </a:r>
            <a:r>
              <a:rPr lang="ja-JP" altLang="en-US" sz="800" dirty="0">
                <a:solidFill>
                  <a:srgbClr val="0D0D0D"/>
                </a:solidFill>
                <a:latin typeface="+mn-ea"/>
                <a:ea typeface="+mn-ea"/>
              </a:rPr>
              <a:t>年</a:t>
            </a:r>
            <a:r>
              <a:rPr lang="en-US" altLang="ja-JP" sz="800" dirty="0">
                <a:solidFill>
                  <a:srgbClr val="0D0D0D"/>
                </a:solidFill>
                <a:latin typeface="+mn-ea"/>
                <a:ea typeface="+mn-ea"/>
              </a:rPr>
              <a:t>3</a:t>
            </a:r>
            <a:r>
              <a:rPr lang="ja-JP" altLang="en-US" sz="800" dirty="0">
                <a:solidFill>
                  <a:srgbClr val="0D0D0D"/>
                </a:solidFill>
                <a:latin typeface="+mn-ea"/>
                <a:ea typeface="+mn-ea"/>
              </a:rPr>
              <a:t>月の平均値　</a:t>
            </a:r>
            <a:r>
              <a:rPr lang="en-US" altLang="ja-JP" sz="800" dirty="0">
                <a:solidFill>
                  <a:srgbClr val="0D0D0D"/>
                </a:solidFill>
                <a:latin typeface="+mn-ea"/>
              </a:rPr>
              <a:t>※4 2023</a:t>
            </a:r>
            <a:r>
              <a:rPr lang="ja-JP" altLang="en-US" sz="800" dirty="0">
                <a:solidFill>
                  <a:srgbClr val="0D0D0D"/>
                </a:solidFill>
                <a:latin typeface="+mn-ea"/>
              </a:rPr>
              <a:t>年</a:t>
            </a:r>
            <a:r>
              <a:rPr lang="en-US" altLang="ja-JP" sz="800" dirty="0">
                <a:solidFill>
                  <a:srgbClr val="0D0D0D"/>
                </a:solidFill>
                <a:latin typeface="+mn-ea"/>
              </a:rPr>
              <a:t>10</a:t>
            </a:r>
            <a:r>
              <a:rPr lang="ja-JP" altLang="en-US" sz="800" dirty="0">
                <a:solidFill>
                  <a:srgbClr val="0D0D0D"/>
                </a:solidFill>
                <a:latin typeface="+mn-ea"/>
              </a:rPr>
              <a:t>月</a:t>
            </a:r>
            <a:r>
              <a:rPr lang="en-US" altLang="ja-JP" sz="800" dirty="0">
                <a:solidFill>
                  <a:srgbClr val="0D0D0D"/>
                </a:solidFill>
                <a:latin typeface="+mn-ea"/>
              </a:rPr>
              <a:t>〜2024</a:t>
            </a:r>
            <a:r>
              <a:rPr lang="ja-JP" altLang="en-US" sz="800" dirty="0">
                <a:solidFill>
                  <a:srgbClr val="0D0D0D"/>
                </a:solidFill>
                <a:latin typeface="+mn-ea"/>
              </a:rPr>
              <a:t>年</a:t>
            </a:r>
            <a:r>
              <a:rPr lang="en-US" altLang="ja-JP" sz="800" dirty="0">
                <a:solidFill>
                  <a:srgbClr val="0D0D0D"/>
                </a:solidFill>
                <a:latin typeface="+mn-ea"/>
              </a:rPr>
              <a:t>3</a:t>
            </a:r>
            <a:r>
              <a:rPr lang="ja-JP" altLang="en-US" sz="800" dirty="0">
                <a:solidFill>
                  <a:srgbClr val="0D0D0D"/>
                </a:solidFill>
                <a:latin typeface="+mn-ea"/>
              </a:rPr>
              <a:t>月の平均値　</a:t>
            </a:r>
            <a:r>
              <a:rPr lang="en-US" altLang="ja-JP" sz="800" dirty="0">
                <a:solidFill>
                  <a:srgbClr val="0D0D0D"/>
                </a:solidFill>
                <a:latin typeface="+mn-ea"/>
                <a:ea typeface="+mn-ea"/>
              </a:rPr>
              <a:t>※5 2025</a:t>
            </a:r>
            <a:r>
              <a:rPr lang="ja-JP" altLang="en-US" sz="800" dirty="0">
                <a:solidFill>
                  <a:srgbClr val="0D0D0D"/>
                </a:solidFill>
                <a:latin typeface="+mn-ea"/>
                <a:ea typeface="+mn-ea"/>
              </a:rPr>
              <a:t>年</a:t>
            </a:r>
            <a:r>
              <a:rPr lang="en-US" altLang="ja-JP" sz="800" dirty="0">
                <a:solidFill>
                  <a:srgbClr val="0D0D0D"/>
                </a:solidFill>
                <a:latin typeface="+mn-ea"/>
                <a:ea typeface="+mn-ea"/>
              </a:rPr>
              <a:t>12</a:t>
            </a:r>
            <a:r>
              <a:rPr lang="ja-JP" altLang="en-US" sz="800" dirty="0">
                <a:solidFill>
                  <a:srgbClr val="0D0D0D"/>
                </a:solidFill>
                <a:latin typeface="+mn-ea"/>
                <a:ea typeface="+mn-ea"/>
              </a:rPr>
              <a:t>月（いずれも</a:t>
            </a:r>
            <a:r>
              <a:rPr lang="en-US" altLang="ja-JP" sz="800" dirty="0">
                <a:solidFill>
                  <a:srgbClr val="0D0D0D"/>
                </a:solidFill>
                <a:latin typeface="+mn-ea"/>
                <a:ea typeface="+mn-ea"/>
              </a:rPr>
              <a:t>Yahoo! JAPAN</a:t>
            </a:r>
            <a:r>
              <a:rPr lang="ja-JP" altLang="en-US" sz="800" dirty="0">
                <a:solidFill>
                  <a:srgbClr val="0D0D0D"/>
                </a:solidFill>
                <a:latin typeface="+mn-ea"/>
                <a:ea typeface="+mn-ea"/>
              </a:rPr>
              <a:t>自社調査）</a:t>
            </a:r>
          </a:p>
        </p:txBody>
      </p:sp>
      <p:sp>
        <p:nvSpPr>
          <p:cNvPr id="40" name="テキスト ボックス 39">
            <a:extLst>
              <a:ext uri="{FF2B5EF4-FFF2-40B4-BE49-F238E27FC236}">
                <a16:creationId xmlns:a16="http://schemas.microsoft.com/office/drawing/2014/main" id="{830BB337-21FE-F494-FADD-1D7EFF806831}"/>
              </a:ext>
            </a:extLst>
          </p:cNvPr>
          <p:cNvSpPr txBox="1"/>
          <p:nvPr/>
        </p:nvSpPr>
        <p:spPr>
          <a:xfrm>
            <a:off x="10832354" y="5409391"/>
            <a:ext cx="408505" cy="230832"/>
          </a:xfrm>
          <a:prstGeom prst="rect">
            <a:avLst/>
          </a:prstGeom>
          <a:noFill/>
        </p:spPr>
        <p:txBody>
          <a:bodyPr wrap="square">
            <a:spAutoFit/>
          </a:bodyPr>
          <a:lstStyle/>
          <a:p>
            <a:pPr eaLnBrk="1" fontAlgn="auto" hangingPunct="1">
              <a:spcBef>
                <a:spcPts val="0"/>
              </a:spcBef>
              <a:spcAft>
                <a:spcPts val="0"/>
              </a:spcAft>
            </a:pPr>
            <a:r>
              <a:rPr lang="en-US" altLang="ja-JP" sz="900" b="1" dirty="0">
                <a:solidFill>
                  <a:srgbClr val="0D0D0D"/>
                </a:solidFill>
                <a:latin typeface="+mn-ea"/>
                <a:ea typeface="+mn-ea"/>
              </a:rPr>
              <a:t>※5</a:t>
            </a:r>
            <a:endParaRPr lang="ja-JP" altLang="en-US" dirty="0">
              <a:solidFill>
                <a:srgbClr val="0D0D0D"/>
              </a:solidFill>
              <a:latin typeface="+mn-ea"/>
              <a:ea typeface="+mn-ea"/>
            </a:endParaRPr>
          </a:p>
        </p:txBody>
      </p:sp>
      <p:pic>
        <p:nvPicPr>
          <p:cNvPr id="1028" name="Picture 4" descr="シェアする">
            <a:extLst>
              <a:ext uri="{FF2B5EF4-FFF2-40B4-BE49-F238E27FC236}">
                <a16:creationId xmlns:a16="http://schemas.microsoft.com/office/drawing/2014/main" id="{983DD3E1-CB2F-3458-F5F9-7E927026E14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79408" y="5108261"/>
            <a:ext cx="264256" cy="264256"/>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ポストする">
            <a:extLst>
              <a:ext uri="{FF2B5EF4-FFF2-40B4-BE49-F238E27FC236}">
                <a16:creationId xmlns:a16="http://schemas.microsoft.com/office/drawing/2014/main" id="{DDE227F9-C676-338A-D26F-94250733178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378240" y="4612185"/>
            <a:ext cx="255204" cy="2552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376805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5874134-4B33-6C2D-4380-9A415ED09111}"/>
              </a:ext>
            </a:extLst>
          </p:cNvPr>
          <p:cNvSpPr>
            <a:spLocks noGrp="1"/>
          </p:cNvSpPr>
          <p:nvPr>
            <p:ph type="body" sz="quarter" idx="12"/>
          </p:nvPr>
        </p:nvSpPr>
        <p:spPr/>
        <p:txBody>
          <a:bodyPr/>
          <a:lstStyle/>
          <a:p>
            <a:pPr marL="0" indent="0">
              <a:buNone/>
            </a:pPr>
            <a:r>
              <a:rPr kumimoji="1" lang="ja-JP" altLang="en-US" dirty="0"/>
              <a:t>媒体データ</a:t>
            </a:r>
          </a:p>
        </p:txBody>
      </p:sp>
      <p:pic>
        <p:nvPicPr>
          <p:cNvPr id="7" name="図プレースホルダー 50" descr="アイコン&#10;&#10;自動的に生成された説明">
            <a:extLst>
              <a:ext uri="{FF2B5EF4-FFF2-40B4-BE49-F238E27FC236}">
                <a16:creationId xmlns:a16="http://schemas.microsoft.com/office/drawing/2014/main" id="{473D32B7-1D14-4F8B-1B04-878301F8828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8" name="テキスト プレースホルダー 3">
            <a:extLst>
              <a:ext uri="{FF2B5EF4-FFF2-40B4-BE49-F238E27FC236}">
                <a16:creationId xmlns:a16="http://schemas.microsoft.com/office/drawing/2014/main" id="{C273BC0F-7E66-B9BC-E6E8-583D8E4048D2}"/>
              </a:ext>
            </a:extLst>
          </p:cNvPr>
          <p:cNvSpPr txBox="1">
            <a:spLocks noGrp="1"/>
          </p:cNvSpPr>
          <p:nvPr>
            <p:ph type="body" sz="quarter" idx="10"/>
          </p:nvPr>
        </p:nvSpPr>
        <p:spPr>
          <a:xfrm>
            <a:off x="1887538" y="234125"/>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48"/>
                </a:solidFill>
                <a:effectLst/>
                <a:uLnTx/>
                <a:uFillTx/>
                <a:latin typeface="+mn-ea"/>
                <a:ea typeface="+mn-ea"/>
                <a:cs typeface="+mn-cs"/>
              </a:rPr>
              <a:t>Yahoo!</a:t>
            </a:r>
            <a:r>
              <a:rPr kumimoji="1" lang="ja-JP" altLang="en-US" b="1" i="0" u="none" strike="noStrike" kern="1200" cap="none" spc="0" normalizeH="0" baseline="0" noProof="0" dirty="0">
                <a:ln>
                  <a:noFill/>
                </a:ln>
                <a:solidFill>
                  <a:srgbClr val="000048"/>
                </a:solidFill>
                <a:effectLst/>
                <a:uLnTx/>
                <a:uFillTx/>
                <a:latin typeface="+mn-ea"/>
                <a:ea typeface="+mn-ea"/>
                <a:cs typeface="+mn-cs"/>
              </a:rPr>
              <a:t>ニュースのメディアパワー</a:t>
            </a:r>
            <a:endParaRPr kumimoji="1" lang="ja-JP" altLang="en-US" sz="1600" b="1" i="0" u="none" strike="noStrike" kern="1200" cap="none" spc="0" normalizeH="0" baseline="0" noProof="0" dirty="0">
              <a:ln>
                <a:noFill/>
              </a:ln>
              <a:solidFill>
                <a:srgbClr val="000048"/>
              </a:solidFill>
              <a:effectLst/>
              <a:uLnTx/>
              <a:uFillTx/>
              <a:latin typeface="+mn-ea"/>
              <a:ea typeface="+mn-ea"/>
              <a:cs typeface="+mn-cs"/>
            </a:endParaRPr>
          </a:p>
        </p:txBody>
      </p:sp>
      <p:sp>
        <p:nvSpPr>
          <p:cNvPr id="2" name="テキスト プレースホルダー 3">
            <a:extLst>
              <a:ext uri="{FF2B5EF4-FFF2-40B4-BE49-F238E27FC236}">
                <a16:creationId xmlns:a16="http://schemas.microsoft.com/office/drawing/2014/main" id="{41ED120C-D534-17D0-6102-E166BB883926}"/>
              </a:ext>
            </a:extLst>
          </p:cNvPr>
          <p:cNvSpPr txBox="1">
            <a:spLocks/>
          </p:cNvSpPr>
          <p:nvPr/>
        </p:nvSpPr>
        <p:spPr>
          <a:xfrm>
            <a:off x="626456" y="1885490"/>
            <a:ext cx="10523553" cy="678766"/>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endParaRPr kumimoji="1" lang="ja-JP" altLang="en-US" sz="1800" b="1" i="0" u="none" strike="noStrike" kern="1200" cap="none" spc="0" normalizeH="0" baseline="0" noProof="0" dirty="0">
              <a:ln>
                <a:noFill/>
              </a:ln>
              <a:solidFill>
                <a:srgbClr val="545454"/>
              </a:solidFill>
              <a:effectLst/>
              <a:uLnTx/>
              <a:uFillTx/>
              <a:latin typeface="+mn-ea"/>
              <a:ea typeface="+mn-ea"/>
              <a:cs typeface="+mn-cs"/>
            </a:endParaRPr>
          </a:p>
        </p:txBody>
      </p:sp>
      <p:sp>
        <p:nvSpPr>
          <p:cNvPr id="4" name="テキスト ボックス 3">
            <a:extLst>
              <a:ext uri="{FF2B5EF4-FFF2-40B4-BE49-F238E27FC236}">
                <a16:creationId xmlns:a16="http://schemas.microsoft.com/office/drawing/2014/main" id="{2801CC10-FB32-7D34-BCC3-FD8F25B3D3B8}"/>
              </a:ext>
            </a:extLst>
          </p:cNvPr>
          <p:cNvSpPr txBox="1"/>
          <p:nvPr/>
        </p:nvSpPr>
        <p:spPr>
          <a:xfrm>
            <a:off x="532366" y="6249879"/>
            <a:ext cx="10969312" cy="215444"/>
          </a:xfrm>
          <a:prstGeom prst="rect">
            <a:avLst/>
          </a:prstGeom>
          <a:noFill/>
        </p:spPr>
        <p:txBody>
          <a:bodyPr wrap="square" rtlCol="0">
            <a:spAutoFit/>
          </a:bodyPr>
          <a:lstStyle/>
          <a:p>
            <a:pPr eaLnBrk="1" fontAlgn="auto" hangingPunct="1">
              <a:spcBef>
                <a:spcPts val="0"/>
              </a:spcBef>
              <a:spcAft>
                <a:spcPts val="0"/>
              </a:spcAft>
              <a:defRPr/>
            </a:pPr>
            <a:r>
              <a:rPr lang="en-US" altLang="ja-JP" sz="800" dirty="0">
                <a:solidFill>
                  <a:srgbClr val="0D0D0D"/>
                </a:solidFill>
                <a:latin typeface="+mn-ea"/>
                <a:ea typeface="+mn-ea"/>
              </a:rPr>
              <a:t>※ </a:t>
            </a:r>
            <a:r>
              <a:rPr lang="ja-JP" altLang="en-US" sz="800" dirty="0">
                <a:solidFill>
                  <a:srgbClr val="0D0D0D"/>
                </a:solidFill>
                <a:latin typeface="+mn-ea"/>
                <a:ea typeface="+mn-ea"/>
              </a:rPr>
              <a:t>インターネットニュース　</a:t>
            </a:r>
            <a:r>
              <a:rPr lang="en-US" altLang="ja-JP" sz="800" dirty="0">
                <a:solidFill>
                  <a:srgbClr val="0D0D0D"/>
                </a:solidFill>
                <a:latin typeface="+mn-ea"/>
                <a:ea typeface="+mn-ea"/>
              </a:rPr>
              <a:t>… </a:t>
            </a:r>
            <a:r>
              <a:rPr lang="ja-JP" altLang="en-US" sz="800" dirty="0">
                <a:solidFill>
                  <a:srgbClr val="0D0D0D"/>
                </a:solidFill>
                <a:latin typeface="+mn-ea"/>
                <a:ea typeface="+mn-ea"/>
              </a:rPr>
              <a:t>最近</a:t>
            </a:r>
            <a:r>
              <a:rPr lang="en-US" altLang="ja-JP" sz="800" dirty="0">
                <a:solidFill>
                  <a:srgbClr val="0D0D0D"/>
                </a:solidFill>
                <a:latin typeface="+mn-ea"/>
                <a:ea typeface="+mn-ea"/>
              </a:rPr>
              <a:t>1</a:t>
            </a:r>
            <a:r>
              <a:rPr lang="ja-JP" altLang="en-US" sz="800" dirty="0">
                <a:solidFill>
                  <a:srgbClr val="0D0D0D"/>
                </a:solidFill>
                <a:latin typeface="+mn-ea"/>
                <a:ea typeface="+mn-ea"/>
              </a:rPr>
              <a:t>週間利用　</a:t>
            </a:r>
            <a:r>
              <a:rPr lang="en-US" altLang="ja-JP" sz="800" dirty="0">
                <a:solidFill>
                  <a:srgbClr val="0D0D0D"/>
                </a:solidFill>
                <a:latin typeface="+mn-ea"/>
                <a:ea typeface="+mn-ea"/>
              </a:rPr>
              <a:t>※ </a:t>
            </a:r>
            <a:r>
              <a:rPr lang="ja-JP" altLang="en-US" sz="800" dirty="0">
                <a:solidFill>
                  <a:srgbClr val="0D0D0D"/>
                </a:solidFill>
                <a:latin typeface="+mn-ea"/>
                <a:ea typeface="+mn-ea"/>
              </a:rPr>
              <a:t>新聞 </a:t>
            </a:r>
            <a:r>
              <a:rPr lang="en-US" altLang="ja-JP" sz="800" dirty="0">
                <a:solidFill>
                  <a:srgbClr val="0D0D0D"/>
                </a:solidFill>
                <a:latin typeface="+mn-ea"/>
                <a:ea typeface="+mn-ea"/>
              </a:rPr>
              <a:t>… </a:t>
            </a:r>
            <a:r>
              <a:rPr lang="ja-JP" altLang="en-US" sz="800" dirty="0">
                <a:solidFill>
                  <a:srgbClr val="0D0D0D"/>
                </a:solidFill>
                <a:latin typeface="+mn-ea"/>
                <a:ea typeface="+mn-ea"/>
              </a:rPr>
              <a:t>朝刊閲読頻度「週</a:t>
            </a:r>
            <a:r>
              <a:rPr lang="en-US" altLang="ja-JP" sz="800" dirty="0">
                <a:solidFill>
                  <a:srgbClr val="0D0D0D"/>
                </a:solidFill>
                <a:latin typeface="+mn-ea"/>
                <a:ea typeface="+mn-ea"/>
              </a:rPr>
              <a:t>1</a:t>
            </a:r>
            <a:r>
              <a:rPr lang="ja-JP" altLang="en-US" sz="800" dirty="0">
                <a:solidFill>
                  <a:srgbClr val="0D0D0D"/>
                </a:solidFill>
                <a:latin typeface="+mn-ea"/>
                <a:ea typeface="+mn-ea"/>
              </a:rPr>
              <a:t>日以上読む」　</a:t>
            </a:r>
            <a:r>
              <a:rPr lang="en-US" altLang="ja-JP" sz="800" dirty="0">
                <a:solidFill>
                  <a:srgbClr val="0D0D0D"/>
                </a:solidFill>
                <a:latin typeface="+mn-ea"/>
                <a:ea typeface="+mn-ea"/>
              </a:rPr>
              <a:t>※ </a:t>
            </a:r>
            <a:r>
              <a:rPr lang="ja-JP" altLang="en-US" sz="800" dirty="0">
                <a:solidFill>
                  <a:srgbClr val="0D0D0D"/>
                </a:solidFill>
                <a:latin typeface="+mn-ea"/>
                <a:ea typeface="+mn-ea"/>
              </a:rPr>
              <a:t>テレビ番組 </a:t>
            </a:r>
            <a:r>
              <a:rPr lang="en-US" altLang="ja-JP" sz="800" dirty="0">
                <a:solidFill>
                  <a:srgbClr val="0D0D0D"/>
                </a:solidFill>
                <a:latin typeface="+mn-ea"/>
                <a:ea typeface="+mn-ea"/>
              </a:rPr>
              <a:t>… </a:t>
            </a:r>
            <a:r>
              <a:rPr lang="ja-JP" altLang="en-US" sz="800" dirty="0">
                <a:solidFill>
                  <a:srgbClr val="0D0D0D"/>
                </a:solidFill>
                <a:latin typeface="+mn-ea"/>
                <a:ea typeface="+mn-ea"/>
              </a:rPr>
              <a:t>普段視聴番組　</a:t>
            </a:r>
            <a:r>
              <a:rPr lang="en-US" altLang="ja-JP" sz="800" dirty="0">
                <a:solidFill>
                  <a:srgbClr val="0D0D0D"/>
                </a:solidFill>
                <a:latin typeface="+mn-ea"/>
                <a:ea typeface="+mn-ea"/>
              </a:rPr>
              <a:t>Source : </a:t>
            </a:r>
            <a:r>
              <a:rPr lang="ja-JP" altLang="en-US" sz="800" dirty="0">
                <a:solidFill>
                  <a:srgbClr val="0D0D0D"/>
                </a:solidFill>
                <a:latin typeface="+mn-ea"/>
                <a:ea typeface="+mn-ea"/>
              </a:rPr>
              <a:t>ビデオリサーチ </a:t>
            </a:r>
            <a:r>
              <a:rPr lang="en-US" altLang="ja-JP" sz="800" dirty="0">
                <a:solidFill>
                  <a:srgbClr val="0D0D0D"/>
                </a:solidFill>
                <a:latin typeface="+mn-ea"/>
                <a:ea typeface="+mn-ea"/>
              </a:rPr>
              <a:t>ACRex</a:t>
            </a:r>
            <a:r>
              <a:rPr lang="ja-JP" altLang="en-US" sz="800" dirty="0">
                <a:solidFill>
                  <a:srgbClr val="0D0D0D"/>
                </a:solidFill>
                <a:latin typeface="+mn-ea"/>
                <a:ea typeface="+mn-ea"/>
              </a:rPr>
              <a:t>（関東地区 </a:t>
            </a:r>
            <a:r>
              <a:rPr lang="en-US" altLang="ja-JP" sz="800" dirty="0">
                <a:solidFill>
                  <a:srgbClr val="0D0D0D"/>
                </a:solidFill>
                <a:latin typeface="+mn-ea"/>
                <a:ea typeface="+mn-ea"/>
              </a:rPr>
              <a:t>2022</a:t>
            </a:r>
            <a:r>
              <a:rPr lang="ja-JP" altLang="en-US" sz="800" dirty="0">
                <a:solidFill>
                  <a:srgbClr val="0D0D0D"/>
                </a:solidFill>
                <a:latin typeface="+mn-ea"/>
                <a:ea typeface="+mn-ea"/>
              </a:rPr>
              <a:t>年上期）</a:t>
            </a:r>
          </a:p>
        </p:txBody>
      </p:sp>
      <p:sp>
        <p:nvSpPr>
          <p:cNvPr id="5" name="四角形: 角を丸くする 4">
            <a:extLst>
              <a:ext uri="{FF2B5EF4-FFF2-40B4-BE49-F238E27FC236}">
                <a16:creationId xmlns:a16="http://schemas.microsoft.com/office/drawing/2014/main" id="{448A3CBA-E4F3-9E2E-B28D-B495BCC418E7}"/>
              </a:ext>
            </a:extLst>
          </p:cNvPr>
          <p:cNvSpPr/>
          <p:nvPr/>
        </p:nvSpPr>
        <p:spPr>
          <a:xfrm>
            <a:off x="595671" y="948348"/>
            <a:ext cx="10969312" cy="423161"/>
          </a:xfrm>
          <a:prstGeom prst="roundRect">
            <a:avLst/>
          </a:prstGeom>
          <a:solidFill>
            <a:srgbClr val="FFFFFF">
              <a:lumMod val="50000"/>
            </a:srgbClr>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6" name="テキスト プレースホルダー 3">
            <a:extLst>
              <a:ext uri="{FF2B5EF4-FFF2-40B4-BE49-F238E27FC236}">
                <a16:creationId xmlns:a16="http://schemas.microsoft.com/office/drawing/2014/main" id="{B1152D1B-4308-7E34-1377-226A8CA225C6}"/>
              </a:ext>
            </a:extLst>
          </p:cNvPr>
          <p:cNvSpPr txBox="1">
            <a:spLocks/>
          </p:cNvSpPr>
          <p:nvPr/>
        </p:nvSpPr>
        <p:spPr>
          <a:xfrm>
            <a:off x="870736" y="1475457"/>
            <a:ext cx="10523553" cy="678766"/>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0D0D0D"/>
                </a:solidFill>
                <a:effectLst/>
                <a:uLnTx/>
                <a:uFillTx/>
                <a:latin typeface="+mn-ea"/>
                <a:ea typeface="+mn-ea"/>
                <a:cs typeface="+mn-cs"/>
              </a:rPr>
              <a:t>新聞やテレビのニュース番組といった</a:t>
            </a:r>
            <a:r>
              <a:rPr kumimoji="1" lang="ja-JP" altLang="en-US" sz="1800" b="1" i="0" u="none" strike="noStrike" kern="1200" cap="none" spc="0" normalizeH="0" baseline="0" noProof="0" dirty="0">
                <a:ln>
                  <a:noFill/>
                </a:ln>
                <a:solidFill>
                  <a:srgbClr val="002AFF"/>
                </a:solidFill>
                <a:effectLst/>
                <a:uLnTx/>
                <a:uFillTx/>
                <a:latin typeface="+mn-ea"/>
                <a:ea typeface="+mn-ea"/>
                <a:cs typeface="+mn-cs"/>
              </a:rPr>
              <a:t>オフラインのメディアと比較しても高い利用率・視聴率</a:t>
            </a:r>
            <a:r>
              <a:rPr kumimoji="1" lang="ja-JP" altLang="en-US" sz="1800" b="1" i="0" u="none" strike="noStrike" kern="1200" cap="none" spc="0" normalizeH="0" baseline="0" noProof="0" dirty="0">
                <a:ln>
                  <a:noFill/>
                </a:ln>
                <a:solidFill>
                  <a:srgbClr val="0D0D0D"/>
                </a:solidFill>
                <a:effectLst/>
                <a:uLnTx/>
                <a:uFillTx/>
                <a:latin typeface="+mn-ea"/>
                <a:ea typeface="+mn-ea"/>
                <a:cs typeface="+mn-cs"/>
              </a:rPr>
              <a:t>となっており、</a:t>
            </a:r>
            <a:endParaRPr kumimoji="1" lang="en-US" altLang="ja-JP" sz="18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800" b="1" i="0" u="none" strike="noStrike" kern="1200" cap="none" spc="0" normalizeH="0" baseline="0" noProof="0" dirty="0">
                <a:ln>
                  <a:noFill/>
                </a:ln>
                <a:solidFill>
                  <a:srgbClr val="002AFF"/>
                </a:solidFill>
                <a:effectLst/>
                <a:uLnTx/>
                <a:uFillTx/>
                <a:latin typeface="+mn-ea"/>
                <a:ea typeface="+mn-ea"/>
                <a:cs typeface="+mn-cs"/>
              </a:rPr>
              <a:t>Yahoo!</a:t>
            </a:r>
            <a:r>
              <a:rPr kumimoji="1" lang="ja-JP" altLang="en-US" sz="1800" b="1" i="0" u="none" strike="noStrike" kern="1200" cap="none" spc="0" normalizeH="0" baseline="0" noProof="0" dirty="0">
                <a:ln>
                  <a:noFill/>
                </a:ln>
                <a:solidFill>
                  <a:srgbClr val="002AFF"/>
                </a:solidFill>
                <a:effectLst/>
                <a:uLnTx/>
                <a:uFillTx/>
                <a:latin typeface="+mn-ea"/>
                <a:ea typeface="+mn-ea"/>
                <a:cs typeface="+mn-cs"/>
              </a:rPr>
              <a:t>ニュースはどの層においてもよく見られている</a:t>
            </a:r>
            <a:r>
              <a:rPr kumimoji="1" lang="ja-JP" altLang="en-US" sz="1800" b="1" i="0" u="none" strike="noStrike" kern="1200" cap="none" spc="0" normalizeH="0" baseline="0" noProof="0" dirty="0">
                <a:ln>
                  <a:noFill/>
                </a:ln>
                <a:solidFill>
                  <a:srgbClr val="0D0D0D"/>
                </a:solidFill>
                <a:effectLst/>
                <a:uLnTx/>
                <a:uFillTx/>
                <a:latin typeface="+mn-ea"/>
                <a:ea typeface="+mn-ea"/>
                <a:cs typeface="+mn-cs"/>
              </a:rPr>
              <a:t>ニュース媒体と言えます。</a:t>
            </a:r>
          </a:p>
        </p:txBody>
      </p:sp>
      <p:sp>
        <p:nvSpPr>
          <p:cNvPr id="41" name="テキスト プレースホルダー 6">
            <a:extLst>
              <a:ext uri="{FF2B5EF4-FFF2-40B4-BE49-F238E27FC236}">
                <a16:creationId xmlns:a16="http://schemas.microsoft.com/office/drawing/2014/main" id="{FC4D1B73-1DF8-F595-01AA-C29CC2D66701}"/>
              </a:ext>
            </a:extLst>
          </p:cNvPr>
          <p:cNvSpPr txBox="1">
            <a:spLocks/>
          </p:cNvSpPr>
          <p:nvPr/>
        </p:nvSpPr>
        <p:spPr>
          <a:xfrm>
            <a:off x="445981" y="1044805"/>
            <a:ext cx="11203290" cy="288044"/>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FFFFFF"/>
                </a:solidFill>
                <a:effectLst/>
                <a:uLnTx/>
                <a:uFillTx/>
                <a:latin typeface="+mn-ea"/>
                <a:ea typeface="+mn-ea"/>
                <a:cs typeface="+mn-cs"/>
              </a:rPr>
              <a:t>オフラインのニュースメディアより高い利用率</a:t>
            </a:r>
          </a:p>
        </p:txBody>
      </p:sp>
      <p:graphicFrame>
        <p:nvGraphicFramePr>
          <p:cNvPr id="42" name="表 7">
            <a:extLst>
              <a:ext uri="{FF2B5EF4-FFF2-40B4-BE49-F238E27FC236}">
                <a16:creationId xmlns:a16="http://schemas.microsoft.com/office/drawing/2014/main" id="{DE0F2057-CC41-39EF-EF50-8300B7C5FD58}"/>
              </a:ext>
            </a:extLst>
          </p:cNvPr>
          <p:cNvGraphicFramePr>
            <a:graphicFrameLocks noGrp="1"/>
          </p:cNvGraphicFramePr>
          <p:nvPr>
            <p:extLst>
              <p:ext uri="{D42A27DB-BD31-4B8C-83A1-F6EECF244321}">
                <p14:modId xmlns:p14="http://schemas.microsoft.com/office/powerpoint/2010/main" val="919168320"/>
              </p:ext>
            </p:extLst>
          </p:nvPr>
        </p:nvGraphicFramePr>
        <p:xfrm>
          <a:off x="532366" y="2249782"/>
          <a:ext cx="10801350" cy="3852000"/>
        </p:xfrm>
        <a:graphic>
          <a:graphicData uri="http://schemas.openxmlformats.org/drawingml/2006/table">
            <a:tbl>
              <a:tblPr firstRow="1" bandRow="1"/>
              <a:tblGrid>
                <a:gridCol w="2160270">
                  <a:extLst>
                    <a:ext uri="{9D8B030D-6E8A-4147-A177-3AD203B41FA5}">
                      <a16:colId xmlns:a16="http://schemas.microsoft.com/office/drawing/2014/main" val="4106790023"/>
                    </a:ext>
                  </a:extLst>
                </a:gridCol>
                <a:gridCol w="1080135">
                  <a:extLst>
                    <a:ext uri="{9D8B030D-6E8A-4147-A177-3AD203B41FA5}">
                      <a16:colId xmlns:a16="http://schemas.microsoft.com/office/drawing/2014/main" val="1612784680"/>
                    </a:ext>
                  </a:extLst>
                </a:gridCol>
                <a:gridCol w="1080135">
                  <a:extLst>
                    <a:ext uri="{9D8B030D-6E8A-4147-A177-3AD203B41FA5}">
                      <a16:colId xmlns:a16="http://schemas.microsoft.com/office/drawing/2014/main" val="146295645"/>
                    </a:ext>
                  </a:extLst>
                </a:gridCol>
                <a:gridCol w="1080135">
                  <a:extLst>
                    <a:ext uri="{9D8B030D-6E8A-4147-A177-3AD203B41FA5}">
                      <a16:colId xmlns:a16="http://schemas.microsoft.com/office/drawing/2014/main" val="1238925934"/>
                    </a:ext>
                  </a:extLst>
                </a:gridCol>
                <a:gridCol w="1080135">
                  <a:extLst>
                    <a:ext uri="{9D8B030D-6E8A-4147-A177-3AD203B41FA5}">
                      <a16:colId xmlns:a16="http://schemas.microsoft.com/office/drawing/2014/main" val="221549399"/>
                    </a:ext>
                  </a:extLst>
                </a:gridCol>
                <a:gridCol w="1080135">
                  <a:extLst>
                    <a:ext uri="{9D8B030D-6E8A-4147-A177-3AD203B41FA5}">
                      <a16:colId xmlns:a16="http://schemas.microsoft.com/office/drawing/2014/main" val="3009950620"/>
                    </a:ext>
                  </a:extLst>
                </a:gridCol>
                <a:gridCol w="1080135">
                  <a:extLst>
                    <a:ext uri="{9D8B030D-6E8A-4147-A177-3AD203B41FA5}">
                      <a16:colId xmlns:a16="http://schemas.microsoft.com/office/drawing/2014/main" val="238122509"/>
                    </a:ext>
                  </a:extLst>
                </a:gridCol>
                <a:gridCol w="1080135">
                  <a:extLst>
                    <a:ext uri="{9D8B030D-6E8A-4147-A177-3AD203B41FA5}">
                      <a16:colId xmlns:a16="http://schemas.microsoft.com/office/drawing/2014/main" val="1392495630"/>
                    </a:ext>
                  </a:extLst>
                </a:gridCol>
                <a:gridCol w="1080135">
                  <a:extLst>
                    <a:ext uri="{9D8B030D-6E8A-4147-A177-3AD203B41FA5}">
                      <a16:colId xmlns:a16="http://schemas.microsoft.com/office/drawing/2014/main" val="2673459035"/>
                    </a:ext>
                  </a:extLst>
                </a:gridCol>
              </a:tblGrid>
              <a:tr h="540000">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endParaRPr kumimoji="1" lang="ja-JP" altLang="en-US" sz="1400" b="1" dirty="0">
                        <a:solidFill>
                          <a:schemeClr val="tx1"/>
                        </a:solidFill>
                        <a:latin typeface="メイリオ" panose="020B0604030504040204" pitchFamily="50" charset="-128"/>
                        <a:ea typeface="メイリオ" panose="020B0604030504040204" pitchFamily="50" charset="-128"/>
                      </a:endParaRP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r>
                        <a:rPr kumimoji="1" lang="ja-JP" altLang="en-US" sz="1400" b="1" spc="100" baseline="0" dirty="0">
                          <a:solidFill>
                            <a:schemeClr val="bg1"/>
                          </a:solidFill>
                          <a:latin typeface="メイリオ" panose="020B0604030504040204" pitchFamily="50" charset="-128"/>
                          <a:ea typeface="メイリオ" panose="020B0604030504040204" pitchFamily="50" charset="-128"/>
                        </a:rPr>
                        <a:t>全体</a:t>
                      </a: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solidFill>
                  </a:tcPr>
                </a:tc>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r>
                        <a:rPr kumimoji="1" lang="en-US" altLang="ja-JP" sz="1400" b="1" spc="100" baseline="0" dirty="0">
                          <a:solidFill>
                            <a:schemeClr val="bg1"/>
                          </a:solidFill>
                          <a:latin typeface="メイリオ" panose="020B0604030504040204" pitchFamily="50" charset="-128"/>
                          <a:ea typeface="メイリオ" panose="020B0604030504040204" pitchFamily="50" charset="-128"/>
                        </a:rPr>
                        <a:t>Teen</a:t>
                      </a:r>
                      <a:endParaRPr kumimoji="1" lang="ja-JP" altLang="en-US" sz="1400" b="1" spc="100" baseline="0" dirty="0">
                        <a:solidFill>
                          <a:schemeClr val="bg1"/>
                        </a:solidFill>
                        <a:latin typeface="メイリオ" panose="020B0604030504040204" pitchFamily="50" charset="-128"/>
                        <a:ea typeface="メイリオ" panose="020B0604030504040204" pitchFamily="50" charset="-128"/>
                      </a:endParaRP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solidFill>
                  </a:tcPr>
                </a:tc>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r>
                        <a:rPr kumimoji="1" lang="en-US" altLang="ja-JP" sz="1400" b="1" spc="100" baseline="0" dirty="0">
                          <a:solidFill>
                            <a:schemeClr val="bg1"/>
                          </a:solidFill>
                          <a:latin typeface="メイリオ" panose="020B0604030504040204" pitchFamily="50" charset="-128"/>
                          <a:ea typeface="メイリオ" panose="020B0604030504040204" pitchFamily="50" charset="-128"/>
                        </a:rPr>
                        <a:t>M1</a:t>
                      </a:r>
                      <a:endParaRPr kumimoji="1" lang="ja-JP" altLang="en-US" sz="1400" b="1" spc="100" baseline="0" dirty="0">
                        <a:solidFill>
                          <a:schemeClr val="bg1"/>
                        </a:solidFill>
                        <a:latin typeface="メイリオ" panose="020B0604030504040204" pitchFamily="50" charset="-128"/>
                        <a:ea typeface="メイリオ" panose="020B0604030504040204" pitchFamily="50" charset="-128"/>
                      </a:endParaRP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solidFill>
                  </a:tcPr>
                </a:tc>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r>
                        <a:rPr kumimoji="1" lang="en-US" altLang="ja-JP" sz="1400" b="1" spc="100" baseline="0" dirty="0">
                          <a:solidFill>
                            <a:schemeClr val="bg1"/>
                          </a:solidFill>
                          <a:latin typeface="メイリオ" panose="020B0604030504040204" pitchFamily="50" charset="-128"/>
                          <a:ea typeface="メイリオ" panose="020B0604030504040204" pitchFamily="50" charset="-128"/>
                        </a:rPr>
                        <a:t>M2</a:t>
                      </a:r>
                      <a:endParaRPr kumimoji="1" lang="ja-JP" altLang="en-US" sz="1400" b="1" spc="100" baseline="0" dirty="0">
                        <a:solidFill>
                          <a:schemeClr val="bg1"/>
                        </a:solidFill>
                        <a:latin typeface="メイリオ" panose="020B0604030504040204" pitchFamily="50" charset="-128"/>
                        <a:ea typeface="メイリオ" panose="020B0604030504040204" pitchFamily="50" charset="-128"/>
                      </a:endParaRP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solidFill>
                  </a:tcPr>
                </a:tc>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r>
                        <a:rPr kumimoji="1" lang="en-US" altLang="ja-JP" sz="1400" b="1" spc="100" baseline="0" dirty="0">
                          <a:solidFill>
                            <a:schemeClr val="bg1"/>
                          </a:solidFill>
                          <a:latin typeface="メイリオ" panose="020B0604030504040204" pitchFamily="50" charset="-128"/>
                          <a:ea typeface="メイリオ" panose="020B0604030504040204" pitchFamily="50" charset="-128"/>
                        </a:rPr>
                        <a:t>M3</a:t>
                      </a:r>
                      <a:endParaRPr kumimoji="1" lang="ja-JP" altLang="en-US" sz="1400" b="1" spc="100" baseline="0" dirty="0">
                        <a:solidFill>
                          <a:schemeClr val="bg1"/>
                        </a:solidFill>
                        <a:latin typeface="メイリオ" panose="020B0604030504040204" pitchFamily="50" charset="-128"/>
                        <a:ea typeface="メイリオ" panose="020B0604030504040204" pitchFamily="50" charset="-128"/>
                      </a:endParaRP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solidFill>
                  </a:tcPr>
                </a:tc>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r>
                        <a:rPr kumimoji="1" lang="en-US" altLang="ja-JP" sz="1400" b="1" spc="100" baseline="0" dirty="0">
                          <a:solidFill>
                            <a:schemeClr val="bg1"/>
                          </a:solidFill>
                          <a:latin typeface="メイリオ" panose="020B0604030504040204" pitchFamily="50" charset="-128"/>
                          <a:ea typeface="メイリオ" panose="020B0604030504040204" pitchFamily="50" charset="-128"/>
                        </a:rPr>
                        <a:t>F1</a:t>
                      </a:r>
                      <a:endParaRPr kumimoji="1" lang="ja-JP" altLang="en-US" sz="1400" b="1" spc="100" baseline="0" dirty="0">
                        <a:solidFill>
                          <a:schemeClr val="bg1"/>
                        </a:solidFill>
                        <a:latin typeface="メイリオ" panose="020B0604030504040204" pitchFamily="50" charset="-128"/>
                        <a:ea typeface="メイリオ" panose="020B0604030504040204" pitchFamily="50" charset="-128"/>
                      </a:endParaRP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solidFill>
                  </a:tcPr>
                </a:tc>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r>
                        <a:rPr kumimoji="1" lang="en-US" altLang="ja-JP" sz="1400" b="1" spc="100" baseline="0" dirty="0">
                          <a:solidFill>
                            <a:schemeClr val="bg1"/>
                          </a:solidFill>
                          <a:latin typeface="メイリオ" panose="020B0604030504040204" pitchFamily="50" charset="-128"/>
                          <a:ea typeface="メイリオ" panose="020B0604030504040204" pitchFamily="50" charset="-128"/>
                        </a:rPr>
                        <a:t>F2</a:t>
                      </a:r>
                      <a:endParaRPr kumimoji="1" lang="ja-JP" altLang="en-US" sz="1400" b="1" spc="100" baseline="0" dirty="0">
                        <a:solidFill>
                          <a:schemeClr val="bg1"/>
                        </a:solidFill>
                        <a:latin typeface="メイリオ" panose="020B0604030504040204" pitchFamily="50" charset="-128"/>
                        <a:ea typeface="メイリオ" panose="020B0604030504040204" pitchFamily="50" charset="-128"/>
                      </a:endParaRP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solidFill>
                  </a:tcPr>
                </a:tc>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r>
                        <a:rPr kumimoji="1" lang="en-US" altLang="ja-JP" sz="1400" b="1" spc="100" baseline="0" dirty="0">
                          <a:solidFill>
                            <a:schemeClr val="bg1"/>
                          </a:solidFill>
                          <a:latin typeface="メイリオ" panose="020B0604030504040204" pitchFamily="50" charset="-128"/>
                          <a:ea typeface="メイリオ" panose="020B0604030504040204" pitchFamily="50" charset="-128"/>
                        </a:rPr>
                        <a:t>F3</a:t>
                      </a:r>
                      <a:endParaRPr kumimoji="1" lang="ja-JP" altLang="en-US" sz="1400" b="1" spc="100" baseline="0" dirty="0">
                        <a:solidFill>
                          <a:schemeClr val="bg1"/>
                        </a:solidFill>
                        <a:latin typeface="メイリオ" panose="020B0604030504040204" pitchFamily="50" charset="-128"/>
                        <a:ea typeface="メイリオ" panose="020B0604030504040204" pitchFamily="50" charset="-128"/>
                      </a:endParaRP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solidFill>
                  </a:tcPr>
                </a:tc>
                <a:extLst>
                  <a:ext uri="{0D108BD9-81ED-4DB2-BD59-A6C34878D82A}">
                    <a16:rowId xmlns:a16="http://schemas.microsoft.com/office/drawing/2014/main" val="2973682849"/>
                  </a:ext>
                </a:extLst>
              </a:tr>
              <a:tr h="828000">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l">
                        <a:lnSpc>
                          <a:spcPct val="110000"/>
                        </a:lnSpc>
                      </a:pPr>
                      <a:r>
                        <a:rPr kumimoji="1" lang="en-US" altLang="ja-JP" sz="1600" b="1" spc="100" baseline="0" dirty="0">
                          <a:solidFill>
                            <a:schemeClr val="bg1"/>
                          </a:solidFill>
                          <a:latin typeface="メイリオ" panose="020B0604030504040204" pitchFamily="50" charset="-128"/>
                          <a:ea typeface="メイリオ" panose="020B0604030504040204" pitchFamily="50" charset="-128"/>
                        </a:rPr>
                        <a:t>Yahoo!</a:t>
                      </a:r>
                      <a:r>
                        <a:rPr kumimoji="1" lang="ja-JP" altLang="en-US" sz="1600" b="1" spc="100" baseline="0" dirty="0">
                          <a:solidFill>
                            <a:schemeClr val="bg1"/>
                          </a:solidFill>
                          <a:latin typeface="メイリオ" panose="020B0604030504040204" pitchFamily="50" charset="-128"/>
                          <a:ea typeface="メイリオ" panose="020B0604030504040204" pitchFamily="50" charset="-128"/>
                        </a:rPr>
                        <a:t>ニュース</a:t>
                      </a:r>
                    </a:p>
                  </a:txBody>
                  <a:tcPr marL="144000" marR="36000" marT="72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C9002C">
                        <a:lumMod val="60000"/>
                        <a:lumOff val="4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rgbClr val="C9002C"/>
                          </a:solidFill>
                          <a:latin typeface="メイリオ" panose="020B0604030504040204" pitchFamily="50" charset="-128"/>
                          <a:ea typeface="メイリオ" panose="020B0604030504040204" pitchFamily="50" charset="-128"/>
                        </a:rPr>
                        <a:t>38.8</a:t>
                      </a:r>
                      <a:r>
                        <a:rPr kumimoji="1" lang="en-US" altLang="ja-JP" sz="1200" b="1" dirty="0">
                          <a:solidFill>
                            <a:srgbClr val="C9002C"/>
                          </a:solidFill>
                          <a:latin typeface="メイリオ" panose="020B0604030504040204" pitchFamily="50" charset="-128"/>
                          <a:ea typeface="メイリオ" panose="020B0604030504040204" pitchFamily="50" charset="-128"/>
                        </a:rPr>
                        <a:t>%</a:t>
                      </a:r>
                      <a:endParaRPr kumimoji="1" lang="ja-JP" altLang="en-US" sz="1200" b="1" dirty="0">
                        <a:solidFill>
                          <a:srgbClr val="C9002C"/>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FCE6EB"/>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rgbClr val="C9002C"/>
                          </a:solidFill>
                          <a:latin typeface="メイリオ" panose="020B0604030504040204" pitchFamily="50" charset="-128"/>
                          <a:ea typeface="メイリオ" panose="020B0604030504040204" pitchFamily="50" charset="-128"/>
                        </a:rPr>
                        <a:t>15.2</a:t>
                      </a:r>
                      <a:r>
                        <a:rPr kumimoji="1" lang="en-US" altLang="ja-JP" sz="1200" b="1" dirty="0">
                          <a:solidFill>
                            <a:srgbClr val="C9002C"/>
                          </a:solidFill>
                          <a:latin typeface="メイリオ" panose="020B0604030504040204" pitchFamily="50" charset="-128"/>
                          <a:ea typeface="メイリオ" panose="020B0604030504040204" pitchFamily="50" charset="-128"/>
                        </a:rPr>
                        <a:t>%</a:t>
                      </a:r>
                      <a:endParaRPr kumimoji="1" lang="ja-JP" altLang="en-US" sz="1200" b="1" dirty="0">
                        <a:solidFill>
                          <a:srgbClr val="C9002C"/>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FCE6EB"/>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rgbClr val="C9002C"/>
                          </a:solidFill>
                          <a:latin typeface="メイリオ" panose="020B0604030504040204" pitchFamily="50" charset="-128"/>
                          <a:ea typeface="メイリオ" panose="020B0604030504040204" pitchFamily="50" charset="-128"/>
                        </a:rPr>
                        <a:t>28.2</a:t>
                      </a:r>
                      <a:r>
                        <a:rPr kumimoji="1" lang="en-US" altLang="ja-JP" sz="1200" b="1" dirty="0">
                          <a:solidFill>
                            <a:srgbClr val="C9002C"/>
                          </a:solidFill>
                          <a:latin typeface="メイリオ" panose="020B0604030504040204" pitchFamily="50" charset="-128"/>
                          <a:ea typeface="メイリオ" panose="020B0604030504040204" pitchFamily="50" charset="-128"/>
                        </a:rPr>
                        <a:t>%</a:t>
                      </a:r>
                      <a:endParaRPr kumimoji="1" lang="ja-JP" altLang="en-US" sz="1200" b="1" dirty="0">
                        <a:solidFill>
                          <a:srgbClr val="C9002C"/>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FCE6EB"/>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rgbClr val="C9002C"/>
                          </a:solidFill>
                          <a:latin typeface="メイリオ" panose="020B0604030504040204" pitchFamily="50" charset="-128"/>
                          <a:ea typeface="メイリオ" panose="020B0604030504040204" pitchFamily="50" charset="-128"/>
                        </a:rPr>
                        <a:t>49.8</a:t>
                      </a:r>
                      <a:r>
                        <a:rPr kumimoji="1" lang="en-US" altLang="ja-JP" sz="1200" b="1" dirty="0">
                          <a:solidFill>
                            <a:srgbClr val="C9002C"/>
                          </a:solidFill>
                          <a:latin typeface="メイリオ" panose="020B0604030504040204" pitchFamily="50" charset="-128"/>
                          <a:ea typeface="メイリオ" panose="020B0604030504040204" pitchFamily="50" charset="-128"/>
                        </a:rPr>
                        <a:t>%</a:t>
                      </a:r>
                      <a:endParaRPr kumimoji="1" lang="ja-JP" altLang="en-US" sz="1200" b="1" dirty="0">
                        <a:solidFill>
                          <a:srgbClr val="C9002C"/>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FCE6EB"/>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rgbClr val="C9002C"/>
                          </a:solidFill>
                          <a:latin typeface="メイリオ" panose="020B0604030504040204" pitchFamily="50" charset="-128"/>
                          <a:ea typeface="メイリオ" panose="020B0604030504040204" pitchFamily="50" charset="-128"/>
                        </a:rPr>
                        <a:t>49.6</a:t>
                      </a:r>
                      <a:r>
                        <a:rPr kumimoji="1" lang="en-US" altLang="ja-JP" sz="1200" b="1" dirty="0">
                          <a:solidFill>
                            <a:srgbClr val="C9002C"/>
                          </a:solidFill>
                          <a:latin typeface="メイリオ" panose="020B0604030504040204" pitchFamily="50" charset="-128"/>
                          <a:ea typeface="メイリオ" panose="020B0604030504040204" pitchFamily="50" charset="-128"/>
                        </a:rPr>
                        <a:t>%</a:t>
                      </a:r>
                      <a:endParaRPr kumimoji="1" lang="ja-JP" altLang="en-US" sz="1200" b="1" dirty="0">
                        <a:solidFill>
                          <a:srgbClr val="C9002C"/>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FCE6EB"/>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rgbClr val="C9002C"/>
                          </a:solidFill>
                          <a:latin typeface="メイリオ" panose="020B0604030504040204" pitchFamily="50" charset="-128"/>
                          <a:ea typeface="メイリオ" panose="020B0604030504040204" pitchFamily="50" charset="-128"/>
                        </a:rPr>
                        <a:t>23.3</a:t>
                      </a:r>
                      <a:r>
                        <a:rPr kumimoji="1" lang="en-US" altLang="ja-JP" sz="1200" b="1" dirty="0">
                          <a:solidFill>
                            <a:srgbClr val="C9002C"/>
                          </a:solidFill>
                          <a:latin typeface="メイリオ" panose="020B0604030504040204" pitchFamily="50" charset="-128"/>
                          <a:ea typeface="メイリオ" panose="020B0604030504040204" pitchFamily="50" charset="-128"/>
                        </a:rPr>
                        <a:t>%</a:t>
                      </a:r>
                      <a:endParaRPr kumimoji="1" lang="ja-JP" altLang="en-US" sz="1200" b="1" dirty="0">
                        <a:solidFill>
                          <a:srgbClr val="C9002C"/>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FCE6EB"/>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rgbClr val="C9002C"/>
                          </a:solidFill>
                          <a:latin typeface="メイリオ" panose="020B0604030504040204" pitchFamily="50" charset="-128"/>
                          <a:ea typeface="メイリオ" panose="020B0604030504040204" pitchFamily="50" charset="-128"/>
                        </a:rPr>
                        <a:t>49.5</a:t>
                      </a:r>
                      <a:r>
                        <a:rPr kumimoji="1" lang="en-US" altLang="ja-JP" sz="1200" b="1" dirty="0">
                          <a:solidFill>
                            <a:srgbClr val="C9002C"/>
                          </a:solidFill>
                          <a:latin typeface="メイリオ" panose="020B0604030504040204" pitchFamily="50" charset="-128"/>
                          <a:ea typeface="メイリオ" panose="020B0604030504040204" pitchFamily="50" charset="-128"/>
                        </a:rPr>
                        <a:t>%</a:t>
                      </a:r>
                      <a:endParaRPr kumimoji="1" lang="ja-JP" altLang="en-US" sz="1200" b="1" dirty="0">
                        <a:solidFill>
                          <a:srgbClr val="C9002C"/>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FCE6EB"/>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rgbClr val="C9002C"/>
                          </a:solidFill>
                          <a:latin typeface="メイリオ" panose="020B0604030504040204" pitchFamily="50" charset="-128"/>
                          <a:ea typeface="メイリオ" panose="020B0604030504040204" pitchFamily="50" charset="-128"/>
                        </a:rPr>
                        <a:t>41.4</a:t>
                      </a:r>
                      <a:r>
                        <a:rPr kumimoji="1" lang="en-US" altLang="ja-JP" sz="1200" b="1" dirty="0">
                          <a:solidFill>
                            <a:srgbClr val="C9002C"/>
                          </a:solidFill>
                          <a:latin typeface="メイリオ" panose="020B0604030504040204" pitchFamily="50" charset="-128"/>
                          <a:ea typeface="メイリオ" panose="020B0604030504040204" pitchFamily="50" charset="-128"/>
                        </a:rPr>
                        <a:t>%</a:t>
                      </a:r>
                      <a:endParaRPr kumimoji="1" lang="ja-JP" altLang="en-US" sz="1200" b="1" dirty="0">
                        <a:solidFill>
                          <a:srgbClr val="C9002C"/>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FCE6EB"/>
                    </a:solidFill>
                  </a:tcPr>
                </a:tc>
                <a:extLst>
                  <a:ext uri="{0D108BD9-81ED-4DB2-BD59-A6C34878D82A}">
                    <a16:rowId xmlns:a16="http://schemas.microsoft.com/office/drawing/2014/main" val="1710640490"/>
                  </a:ext>
                </a:extLst>
              </a:tr>
              <a:tr h="828000">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l">
                        <a:lnSpc>
                          <a:spcPct val="110000"/>
                        </a:lnSpc>
                      </a:pPr>
                      <a:r>
                        <a:rPr kumimoji="1" lang="ja-JP" altLang="en-US" sz="1400" b="1" spc="100" baseline="0" dirty="0">
                          <a:solidFill>
                            <a:schemeClr val="tx1"/>
                          </a:solidFill>
                          <a:latin typeface="メイリオ" panose="020B0604030504040204" pitchFamily="50" charset="-128"/>
                          <a:ea typeface="メイリオ" panose="020B0604030504040204" pitchFamily="50" charset="-128"/>
                        </a:rPr>
                        <a:t>新聞・朝刊計</a:t>
                      </a:r>
                    </a:p>
                  </a:txBody>
                  <a:tcPr marL="144000" marR="36000" marT="72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25.8</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9.1</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12.7</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22.1</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49.2</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7.6</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17.8</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46.8</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9557391"/>
                  </a:ext>
                </a:extLst>
              </a:tr>
              <a:tr h="828000">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l">
                        <a:lnSpc>
                          <a:spcPct val="110000"/>
                        </a:lnSpc>
                      </a:pPr>
                      <a:r>
                        <a:rPr kumimoji="1" lang="ja-JP" altLang="en-US" sz="1400" b="1" spc="100" baseline="0" dirty="0">
                          <a:solidFill>
                            <a:schemeClr val="bg1"/>
                          </a:solidFill>
                          <a:latin typeface="メイリオ" panose="020B0604030504040204" pitchFamily="50" charset="-128"/>
                          <a:ea typeface="メイリオ" panose="020B0604030504040204" pitchFamily="50" charset="-128"/>
                        </a:rPr>
                        <a:t>テレビニュース</a:t>
                      </a:r>
                      <a:br>
                        <a:rPr kumimoji="1" lang="en-US" altLang="ja-JP" sz="1400" b="1" spc="100" baseline="0" dirty="0">
                          <a:solidFill>
                            <a:schemeClr val="bg1"/>
                          </a:solidFill>
                          <a:latin typeface="メイリオ" panose="020B0604030504040204" pitchFamily="50" charset="-128"/>
                          <a:ea typeface="メイリオ" panose="020B0604030504040204" pitchFamily="50" charset="-128"/>
                        </a:rPr>
                      </a:br>
                      <a:r>
                        <a:rPr kumimoji="1" lang="ja-JP" altLang="en-US" sz="1400" b="1" spc="100" baseline="0" dirty="0">
                          <a:solidFill>
                            <a:schemeClr val="bg1"/>
                          </a:solidFill>
                          <a:latin typeface="メイリオ" panose="020B0604030504040204" pitchFamily="50" charset="-128"/>
                          <a:ea typeface="メイリオ" panose="020B0604030504040204" pitchFamily="50" charset="-128"/>
                        </a:rPr>
                        <a:t>番組</a:t>
                      </a:r>
                      <a:r>
                        <a:rPr kumimoji="1" lang="en-US" altLang="ja-JP" sz="1400" b="1" spc="100" baseline="0" dirty="0">
                          <a:solidFill>
                            <a:schemeClr val="bg1"/>
                          </a:solidFill>
                          <a:latin typeface="メイリオ" panose="020B0604030504040204" pitchFamily="50" charset="-128"/>
                          <a:ea typeface="メイリオ" panose="020B0604030504040204" pitchFamily="50" charset="-128"/>
                        </a:rPr>
                        <a:t>A</a:t>
                      </a:r>
                      <a:endParaRPr kumimoji="1" lang="ja-JP" altLang="en-US" sz="1400" b="1" spc="100" baseline="0" dirty="0">
                        <a:solidFill>
                          <a:schemeClr val="bg1"/>
                        </a:solidFill>
                        <a:latin typeface="メイリオ" panose="020B0604030504040204" pitchFamily="50" charset="-128"/>
                        <a:ea typeface="メイリオ" panose="020B0604030504040204" pitchFamily="50" charset="-128"/>
                      </a:endParaRPr>
                    </a:p>
                  </a:txBody>
                  <a:tcPr marL="144000" marR="36000" marT="72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60000"/>
                        <a:lumOff val="4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23.5</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20.1</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12.9</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14.4</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19.9</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25.7</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34.5</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35.4</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extLst>
                  <a:ext uri="{0D108BD9-81ED-4DB2-BD59-A6C34878D82A}">
                    <a16:rowId xmlns:a16="http://schemas.microsoft.com/office/drawing/2014/main" val="3808603122"/>
                  </a:ext>
                </a:extLst>
              </a:tr>
              <a:tr h="828000">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l">
                        <a:lnSpc>
                          <a:spcPct val="110000"/>
                        </a:lnSpc>
                      </a:pPr>
                      <a:r>
                        <a:rPr kumimoji="1" lang="ja-JP" altLang="en-US" sz="1400" b="1" spc="100" baseline="0" dirty="0">
                          <a:solidFill>
                            <a:schemeClr val="tx1"/>
                          </a:solidFill>
                          <a:latin typeface="メイリオ" panose="020B0604030504040204" pitchFamily="50" charset="-128"/>
                          <a:ea typeface="メイリオ" panose="020B0604030504040204" pitchFamily="50" charset="-128"/>
                        </a:rPr>
                        <a:t>テレビニュース</a:t>
                      </a:r>
                      <a:br>
                        <a:rPr kumimoji="1" lang="en-US" altLang="ja-JP" sz="1400" b="1" spc="100" baseline="0" dirty="0">
                          <a:solidFill>
                            <a:schemeClr val="tx1"/>
                          </a:solidFill>
                          <a:latin typeface="メイリオ" panose="020B0604030504040204" pitchFamily="50" charset="-128"/>
                          <a:ea typeface="メイリオ" panose="020B0604030504040204" pitchFamily="50" charset="-128"/>
                        </a:rPr>
                      </a:br>
                      <a:r>
                        <a:rPr kumimoji="1" lang="ja-JP" altLang="en-US" sz="1400" b="1" spc="100" baseline="0" dirty="0">
                          <a:solidFill>
                            <a:schemeClr val="tx1"/>
                          </a:solidFill>
                          <a:latin typeface="メイリオ" panose="020B0604030504040204" pitchFamily="50" charset="-128"/>
                          <a:ea typeface="メイリオ" panose="020B0604030504040204" pitchFamily="50" charset="-128"/>
                        </a:rPr>
                        <a:t>番組</a:t>
                      </a:r>
                      <a:r>
                        <a:rPr kumimoji="1" lang="en-US" altLang="ja-JP" sz="1400" b="1" spc="100" baseline="0" dirty="0">
                          <a:solidFill>
                            <a:schemeClr val="tx1"/>
                          </a:solidFill>
                          <a:latin typeface="メイリオ" panose="020B0604030504040204" pitchFamily="50" charset="-128"/>
                          <a:ea typeface="メイリオ" panose="020B0604030504040204" pitchFamily="50" charset="-128"/>
                        </a:rPr>
                        <a:t>B</a:t>
                      </a:r>
                      <a:endParaRPr kumimoji="1" lang="ja-JP" altLang="en-US" sz="1400" b="1" spc="100" baseline="0" dirty="0">
                        <a:solidFill>
                          <a:schemeClr val="tx1"/>
                        </a:solidFill>
                        <a:latin typeface="メイリオ" panose="020B0604030504040204" pitchFamily="50" charset="-128"/>
                        <a:ea typeface="メイリオ" panose="020B0604030504040204" pitchFamily="50" charset="-128"/>
                      </a:endParaRPr>
                    </a:p>
                  </a:txBody>
                  <a:tcPr marL="144000" marR="36000" marT="72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22.3</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12.6</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13.8</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23.8</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34.9</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9.6</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19.5</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33.1</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38157746"/>
                  </a:ext>
                </a:extLst>
              </a:tr>
            </a:tbl>
          </a:graphicData>
        </a:graphic>
      </p:graphicFrame>
    </p:spTree>
    <p:extLst>
      <p:ext uri="{BB962C8B-B14F-4D97-AF65-F5344CB8AC3E}">
        <p14:creationId xmlns:p14="http://schemas.microsoft.com/office/powerpoint/2010/main" val="4732887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プレースホルダー 1">
            <a:extLst>
              <a:ext uri="{FF2B5EF4-FFF2-40B4-BE49-F238E27FC236}">
                <a16:creationId xmlns:a16="http://schemas.microsoft.com/office/drawing/2014/main" id="{E083F526-3F9F-78DD-9729-1625BB7B030E}"/>
              </a:ext>
            </a:extLst>
          </p:cNvPr>
          <p:cNvSpPr txBox="1">
            <a:spLocks noGrp="1"/>
          </p:cNvSpPr>
          <p:nvPr>
            <p:ph type="body" sz="quarter" idx="10"/>
          </p:nvPr>
        </p:nvSpPr>
        <p:spPr>
          <a:xfrm>
            <a:off x="1887538" y="252413"/>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dirty="0">
                <a:solidFill>
                  <a:srgbClr val="000048"/>
                </a:solidFill>
              </a:rPr>
              <a:t>LINE</a:t>
            </a:r>
            <a:r>
              <a:rPr lang="ja-JP" altLang="en-US" dirty="0">
                <a:solidFill>
                  <a:srgbClr val="000048"/>
                </a:solidFill>
              </a:rPr>
              <a:t>ヤフー広告 ディスプレイ広告（予約型）</a:t>
            </a:r>
            <a:endParaRPr lang="en-US" altLang="ja-JP" dirty="0">
              <a:solidFill>
                <a:srgbClr val="000048"/>
              </a:solidFill>
            </a:endParaRPr>
          </a:p>
          <a:p>
            <a:r>
              <a:rPr lang="en-US" altLang="ja-JP" dirty="0">
                <a:solidFill>
                  <a:srgbClr val="000048"/>
                </a:solidFill>
              </a:rPr>
              <a:t>2026</a:t>
            </a:r>
            <a:r>
              <a:rPr lang="ja-JP" altLang="en-US" dirty="0">
                <a:solidFill>
                  <a:srgbClr val="000048"/>
                </a:solidFill>
              </a:rPr>
              <a:t>年</a:t>
            </a:r>
            <a:r>
              <a:rPr lang="en-US" altLang="ja-JP" dirty="0">
                <a:solidFill>
                  <a:srgbClr val="000048"/>
                </a:solidFill>
              </a:rPr>
              <a:t>4</a:t>
            </a:r>
            <a:r>
              <a:rPr lang="ja-JP" altLang="en-US" dirty="0">
                <a:solidFill>
                  <a:srgbClr val="000048"/>
                </a:solidFill>
              </a:rPr>
              <a:t>月</a:t>
            </a:r>
            <a:r>
              <a:rPr lang="en-US" altLang="ja-JP" dirty="0">
                <a:solidFill>
                  <a:srgbClr val="000048"/>
                </a:solidFill>
              </a:rPr>
              <a:t>1</a:t>
            </a:r>
            <a:r>
              <a:rPr lang="ja-JP" altLang="en-US" dirty="0">
                <a:solidFill>
                  <a:srgbClr val="000048"/>
                </a:solidFill>
              </a:rPr>
              <a:t>日掲載開始商品　変更点・お知らせサマリー</a:t>
            </a:r>
          </a:p>
        </p:txBody>
      </p:sp>
      <p:sp>
        <p:nvSpPr>
          <p:cNvPr id="9" name="正方形/長方形 8">
            <a:extLst>
              <a:ext uri="{FF2B5EF4-FFF2-40B4-BE49-F238E27FC236}">
                <a16:creationId xmlns:a16="http://schemas.microsoft.com/office/drawing/2014/main" id="{0D23057C-EE07-3D33-4B2B-998E8A7731C4}"/>
              </a:ext>
            </a:extLst>
          </p:cNvPr>
          <p:cNvSpPr/>
          <p:nvPr/>
        </p:nvSpPr>
        <p:spPr>
          <a:xfrm>
            <a:off x="555391" y="1570842"/>
            <a:ext cx="11175398" cy="4866053"/>
          </a:xfrm>
          <a:prstGeom prst="rect">
            <a:avLst/>
          </a:prstGeom>
          <a:solidFill>
            <a:srgbClr val="000048">
              <a:alpha val="9804"/>
            </a:srgbClr>
          </a:solidFill>
          <a:ln w="9525" cap="flat" cmpd="sng" algn="ctr">
            <a:noFill/>
            <a:prstDash val="solid"/>
          </a:ln>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endParaRPr lang="en-US" altLang="ja-JP" sz="1600">
              <a:solidFill>
                <a:srgbClr val="0D0D0D"/>
              </a:solidFill>
              <a:latin typeface="メイリオ" panose="020B0604030504040204" pitchFamily="50" charset="-128"/>
              <a:ea typeface="メイリオ" panose="020B0604030504040204" pitchFamily="50" charset="-128"/>
            </a:endParaRPr>
          </a:p>
          <a:p>
            <a:r>
              <a:rPr lang="ja-JP" altLang="en-US" sz="1600" b="1">
                <a:solidFill>
                  <a:srgbClr val="0D0D0D"/>
                </a:solidFill>
                <a:latin typeface="メイリオ" panose="020B0604030504040204" pitchFamily="50" charset="-128"/>
                <a:ea typeface="メイリオ" panose="020B0604030504040204" pitchFamily="50" charset="-128"/>
              </a:rPr>
              <a:t>・ターゲティング項目の変更</a:t>
            </a:r>
            <a:endParaRPr lang="en-US" altLang="ja-JP" sz="1600" b="1">
              <a:solidFill>
                <a:srgbClr val="0D0D0D"/>
              </a:solidFill>
              <a:latin typeface="メイリオ" panose="020B0604030504040204" pitchFamily="50" charset="-128"/>
              <a:ea typeface="メイリオ" panose="020B0604030504040204" pitchFamily="50" charset="-128"/>
            </a:endParaRPr>
          </a:p>
          <a:p>
            <a:r>
              <a:rPr lang="ja-JP" altLang="en-US" sz="1600">
                <a:solidFill>
                  <a:srgbClr val="0D0D0D"/>
                </a:solidFill>
                <a:latin typeface="メイリオ" panose="020B0604030504040204" pitchFamily="50" charset="-128"/>
                <a:ea typeface="メイリオ" panose="020B0604030504040204" pitchFamily="50" charset="-128"/>
              </a:rPr>
              <a:t>　・ターゲティングの掛け率が変更になります。</a:t>
            </a:r>
            <a:endParaRPr lang="en-US" altLang="ja-JP" sz="1600">
              <a:solidFill>
                <a:srgbClr val="0D0D0D"/>
              </a:solidFill>
              <a:latin typeface="メイリオ" panose="020B0604030504040204" pitchFamily="50" charset="-128"/>
              <a:ea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a:solidFill>
                <a:srgbClr val="0D0D0D"/>
              </a:solidFill>
              <a:latin typeface="メイリオ" panose="020B0604030504040204" pitchFamily="50" charset="-128"/>
            </a:endParaRPr>
          </a:p>
        </p:txBody>
      </p:sp>
      <p:sp>
        <p:nvSpPr>
          <p:cNvPr id="10" name="1 つの角を丸めた四角形 22">
            <a:extLst>
              <a:ext uri="{FF2B5EF4-FFF2-40B4-BE49-F238E27FC236}">
                <a16:creationId xmlns:a16="http://schemas.microsoft.com/office/drawing/2014/main" id="{2C5E340A-2935-2198-C829-50D81B3FD140}"/>
              </a:ext>
            </a:extLst>
          </p:cNvPr>
          <p:cNvSpPr/>
          <p:nvPr/>
        </p:nvSpPr>
        <p:spPr>
          <a:xfrm>
            <a:off x="555391" y="989945"/>
            <a:ext cx="8321471" cy="580897"/>
          </a:xfrm>
          <a:prstGeom prst="round1Rect">
            <a:avLst/>
          </a:prstGeom>
          <a:solidFill>
            <a:srgbClr val="02004A"/>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r>
              <a:rPr lang="en-US" altLang="ja-JP" b="1" dirty="0">
                <a:latin typeface="Meiryo"/>
                <a:ea typeface="Meiryo"/>
              </a:rPr>
              <a:t>2</a:t>
            </a:r>
            <a:r>
              <a:rPr lang="ja-JP" altLang="en-US" b="1" dirty="0">
                <a:latin typeface="Meiryo"/>
                <a:ea typeface="Meiryo"/>
              </a:rPr>
              <a:t>．予約型商品全体にかかわる変更</a:t>
            </a:r>
          </a:p>
        </p:txBody>
      </p:sp>
      <p:graphicFrame>
        <p:nvGraphicFramePr>
          <p:cNvPr id="11" name="表 10">
            <a:extLst>
              <a:ext uri="{FF2B5EF4-FFF2-40B4-BE49-F238E27FC236}">
                <a16:creationId xmlns:a16="http://schemas.microsoft.com/office/drawing/2014/main" id="{65DF7198-B933-D5FA-7D5B-28187E9A5C35}"/>
              </a:ext>
            </a:extLst>
          </p:cNvPr>
          <p:cNvGraphicFramePr>
            <a:graphicFrameLocks noGrp="1"/>
          </p:cNvGraphicFramePr>
          <p:nvPr/>
        </p:nvGraphicFramePr>
        <p:xfrm>
          <a:off x="830178" y="2585875"/>
          <a:ext cx="5126121" cy="2398708"/>
        </p:xfrm>
        <a:graphic>
          <a:graphicData uri="http://schemas.openxmlformats.org/drawingml/2006/table">
            <a:tbl>
              <a:tblPr bandRow="1"/>
              <a:tblGrid>
                <a:gridCol w="1145490">
                  <a:extLst>
                    <a:ext uri="{9D8B030D-6E8A-4147-A177-3AD203B41FA5}">
                      <a16:colId xmlns:a16="http://schemas.microsoft.com/office/drawing/2014/main" val="3236551118"/>
                    </a:ext>
                  </a:extLst>
                </a:gridCol>
                <a:gridCol w="1652138">
                  <a:extLst>
                    <a:ext uri="{9D8B030D-6E8A-4147-A177-3AD203B41FA5}">
                      <a16:colId xmlns:a16="http://schemas.microsoft.com/office/drawing/2014/main" val="797168629"/>
                    </a:ext>
                  </a:extLst>
                </a:gridCol>
                <a:gridCol w="1258555">
                  <a:extLst>
                    <a:ext uri="{9D8B030D-6E8A-4147-A177-3AD203B41FA5}">
                      <a16:colId xmlns:a16="http://schemas.microsoft.com/office/drawing/2014/main" val="3901351372"/>
                    </a:ext>
                  </a:extLst>
                </a:gridCol>
                <a:gridCol w="1069938">
                  <a:extLst>
                    <a:ext uri="{9D8B030D-6E8A-4147-A177-3AD203B41FA5}">
                      <a16:colId xmlns:a16="http://schemas.microsoft.com/office/drawing/2014/main" val="3475477789"/>
                    </a:ext>
                  </a:extLst>
                </a:gridCol>
              </a:tblGrid>
              <a:tr h="419352">
                <a:tc gridSpan="2">
                  <a:txBody>
                    <a:bodyPr/>
                    <a:lstStyle/>
                    <a:p>
                      <a:pPr algn="ctr"/>
                      <a:r>
                        <a:rPr kumimoji="1" lang="ja-JP" altLang="en-US" sz="1400" b="1" i="0">
                          <a:solidFill>
                            <a:schemeClr val="bg1"/>
                          </a:solidFill>
                          <a:latin typeface="Meiryo" panose="020B0604030504040204" pitchFamily="34" charset="-128"/>
                          <a:ea typeface="Meiryo" panose="020B0604030504040204" pitchFamily="34" charset="-128"/>
                        </a:rPr>
                        <a:t>ターゲティング</a:t>
                      </a:r>
                    </a:p>
                  </a:txBody>
                  <a:tcPr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p>
                      <a:pPr algn="ctr"/>
                      <a:r>
                        <a:rPr kumimoji="1" lang="ja-JP" altLang="en-US" sz="1400" b="1" i="0">
                          <a:solidFill>
                            <a:schemeClr val="bg1"/>
                          </a:solidFill>
                          <a:latin typeface="Meiryo"/>
                          <a:ea typeface="Meiryo"/>
                        </a:rPr>
                        <a:t>統合前</a:t>
                      </a:r>
                      <a:endParaRPr kumimoji="1" lang="en-US" altLang="ja-JP" sz="1400" b="1" i="0">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a:solidFill>
                            <a:schemeClr val="bg1"/>
                          </a:solidFill>
                          <a:latin typeface="Meiryo"/>
                          <a:ea typeface="Meiryo"/>
                        </a:rPr>
                        <a:t>統合後</a:t>
                      </a:r>
                      <a:endParaRPr kumimoji="1" lang="en-US" altLang="ja-JP" sz="1400" b="1" i="0" err="1">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558123072"/>
                  </a:ext>
                </a:extLst>
              </a:tr>
              <a:tr h="299537">
                <a:tc gridSpan="2">
                  <a:txBody>
                    <a:bodyPr/>
                    <a:lstStyle/>
                    <a:p>
                      <a:pPr algn="ctr" fontAlgn="t">
                        <a:buNone/>
                      </a:pPr>
                      <a:r>
                        <a:rPr lang="ja-JP" altLang="en-US" sz="1200">
                          <a:solidFill>
                            <a:schemeClr val="bg1"/>
                          </a:solidFill>
                          <a:effectLst/>
                          <a:latin typeface="メイリオ" panose="020B0604030504040204" pitchFamily="50" charset="-128"/>
                          <a:ea typeface="メイリオ" panose="020B0604030504040204" pitchFamily="50" charset="-128"/>
                        </a:rPr>
                        <a:t>最大掛け率</a:t>
                      </a:r>
                      <a:endParaRPr lang="en-US" sz="1200">
                        <a:solidFill>
                          <a:schemeClr val="bg1"/>
                        </a:solidFill>
                        <a:effectLst/>
                        <a:latin typeface="メイリオ" panose="020B0604030504040204" pitchFamily="50" charset="-128"/>
                        <a:ea typeface="メイリオ" panose="020B0604030504040204" pitchFamily="50" charset="-128"/>
                      </a:endParaRP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hMerge="1">
                  <a:txBody>
                    <a:bodyPr/>
                    <a:lstStyle/>
                    <a:p>
                      <a:endParaRPr kumimoji="1" lang="ja-JP" altLang="en-US"/>
                    </a:p>
                  </a:txBody>
                  <a:tcPr/>
                </a:tc>
                <a:tc>
                  <a:txBody>
                    <a:bodyPr/>
                    <a:lstStyle/>
                    <a:p>
                      <a:pPr algn="ctr">
                        <a:buNone/>
                      </a:pPr>
                      <a:r>
                        <a:rPr lang="en-US" altLang="ja-JP" sz="1200">
                          <a:solidFill>
                            <a:schemeClr val="tx1">
                              <a:lumMod val="95000"/>
                              <a:lumOff val="5000"/>
                            </a:schemeClr>
                          </a:solidFill>
                          <a:latin typeface="メイリオ" panose="020B0604030504040204" pitchFamily="50" charset="-128"/>
                          <a:ea typeface="メイリオ" panose="020B0604030504040204" pitchFamily="50" charset="-128"/>
                        </a:rPr>
                        <a:t>2.00</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marL="0" algn="ctr" defTabSz="914400" rtl="0" eaLnBrk="1" latinLnBrk="0" hangingPunct="1">
                        <a:buNone/>
                      </a:pPr>
                      <a:r>
                        <a:rPr kumimoji="1" lang="en-US" altLang="ja-JP" sz="1200" b="1" kern="1200">
                          <a:solidFill>
                            <a:srgbClr val="002AFF"/>
                          </a:solidFill>
                          <a:effectLst/>
                          <a:latin typeface="メイリオ" panose="020B0604030504040204" pitchFamily="50" charset="-128"/>
                          <a:ea typeface="メイリオ" panose="020B0604030504040204" pitchFamily="50" charset="-128"/>
                          <a:cs typeface="+mn-cs"/>
                        </a:rPr>
                        <a:t>1.50</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545321733"/>
                  </a:ext>
                </a:extLst>
              </a:tr>
              <a:tr h="299537">
                <a:tc gridSpan="2">
                  <a:txBody>
                    <a:bodyPr/>
                    <a:lstStyle/>
                    <a:p>
                      <a:pPr algn="ctr" fontAlgn="t">
                        <a:buNone/>
                      </a:pPr>
                      <a:r>
                        <a:rPr lang="ja-JP" altLang="en-US" sz="1200">
                          <a:solidFill>
                            <a:schemeClr val="bg1"/>
                          </a:solidFill>
                          <a:effectLst/>
                          <a:latin typeface="メイリオ" panose="020B0604030504040204" pitchFamily="50" charset="-128"/>
                          <a:ea typeface="メイリオ" panose="020B0604030504040204" pitchFamily="50" charset="-128"/>
                        </a:rPr>
                        <a:t>デバイス（</a:t>
                      </a:r>
                      <a:r>
                        <a:rPr lang="en-US" sz="1200">
                          <a:solidFill>
                            <a:schemeClr val="bg1"/>
                          </a:solidFill>
                          <a:effectLst/>
                          <a:latin typeface="メイリオ" panose="020B0604030504040204" pitchFamily="50" charset="-128"/>
                          <a:ea typeface="メイリオ" panose="020B0604030504040204" pitchFamily="50" charset="-128"/>
                        </a:rPr>
                        <a:t>OS)</a:t>
                      </a: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60000"/>
                      </a:srgbClr>
                    </a:solidFill>
                  </a:tcPr>
                </a:tc>
                <a:tc hMerge="1">
                  <a:txBody>
                    <a:bodyPr/>
                    <a:lstStyle/>
                    <a:p>
                      <a:endParaRP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t">
                        <a:buNone/>
                      </a:pPr>
                      <a:r>
                        <a:rPr lang="en-US" altLang="ja-JP" sz="1200">
                          <a:solidFill>
                            <a:schemeClr val="tx1">
                              <a:lumMod val="95000"/>
                              <a:lumOff val="5000"/>
                            </a:schemeClr>
                          </a:solidFill>
                          <a:effectLst/>
                          <a:latin typeface="メイリオ" panose="020B0604030504040204" pitchFamily="50" charset="-128"/>
                          <a:ea typeface="メイリオ" panose="020B0604030504040204" pitchFamily="50" charset="-128"/>
                        </a:rPr>
                        <a:t>1.20</a:t>
                      </a: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altLang="ja-JP" sz="1200">
                          <a:solidFill>
                            <a:schemeClr val="tx1">
                              <a:lumMod val="95000"/>
                              <a:lumOff val="5000"/>
                            </a:schemeClr>
                          </a:solidFill>
                          <a:effectLst/>
                          <a:latin typeface="メイリオ" panose="020B0604030504040204" pitchFamily="50" charset="-128"/>
                          <a:ea typeface="メイリオ" panose="020B0604030504040204" pitchFamily="50" charset="-128"/>
                        </a:rPr>
                        <a:t>1.20</a:t>
                      </a: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4187291441"/>
                  </a:ext>
                </a:extLst>
              </a:tr>
              <a:tr h="390604">
                <a:tc gridSpan="2">
                  <a:txBody>
                    <a:bodyPr/>
                    <a:lstStyle/>
                    <a:p>
                      <a:pPr algn="ctr" fontAlgn="t">
                        <a:buNone/>
                      </a:pPr>
                      <a:r>
                        <a:rPr lang="ja-JP" altLang="en-US" sz="1200">
                          <a:solidFill>
                            <a:schemeClr val="bg1"/>
                          </a:solidFill>
                          <a:effectLst/>
                          <a:latin typeface="メイリオ" panose="020B0604030504040204" pitchFamily="50" charset="-128"/>
                          <a:ea typeface="メイリオ" panose="020B0604030504040204" pitchFamily="50" charset="-128"/>
                        </a:rPr>
                        <a:t>性別</a:t>
                      </a:r>
                    </a:p>
                  </a:txBody>
                  <a:tcPr marL="76200" marR="76200" marT="53340" marB="533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hMerge="1">
                  <a:txBody>
                    <a:bodyPr/>
                    <a:lstStyle/>
                    <a:p>
                      <a:pPr algn="ctr" fontAlgn="t">
                        <a:buNone/>
                      </a:pPr>
                      <a:endParaRPr lang="ja-JP" altLang="en-US" sz="140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t">
                        <a:buNone/>
                      </a:pPr>
                      <a:r>
                        <a:rPr lang="en-US" altLang="ja-JP" sz="1200">
                          <a:solidFill>
                            <a:schemeClr val="tx1">
                              <a:lumMod val="95000"/>
                              <a:lumOff val="5000"/>
                            </a:schemeClr>
                          </a:solidFill>
                          <a:effectLst/>
                          <a:latin typeface="メイリオ" panose="020B0604030504040204" pitchFamily="50" charset="-128"/>
                          <a:ea typeface="メイリオ" panose="020B0604030504040204" pitchFamily="50" charset="-128"/>
                        </a:rPr>
                        <a:t>1.20</a:t>
                      </a: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algn="ctr" fontAlgn="t">
                        <a:buNone/>
                      </a:pPr>
                      <a:r>
                        <a:rPr lang="en-US" altLang="ja-JP" sz="1200">
                          <a:solidFill>
                            <a:schemeClr val="tx1">
                              <a:lumMod val="95000"/>
                              <a:lumOff val="5000"/>
                            </a:schemeClr>
                          </a:solidFill>
                          <a:effectLst/>
                          <a:latin typeface="メイリオ" panose="020B0604030504040204" pitchFamily="50" charset="-128"/>
                          <a:ea typeface="メイリオ" panose="020B0604030504040204" pitchFamily="50" charset="-128"/>
                        </a:rPr>
                        <a:t>1.20</a:t>
                      </a:r>
                    </a:p>
                  </a:txBody>
                  <a:tcPr marL="76200" marR="76200" marT="53340" marB="53340"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649860245"/>
                  </a:ext>
                </a:extLst>
              </a:tr>
              <a:tr h="299537">
                <a:tc gridSpan="2">
                  <a:txBody>
                    <a:bodyPr/>
                    <a:lstStyle/>
                    <a:p>
                      <a:pPr algn="ctr" fontAlgn="t">
                        <a:buNone/>
                      </a:pPr>
                      <a:r>
                        <a:rPr lang="ja-JP" altLang="en-US" sz="1200">
                          <a:solidFill>
                            <a:schemeClr val="bg1"/>
                          </a:solidFill>
                          <a:effectLst/>
                          <a:latin typeface="メイリオ" panose="020B0604030504040204" pitchFamily="50" charset="-128"/>
                          <a:ea typeface="メイリオ" panose="020B0604030504040204" pitchFamily="50" charset="-128"/>
                        </a:rPr>
                        <a:t>年齢</a:t>
                      </a:r>
                    </a:p>
                  </a:txBody>
                  <a:tcPr marL="76200" marR="76200" marT="53340" marB="533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hMerge="1">
                  <a:txBody>
                    <a:bodyPr/>
                    <a:lstStyle/>
                    <a:p>
                      <a:pPr algn="ctr" fontAlgn="t">
                        <a:buNone/>
                      </a:pPr>
                      <a:endParaRPr lang="ja-JP" altLang="en-US" sz="140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t">
                        <a:buNone/>
                      </a:pPr>
                      <a:r>
                        <a:rPr lang="en-US" altLang="ja-JP" sz="1200">
                          <a:solidFill>
                            <a:schemeClr val="tx1">
                              <a:lumMod val="95000"/>
                              <a:lumOff val="5000"/>
                            </a:schemeClr>
                          </a:solidFill>
                          <a:effectLst/>
                          <a:latin typeface="メイリオ" panose="020B0604030504040204" pitchFamily="50" charset="-128"/>
                          <a:ea typeface="メイリオ" panose="020B0604030504040204" pitchFamily="50" charset="-128"/>
                        </a:rPr>
                        <a:t>1.20</a:t>
                      </a: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algn="ctr" fontAlgn="t">
                        <a:buNone/>
                      </a:pPr>
                      <a:r>
                        <a:rPr lang="en-US" altLang="ja-JP" sz="1200">
                          <a:solidFill>
                            <a:schemeClr val="tx1">
                              <a:lumMod val="95000"/>
                              <a:lumOff val="5000"/>
                            </a:schemeClr>
                          </a:solidFill>
                          <a:effectLst/>
                          <a:latin typeface="メイリオ" panose="020B0604030504040204" pitchFamily="50" charset="-128"/>
                          <a:ea typeface="メイリオ" panose="020B0604030504040204" pitchFamily="50" charset="-128"/>
                        </a:rPr>
                        <a:t>1.20</a:t>
                      </a:r>
                    </a:p>
                  </a:txBody>
                  <a:tcPr marL="76200" marR="76200" marT="53340" marB="53340"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2230342987"/>
                  </a:ext>
                </a:extLst>
              </a:tr>
              <a:tr h="390604">
                <a:tc rowSpan="2">
                  <a:txBody>
                    <a:bodyPr/>
                    <a:lstStyle/>
                    <a:p>
                      <a:pPr algn="ctr" fontAlgn="t">
                        <a:buNone/>
                      </a:pPr>
                      <a:r>
                        <a:rPr lang="ja-JP" altLang="en-US" sz="1200">
                          <a:solidFill>
                            <a:schemeClr val="bg1"/>
                          </a:solidFill>
                          <a:effectLst/>
                          <a:latin typeface="メイリオ" panose="020B0604030504040204" pitchFamily="50" charset="-128"/>
                          <a:ea typeface="メイリオ" panose="020B0604030504040204" pitchFamily="50" charset="-128"/>
                        </a:rPr>
                        <a:t>エリア</a:t>
                      </a:r>
                    </a:p>
                  </a:txBody>
                  <a:tcPr marL="76200" marR="76200" marT="53340" marB="533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p>
                      <a:pPr algn="ctr" fontAlgn="t">
                        <a:buNone/>
                      </a:pPr>
                      <a:r>
                        <a:rPr lang="ja-JP" altLang="en-US" sz="1200">
                          <a:solidFill>
                            <a:schemeClr val="bg1"/>
                          </a:solidFill>
                          <a:effectLst/>
                          <a:latin typeface="メイリオ" panose="020B0604030504040204" pitchFamily="50" charset="-128"/>
                          <a:ea typeface="メイリオ" panose="020B0604030504040204" pitchFamily="50" charset="-128"/>
                        </a:rPr>
                        <a:t>都道府県</a:t>
                      </a: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t">
                        <a:buNone/>
                      </a:pPr>
                      <a:r>
                        <a:rPr lang="en-US" altLang="ja-JP" sz="1200">
                          <a:solidFill>
                            <a:schemeClr val="tx1">
                              <a:lumMod val="95000"/>
                              <a:lumOff val="5000"/>
                            </a:schemeClr>
                          </a:solidFill>
                          <a:effectLst/>
                          <a:latin typeface="メイリオ" panose="020B0604030504040204" pitchFamily="50" charset="-128"/>
                          <a:ea typeface="メイリオ" panose="020B0604030504040204" pitchFamily="50" charset="-128"/>
                        </a:rPr>
                        <a:t>1.30</a:t>
                      </a: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marL="0" algn="ctr" defTabSz="914400" rtl="0" eaLnBrk="1" fontAlgn="t" latinLnBrk="0" hangingPunct="1">
                        <a:buNone/>
                      </a:pPr>
                      <a:r>
                        <a:rPr kumimoji="1" lang="en-US" altLang="ja-JP" sz="1200" b="1" kern="1200">
                          <a:solidFill>
                            <a:srgbClr val="002AFF"/>
                          </a:solidFill>
                          <a:effectLst/>
                          <a:latin typeface="メイリオ" panose="020B0604030504040204" pitchFamily="50" charset="-128"/>
                          <a:ea typeface="メイリオ" panose="020B0604030504040204" pitchFamily="50" charset="-128"/>
                          <a:cs typeface="+mn-cs"/>
                        </a:rPr>
                        <a:t>1.20</a:t>
                      </a:r>
                    </a:p>
                  </a:txBody>
                  <a:tcPr marL="76200" marR="76200" marT="53340" marB="53340"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383990618"/>
                  </a:ext>
                </a:extLst>
              </a:tr>
              <a:tr h="299537">
                <a:tc vMerge="1">
                  <a:txBody>
                    <a:bodyPr/>
                    <a:lstStyle/>
                    <a:p>
                      <a:endParaRPr/>
                    </a:p>
                  </a:txBody>
                  <a:tcPr marL="76200" marR="76200" marT="53340" marB="53340">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t">
                        <a:buNone/>
                      </a:pPr>
                      <a:r>
                        <a:rPr lang="ja-JP" altLang="en-US" sz="1200">
                          <a:solidFill>
                            <a:schemeClr val="bg1"/>
                          </a:solidFill>
                          <a:effectLst/>
                          <a:latin typeface="メイリオ" panose="020B0604030504040204" pitchFamily="50" charset="-128"/>
                          <a:ea typeface="メイリオ" panose="020B0604030504040204" pitchFamily="50" charset="-128"/>
                        </a:rPr>
                        <a:t>市区郡</a:t>
                      </a: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t">
                        <a:buNone/>
                      </a:pPr>
                      <a:r>
                        <a:rPr lang="en-US" altLang="ja-JP" sz="1200">
                          <a:solidFill>
                            <a:schemeClr val="tx1">
                              <a:lumMod val="95000"/>
                              <a:lumOff val="5000"/>
                            </a:schemeClr>
                          </a:solidFill>
                          <a:effectLst/>
                          <a:latin typeface="メイリオ" panose="020B0604030504040204" pitchFamily="50" charset="-128"/>
                          <a:ea typeface="メイリオ" panose="020B0604030504040204" pitchFamily="50" charset="-128"/>
                        </a:rPr>
                        <a:t>1.56</a:t>
                      </a: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marL="0" algn="ctr" defTabSz="914400" rtl="0" eaLnBrk="1" fontAlgn="t" latinLnBrk="0" hangingPunct="1">
                        <a:buNone/>
                      </a:pPr>
                      <a:r>
                        <a:rPr kumimoji="1" lang="en-US" altLang="ja-JP" sz="1200" b="1" kern="1200">
                          <a:solidFill>
                            <a:srgbClr val="002AFF"/>
                          </a:solidFill>
                          <a:effectLst/>
                          <a:latin typeface="メイリオ" panose="020B0604030504040204" pitchFamily="50" charset="-128"/>
                          <a:ea typeface="メイリオ" panose="020B0604030504040204" pitchFamily="50" charset="-128"/>
                          <a:cs typeface="+mn-cs"/>
                        </a:rPr>
                        <a:t>1.50</a:t>
                      </a:r>
                    </a:p>
                  </a:txBody>
                  <a:tcPr marL="76200" marR="76200" marT="53340" marB="53340"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3651884806"/>
                  </a:ext>
                </a:extLst>
              </a:tr>
            </a:tbl>
          </a:graphicData>
        </a:graphic>
      </p:graphicFrame>
      <p:graphicFrame>
        <p:nvGraphicFramePr>
          <p:cNvPr id="12" name="表 11">
            <a:extLst>
              <a:ext uri="{FF2B5EF4-FFF2-40B4-BE49-F238E27FC236}">
                <a16:creationId xmlns:a16="http://schemas.microsoft.com/office/drawing/2014/main" id="{805C69C6-46EE-FBFE-3EC5-4A95C5C60DF3}"/>
              </a:ext>
            </a:extLst>
          </p:cNvPr>
          <p:cNvGraphicFramePr>
            <a:graphicFrameLocks noGrp="1"/>
          </p:cNvGraphicFramePr>
          <p:nvPr/>
        </p:nvGraphicFramePr>
        <p:xfrm>
          <a:off x="6095999" y="2585875"/>
          <a:ext cx="5360873" cy="3609818"/>
        </p:xfrm>
        <a:graphic>
          <a:graphicData uri="http://schemas.openxmlformats.org/drawingml/2006/table">
            <a:tbl>
              <a:tblPr bandRow="1"/>
              <a:tblGrid>
                <a:gridCol w="1336744">
                  <a:extLst>
                    <a:ext uri="{9D8B030D-6E8A-4147-A177-3AD203B41FA5}">
                      <a16:colId xmlns:a16="http://schemas.microsoft.com/office/drawing/2014/main" val="3236551118"/>
                    </a:ext>
                  </a:extLst>
                </a:gridCol>
                <a:gridCol w="1589001">
                  <a:extLst>
                    <a:ext uri="{9D8B030D-6E8A-4147-A177-3AD203B41FA5}">
                      <a16:colId xmlns:a16="http://schemas.microsoft.com/office/drawing/2014/main" val="797168629"/>
                    </a:ext>
                  </a:extLst>
                </a:gridCol>
                <a:gridCol w="1316192">
                  <a:extLst>
                    <a:ext uri="{9D8B030D-6E8A-4147-A177-3AD203B41FA5}">
                      <a16:colId xmlns:a16="http://schemas.microsoft.com/office/drawing/2014/main" val="3901351372"/>
                    </a:ext>
                  </a:extLst>
                </a:gridCol>
                <a:gridCol w="1118936">
                  <a:extLst>
                    <a:ext uri="{9D8B030D-6E8A-4147-A177-3AD203B41FA5}">
                      <a16:colId xmlns:a16="http://schemas.microsoft.com/office/drawing/2014/main" val="3475477789"/>
                    </a:ext>
                  </a:extLst>
                </a:gridCol>
              </a:tblGrid>
              <a:tr h="385928">
                <a:tc gridSpan="2">
                  <a:txBody>
                    <a:bodyPr/>
                    <a:lstStyle/>
                    <a:p>
                      <a:pPr algn="ctr"/>
                      <a:r>
                        <a:rPr kumimoji="1" lang="ja-JP" altLang="en-US" sz="1400" b="1" i="0">
                          <a:solidFill>
                            <a:schemeClr val="bg1"/>
                          </a:solidFill>
                          <a:latin typeface="Meiryo" panose="020B0604030504040204" pitchFamily="34" charset="-128"/>
                          <a:ea typeface="Meiryo" panose="020B0604030504040204" pitchFamily="34" charset="-128"/>
                        </a:rPr>
                        <a:t>ターゲティング</a:t>
                      </a:r>
                    </a:p>
                  </a:txBody>
                  <a:tcPr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hMerge="1">
                  <a:txBody>
                    <a:bodyPr/>
                    <a:lstStyle/>
                    <a:p>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p>
                      <a:pPr algn="ctr"/>
                      <a:r>
                        <a:rPr kumimoji="1" lang="ja-JP" altLang="en-US" sz="1400" b="1" i="0">
                          <a:solidFill>
                            <a:schemeClr val="bg1"/>
                          </a:solidFill>
                          <a:latin typeface="Meiryo"/>
                          <a:ea typeface="Meiryo"/>
                        </a:rPr>
                        <a:t>統合前</a:t>
                      </a:r>
                      <a:endParaRPr kumimoji="1" lang="en-US" altLang="ja-JP" sz="1400" b="1" i="0">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a:solidFill>
                            <a:schemeClr val="bg1"/>
                          </a:solidFill>
                          <a:latin typeface="Meiryo"/>
                          <a:ea typeface="Meiryo"/>
                        </a:rPr>
                        <a:t>統合後</a:t>
                      </a:r>
                      <a:endParaRPr kumimoji="1" lang="en-US" altLang="ja-JP" sz="1400" b="1" i="0" err="1">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558123072"/>
                  </a:ext>
                </a:extLst>
              </a:tr>
              <a:tr h="152410">
                <a:tc rowSpan="3">
                  <a:txBody>
                    <a:bodyPr/>
                    <a:lstStyle/>
                    <a:p>
                      <a:pPr algn="ctr">
                        <a:buNone/>
                      </a:pPr>
                      <a:r>
                        <a:rPr lang="ja-JP" altLang="en-US" sz="1200">
                          <a:solidFill>
                            <a:schemeClr val="bg1"/>
                          </a:solidFill>
                          <a:latin typeface="メイリオ" panose="020B0604030504040204" pitchFamily="50" charset="-128"/>
                          <a:ea typeface="メイリオ" panose="020B0604030504040204" pitchFamily="50" charset="-128"/>
                        </a:rPr>
                        <a:t>オーディエンスリスト（配信）</a:t>
                      </a:r>
                    </a:p>
                  </a:txBody>
                  <a:tcPr anchor="ctr">
                    <a:lnL w="12700" cmpd="sng">
                      <a:solidFill>
                        <a:srgbClr val="FFFFFF"/>
                      </a:solidFill>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a:solidFill>
                            <a:schemeClr val="bg1"/>
                          </a:solidFill>
                          <a:latin typeface="メイリオ" panose="020B0604030504040204" pitchFamily="50" charset="-128"/>
                          <a:ea typeface="メイリオ" panose="020B0604030504040204" pitchFamily="50" charset="-128"/>
                        </a:rPr>
                        <a:t>共通オーディエンス（興味関心など）</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rgbClr val="000048">
                        <a:alpha val="60000"/>
                      </a:srgbClr>
                    </a:solidFill>
                  </a:tcPr>
                </a:tc>
                <a:tc>
                  <a:txBody>
                    <a:bodyPr/>
                    <a:lstStyle/>
                    <a:p>
                      <a:pPr algn="ctr">
                        <a:buNone/>
                      </a:pPr>
                      <a:r>
                        <a:rPr lang="en-US" altLang="ja-JP" sz="1200">
                          <a:solidFill>
                            <a:schemeClr val="tx1">
                              <a:lumMod val="95000"/>
                              <a:lumOff val="5000"/>
                            </a:schemeClr>
                          </a:solidFill>
                          <a:latin typeface="メイリオ" panose="020B0604030504040204" pitchFamily="50" charset="-128"/>
                          <a:ea typeface="メイリオ" panose="020B0604030504040204" pitchFamily="50" charset="-128"/>
                        </a:rPr>
                        <a:t>1.80</a:t>
                      </a:r>
                    </a:p>
                  </a:txBody>
                  <a:tcPr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algn="ctr" defTabSz="914400" rtl="0" eaLnBrk="1" latinLnBrk="0" hangingPunct="1">
                        <a:buNone/>
                      </a:pPr>
                      <a:r>
                        <a:rPr kumimoji="1" lang="en-US" altLang="ja-JP" sz="1200" b="1" kern="1200">
                          <a:solidFill>
                            <a:srgbClr val="002AFF"/>
                          </a:solidFill>
                          <a:effectLst/>
                          <a:latin typeface="メイリオ" panose="020B0604030504040204" pitchFamily="50" charset="-128"/>
                          <a:ea typeface="メイリオ" panose="020B0604030504040204" pitchFamily="50" charset="-128"/>
                          <a:cs typeface="+mn-cs"/>
                        </a:rPr>
                        <a:t>1.50</a:t>
                      </a:r>
                    </a:p>
                  </a:txBody>
                  <a:tcPr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167175848"/>
                  </a:ext>
                </a:extLst>
              </a:tr>
              <a:tr h="0">
                <a:tc vMerge="1">
                  <a:txBody>
                    <a:bodyPr/>
                    <a:lstStyle/>
                    <a:p>
                      <a:endParaRPr/>
                    </a:p>
                  </a:txBody>
                  <a:tcPr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solidFill>
                  </a:tcPr>
                </a:tc>
                <a:tc>
                  <a:txBody>
                    <a:bodyPr/>
                    <a:lstStyle/>
                    <a:p>
                      <a:pPr algn="ctr">
                        <a:buNone/>
                      </a:pPr>
                      <a:r>
                        <a:rPr lang="ja-JP" altLang="en-US" sz="1200">
                          <a:solidFill>
                            <a:schemeClr val="bg1"/>
                          </a:solidFill>
                          <a:latin typeface="メイリオ" panose="020B0604030504040204" pitchFamily="50" charset="-128"/>
                          <a:ea typeface="メイリオ" panose="020B0604030504040204" pitchFamily="50" charset="-128"/>
                        </a:rPr>
                        <a:t>ヤフー提供</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48">
                        <a:alpha val="60000"/>
                      </a:srgbClr>
                    </a:solidFill>
                  </a:tcPr>
                </a:tc>
                <a:tc>
                  <a:txBody>
                    <a:bodyPr/>
                    <a:lstStyle/>
                    <a:p>
                      <a:pPr algn="ctr">
                        <a:buNone/>
                      </a:pPr>
                      <a:r>
                        <a:rPr lang="en-US" altLang="ja-JP" sz="1200">
                          <a:solidFill>
                            <a:schemeClr val="tx1">
                              <a:lumMod val="95000"/>
                              <a:lumOff val="5000"/>
                            </a:schemeClr>
                          </a:solidFill>
                          <a:latin typeface="メイリオ" panose="020B0604030504040204" pitchFamily="50" charset="-128"/>
                          <a:ea typeface="メイリオ" panose="020B0604030504040204" pitchFamily="50" charset="-128"/>
                        </a:rPr>
                        <a:t>1.80</a:t>
                      </a:r>
                    </a:p>
                  </a:txBody>
                  <a:tcPr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algn="ctr" defTabSz="914400" rtl="0" eaLnBrk="1" latinLnBrk="0" hangingPunct="1">
                        <a:buNone/>
                      </a:pPr>
                      <a:r>
                        <a:rPr kumimoji="1" lang="en-US" altLang="ja-JP" sz="1200" b="1" kern="1200">
                          <a:solidFill>
                            <a:srgbClr val="002AFF"/>
                          </a:solidFill>
                          <a:effectLst/>
                          <a:latin typeface="メイリオ" panose="020B0604030504040204" pitchFamily="50" charset="-128"/>
                          <a:ea typeface="メイリオ" panose="020B0604030504040204" pitchFamily="50" charset="-128"/>
                          <a:cs typeface="+mn-cs"/>
                        </a:rPr>
                        <a:t>1.50</a:t>
                      </a:r>
                    </a:p>
                  </a:txBody>
                  <a:tcPr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0906343"/>
                  </a:ext>
                </a:extLst>
              </a:tr>
              <a:tr h="152410">
                <a:tc vMerge="1">
                  <a:txBody>
                    <a:bodyPr/>
                    <a:lstStyle/>
                    <a:p>
                      <a:endParaRPr/>
                    </a:p>
                  </a:txBody>
                  <a:tcPr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solidFill>
                  </a:tcPr>
                </a:tc>
                <a:tc>
                  <a:txBody>
                    <a:bodyPr/>
                    <a:lstStyle/>
                    <a:p>
                      <a:pPr algn="ctr">
                        <a:buNone/>
                      </a:pPr>
                      <a:r>
                        <a:rPr kumimoji="1" lang="en-US" altLang="ja-JP" sz="1200">
                          <a:solidFill>
                            <a:schemeClr val="bg1"/>
                          </a:solidFill>
                          <a:latin typeface="メイリオ" panose="020B0604030504040204" pitchFamily="50" charset="-128"/>
                          <a:ea typeface="メイリオ" panose="020B0604030504040204" pitchFamily="50" charset="-128"/>
                        </a:rPr>
                        <a:t>Yahoo! Audience Discovery</a:t>
                      </a:r>
                      <a:endParaRPr lang="ja-JP" altLang="en-US" sz="1200">
                        <a:solidFill>
                          <a:schemeClr val="bg1"/>
                        </a:solidFill>
                        <a:latin typeface="メイリオ" panose="020B0604030504040204" pitchFamily="50" charset="-128"/>
                        <a:ea typeface="メイリオ" panose="020B0604030504040204" pitchFamily="50" charset="-128"/>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48">
                        <a:alpha val="60000"/>
                      </a:srgbClr>
                    </a:solidFill>
                  </a:tcPr>
                </a:tc>
                <a:tc>
                  <a:txBody>
                    <a:bodyPr/>
                    <a:lstStyle/>
                    <a:p>
                      <a:pPr algn="ctr">
                        <a:buNone/>
                      </a:pPr>
                      <a:r>
                        <a:rPr lang="en-US" altLang="ja-JP" sz="1200">
                          <a:solidFill>
                            <a:schemeClr val="tx1">
                              <a:lumMod val="95000"/>
                              <a:lumOff val="5000"/>
                            </a:schemeClr>
                          </a:solidFill>
                          <a:latin typeface="メイリオ" panose="020B0604030504040204" pitchFamily="50" charset="-128"/>
                          <a:ea typeface="メイリオ" panose="020B0604030504040204" pitchFamily="50" charset="-128"/>
                        </a:rPr>
                        <a:t>2.00</a:t>
                      </a:r>
                    </a:p>
                  </a:txBody>
                  <a:tcPr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algn="ctr" defTabSz="914400" rtl="0" eaLnBrk="1" latinLnBrk="0" hangingPunct="1">
                        <a:buNone/>
                      </a:pPr>
                      <a:r>
                        <a:rPr kumimoji="1" lang="en-US" altLang="ja-JP" sz="1200" b="1" kern="1200">
                          <a:solidFill>
                            <a:srgbClr val="002AFF"/>
                          </a:solidFill>
                          <a:effectLst/>
                          <a:latin typeface="メイリオ" panose="020B0604030504040204" pitchFamily="50" charset="-128"/>
                          <a:ea typeface="メイリオ" panose="020B0604030504040204" pitchFamily="50" charset="-128"/>
                          <a:cs typeface="+mn-cs"/>
                        </a:rPr>
                        <a:t>1.50</a:t>
                      </a:r>
                    </a:p>
                  </a:txBody>
                  <a:tcPr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4055488764"/>
                  </a:ext>
                </a:extLst>
              </a:tr>
              <a:tr h="152410">
                <a:tc rowSpan="3">
                  <a:txBody>
                    <a:bodyPr/>
                    <a:lstStyle/>
                    <a:p>
                      <a:pPr algn="ctr">
                        <a:buNone/>
                      </a:pPr>
                      <a:r>
                        <a:rPr lang="ja-JP" altLang="en-US" sz="1200">
                          <a:solidFill>
                            <a:schemeClr val="bg1"/>
                          </a:solidFill>
                          <a:latin typeface="メイリオ" panose="020B0604030504040204" pitchFamily="50" charset="-128"/>
                          <a:ea typeface="メイリオ" panose="020B0604030504040204" pitchFamily="50" charset="-128"/>
                        </a:rPr>
                        <a:t>オーディエンスリスト（除外）</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p>
                      <a:pPr algn="ctr">
                        <a:buNone/>
                      </a:pPr>
                      <a:r>
                        <a:rPr lang="ja-JP" altLang="en-US" sz="1200">
                          <a:solidFill>
                            <a:schemeClr val="bg1"/>
                          </a:solidFill>
                          <a:latin typeface="メイリオ" panose="020B0604030504040204" pitchFamily="50" charset="-128"/>
                          <a:ea typeface="メイリオ" panose="020B0604030504040204" pitchFamily="50" charset="-128"/>
                        </a:rPr>
                        <a:t>共通オーディエンス（興味関心など）</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200">
                          <a:solidFill>
                            <a:schemeClr val="tx1">
                              <a:lumMod val="95000"/>
                              <a:lumOff val="5000"/>
                            </a:schemeClr>
                          </a:solidFill>
                          <a:latin typeface="メイリオ" panose="020B0604030504040204" pitchFamily="50" charset="-128"/>
                          <a:ea typeface="メイリオ" panose="020B0604030504040204" pitchFamily="50" charset="-128"/>
                        </a:rPr>
                        <a:t>1.20</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algn="ctr">
                        <a:buNone/>
                      </a:pPr>
                      <a:r>
                        <a:rPr lang="en-US" altLang="ja-JP" sz="1200" b="1">
                          <a:solidFill>
                            <a:srgbClr val="002AFF"/>
                          </a:solidFill>
                          <a:effectLst/>
                          <a:latin typeface="メイリオ" panose="020B0604030504040204" pitchFamily="50" charset="-128"/>
                          <a:ea typeface="メイリオ" panose="020B0604030504040204" pitchFamily="50" charset="-128"/>
                        </a:rPr>
                        <a:t>1.10</a:t>
                      </a:r>
                      <a:endParaRPr lang="ja-JP" altLang="en-US" sz="1200">
                        <a:solidFill>
                          <a:srgbClr val="002AFF"/>
                        </a:solidFill>
                        <a:latin typeface="メイリオ" panose="020B0604030504040204" pitchFamily="50" charset="-128"/>
                        <a:ea typeface="メイリオ" panose="020B0604030504040204" pitchFamily="50" charset="-128"/>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4187291441"/>
                  </a:ext>
                </a:extLst>
              </a:tr>
              <a:tr h="0">
                <a:tc vMerge="1">
                  <a:txBody>
                    <a:bodyPr/>
                    <a:lstStyle/>
                    <a:p>
                      <a:endParaRPr/>
                    </a:p>
                  </a:txBody>
                  <a:tcPr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p>
                      <a:pPr algn="ctr">
                        <a:buNone/>
                      </a:pPr>
                      <a:r>
                        <a:rPr lang="ja-JP" altLang="en-US" sz="1200">
                          <a:solidFill>
                            <a:schemeClr val="bg1"/>
                          </a:solidFill>
                          <a:latin typeface="メイリオ" panose="020B0604030504040204" pitchFamily="50" charset="-128"/>
                          <a:ea typeface="メイリオ" panose="020B0604030504040204" pitchFamily="50" charset="-128"/>
                        </a:rPr>
                        <a:t>ヤフー提供</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200">
                          <a:solidFill>
                            <a:schemeClr val="tx1">
                              <a:lumMod val="95000"/>
                              <a:lumOff val="5000"/>
                            </a:schemeClr>
                          </a:solidFill>
                          <a:latin typeface="メイリオ" panose="020B0604030504040204" pitchFamily="50" charset="-128"/>
                          <a:ea typeface="メイリオ" panose="020B0604030504040204" pitchFamily="50" charset="-128"/>
                        </a:rPr>
                        <a:t>1.20</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algn="ctr">
                        <a:buNone/>
                      </a:pPr>
                      <a:r>
                        <a:rPr lang="en-US" altLang="ja-JP" sz="1200" b="1">
                          <a:solidFill>
                            <a:srgbClr val="002AFF"/>
                          </a:solidFill>
                          <a:effectLst/>
                          <a:latin typeface="メイリオ" panose="020B0604030504040204" pitchFamily="50" charset="-128"/>
                          <a:ea typeface="メイリオ" panose="020B0604030504040204" pitchFamily="50" charset="-128"/>
                        </a:rPr>
                        <a:t>1.10</a:t>
                      </a:r>
                      <a:endParaRPr lang="ja-JP" altLang="en-US" sz="1200">
                        <a:solidFill>
                          <a:srgbClr val="002AFF"/>
                        </a:solidFill>
                        <a:latin typeface="メイリオ" panose="020B0604030504040204" pitchFamily="50" charset="-128"/>
                        <a:ea typeface="メイリオ" panose="020B0604030504040204" pitchFamily="50" charset="-128"/>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649860245"/>
                  </a:ext>
                </a:extLst>
              </a:tr>
              <a:tr h="152410">
                <a:tc vMerge="1">
                  <a:txBody>
                    <a:bodyPr/>
                    <a:lstStyle/>
                    <a:p>
                      <a:endParaRPr/>
                    </a:p>
                  </a:txBody>
                  <a:tcPr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p>
                      <a:pPr algn="ctr">
                        <a:buNone/>
                      </a:pPr>
                      <a:r>
                        <a:rPr kumimoji="1" lang="en-US" altLang="ja-JP" sz="1200">
                          <a:solidFill>
                            <a:schemeClr val="bg1"/>
                          </a:solidFill>
                          <a:latin typeface="メイリオ" panose="020B0604030504040204" pitchFamily="50" charset="-128"/>
                          <a:ea typeface="メイリオ" panose="020B0604030504040204" pitchFamily="50" charset="-128"/>
                        </a:rPr>
                        <a:t>Yahoo! Audience Discovery</a:t>
                      </a:r>
                      <a:endParaRPr lang="ja-JP" altLang="en-US" sz="1200">
                        <a:solidFill>
                          <a:schemeClr val="bg1"/>
                        </a:solidFill>
                        <a:latin typeface="メイリオ" panose="020B0604030504040204" pitchFamily="50" charset="-128"/>
                        <a:ea typeface="メイリオ" panose="020B0604030504040204" pitchFamily="50" charset="-128"/>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200">
                          <a:solidFill>
                            <a:schemeClr val="tx1">
                              <a:lumMod val="95000"/>
                              <a:lumOff val="5000"/>
                            </a:schemeClr>
                          </a:solidFill>
                          <a:latin typeface="メイリオ" panose="020B0604030504040204" pitchFamily="50" charset="-128"/>
                          <a:ea typeface="メイリオ" panose="020B0604030504040204" pitchFamily="50" charset="-128"/>
                        </a:rPr>
                        <a:t>1.20</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algn="ctr">
                        <a:buNone/>
                      </a:pPr>
                      <a:r>
                        <a:rPr lang="en-US" altLang="ja-JP" sz="1200" b="1">
                          <a:solidFill>
                            <a:srgbClr val="002AFF"/>
                          </a:solidFill>
                          <a:effectLst/>
                          <a:latin typeface="メイリオ" panose="020B0604030504040204" pitchFamily="50" charset="-128"/>
                          <a:ea typeface="メイリオ" panose="020B0604030504040204" pitchFamily="50" charset="-128"/>
                        </a:rPr>
                        <a:t>1.10</a:t>
                      </a:r>
                      <a:endParaRPr lang="ja-JP" altLang="en-US" sz="1200">
                        <a:solidFill>
                          <a:srgbClr val="002AFF"/>
                        </a:solidFill>
                        <a:latin typeface="メイリオ" panose="020B0604030504040204" pitchFamily="50" charset="-128"/>
                        <a:ea typeface="メイリオ" panose="020B0604030504040204" pitchFamily="50" charset="-128"/>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2230342987"/>
                  </a:ext>
                </a:extLst>
              </a:tr>
              <a:tr h="389250">
                <a:tc gridSpan="2">
                  <a:txBody>
                    <a:bodyPr/>
                    <a:lstStyle/>
                    <a:p>
                      <a:pPr algn="ctr">
                        <a:buNone/>
                      </a:pPr>
                      <a:r>
                        <a:rPr lang="ja-JP" altLang="en-US" sz="1200">
                          <a:solidFill>
                            <a:schemeClr val="bg1"/>
                          </a:solidFill>
                          <a:latin typeface="メイリオ" panose="020B0604030504040204" pitchFamily="50" charset="-128"/>
                          <a:ea typeface="メイリオ" panose="020B0604030504040204" pitchFamily="50" charset="-128"/>
                        </a:rPr>
                        <a:t>時間帯</a:t>
                      </a:r>
                    </a:p>
                  </a:txBody>
                  <a:tcPr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hMerge="1">
                  <a:txBody>
                    <a:bodyPr/>
                    <a:lstStyle/>
                    <a:p>
                      <a:pPr algn="ctr">
                        <a:buNone/>
                      </a:pPr>
                      <a:endParaRPr lang="ja-JP" altLang="en-US" sz="1200">
                        <a:solidFill>
                          <a:schemeClr val="bg1"/>
                        </a:solidFill>
                        <a:latin typeface="メイリオ" panose="020B0604030504040204" pitchFamily="50" charset="-128"/>
                        <a:ea typeface="メイリオ" panose="020B0604030504040204" pitchFamily="50" charset="-128"/>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200">
                          <a:solidFill>
                            <a:schemeClr val="tx1">
                              <a:lumMod val="95000"/>
                              <a:lumOff val="5000"/>
                            </a:schemeClr>
                          </a:solidFill>
                          <a:latin typeface="メイリオ" panose="020B0604030504040204" pitchFamily="50" charset="-128"/>
                          <a:ea typeface="メイリオ" panose="020B0604030504040204" pitchFamily="50" charset="-128"/>
                        </a:rPr>
                        <a:t>1.20</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algn="ctr">
                        <a:buNone/>
                      </a:pPr>
                      <a:r>
                        <a:rPr lang="en-US" altLang="ja-JP" sz="1200">
                          <a:solidFill>
                            <a:schemeClr val="tx1">
                              <a:lumMod val="95000"/>
                              <a:lumOff val="5000"/>
                            </a:schemeClr>
                          </a:solidFill>
                          <a:latin typeface="メイリオ" panose="020B0604030504040204" pitchFamily="50" charset="-128"/>
                          <a:ea typeface="メイリオ" panose="020B0604030504040204" pitchFamily="50" charset="-128"/>
                        </a:rPr>
                        <a:t>1.20</a:t>
                      </a:r>
                    </a:p>
                  </a:txBody>
                  <a:tcPr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383990618"/>
                  </a:ext>
                </a:extLst>
              </a:tr>
              <a:tr h="152410">
                <a:tc gridSpan="2">
                  <a:txBody>
                    <a:bodyPr/>
                    <a:lstStyle/>
                    <a:p>
                      <a:pPr algn="ctr">
                        <a:buNone/>
                      </a:pPr>
                      <a:r>
                        <a:rPr lang="en-US" sz="1200">
                          <a:solidFill>
                            <a:schemeClr val="bg1"/>
                          </a:solidFill>
                          <a:latin typeface="メイリオ" panose="020B0604030504040204" pitchFamily="50" charset="-128"/>
                          <a:ea typeface="メイリオ" panose="020B0604030504040204" pitchFamily="50" charset="-128"/>
                        </a:rPr>
                        <a:t>FQ</a:t>
                      </a:r>
                      <a:r>
                        <a:rPr lang="ja-JP" altLang="en-US" sz="1200">
                          <a:solidFill>
                            <a:schemeClr val="bg1"/>
                          </a:solidFill>
                          <a:latin typeface="メイリオ" panose="020B0604030504040204" pitchFamily="50" charset="-128"/>
                          <a:ea typeface="メイリオ" panose="020B0604030504040204" pitchFamily="50" charset="-128"/>
                        </a:rPr>
                        <a:t>キャップ　</a:t>
                      </a:r>
                    </a:p>
                    <a:p>
                      <a:pPr algn="ctr">
                        <a:buNone/>
                      </a:pPr>
                      <a:r>
                        <a:rPr lang="ja-JP" altLang="en-US" sz="1200">
                          <a:solidFill>
                            <a:schemeClr val="bg1"/>
                          </a:solidFill>
                          <a:latin typeface="メイリオ" panose="020B0604030504040204" pitchFamily="50" charset="-128"/>
                          <a:ea typeface="メイリオ" panose="020B0604030504040204" pitchFamily="50" charset="-128"/>
                        </a:rPr>
                        <a:t>　</a:t>
                      </a:r>
                    </a:p>
                  </a:txBody>
                  <a:tcPr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hMerge="1">
                  <a:txBody>
                    <a:bodyPr/>
                    <a:lstStyle/>
                    <a:p>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200">
                          <a:solidFill>
                            <a:schemeClr val="tx1">
                              <a:lumMod val="95000"/>
                              <a:lumOff val="5000"/>
                            </a:schemeClr>
                          </a:solidFill>
                          <a:latin typeface="メイリオ" panose="020B0604030504040204" pitchFamily="50" charset="-128"/>
                          <a:ea typeface="メイリオ" panose="020B0604030504040204" pitchFamily="50" charset="-128"/>
                        </a:rPr>
                        <a:t>2.00</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algn="ctr">
                        <a:buNone/>
                      </a:pPr>
                      <a:r>
                        <a:rPr kumimoji="1" lang="en-US" altLang="ja-JP" sz="1200" b="1" kern="1200">
                          <a:solidFill>
                            <a:srgbClr val="002AFF"/>
                          </a:solidFill>
                          <a:effectLst/>
                          <a:latin typeface="メイリオ" panose="020B0604030504040204" pitchFamily="50" charset="-128"/>
                          <a:ea typeface="メイリオ" panose="020B0604030504040204" pitchFamily="50" charset="-128"/>
                          <a:cs typeface="+mn-cs"/>
                        </a:rPr>
                        <a:t>1.00</a:t>
                      </a:r>
                    </a:p>
                  </a:txBody>
                  <a:tcPr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3651884806"/>
                  </a:ext>
                </a:extLst>
              </a:tr>
            </a:tbl>
          </a:graphicData>
        </a:graphic>
      </p:graphicFrame>
    </p:spTree>
    <p:extLst>
      <p:ext uri="{BB962C8B-B14F-4D97-AF65-F5344CB8AC3E}">
        <p14:creationId xmlns:p14="http://schemas.microsoft.com/office/powerpoint/2010/main" val="95098509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5874134-4B33-6C2D-4380-9A415ED09111}"/>
              </a:ext>
            </a:extLst>
          </p:cNvPr>
          <p:cNvSpPr>
            <a:spLocks noGrp="1"/>
          </p:cNvSpPr>
          <p:nvPr>
            <p:ph type="body" sz="quarter" idx="12"/>
          </p:nvPr>
        </p:nvSpPr>
        <p:spPr/>
        <p:txBody>
          <a:bodyPr/>
          <a:lstStyle/>
          <a:p>
            <a:pPr marL="0" indent="0">
              <a:buNone/>
            </a:pPr>
            <a:r>
              <a:rPr kumimoji="1" lang="ja-JP" altLang="en-US" dirty="0"/>
              <a:t>媒体データ</a:t>
            </a:r>
          </a:p>
        </p:txBody>
      </p:sp>
      <p:pic>
        <p:nvPicPr>
          <p:cNvPr id="7" name="図プレースホルダー 50" descr="アイコン&#10;&#10;自動的に生成された説明">
            <a:extLst>
              <a:ext uri="{FF2B5EF4-FFF2-40B4-BE49-F238E27FC236}">
                <a16:creationId xmlns:a16="http://schemas.microsoft.com/office/drawing/2014/main" id="{473D32B7-1D14-4F8B-1B04-878301F8828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8" name="テキスト プレースホルダー 3">
            <a:extLst>
              <a:ext uri="{FF2B5EF4-FFF2-40B4-BE49-F238E27FC236}">
                <a16:creationId xmlns:a16="http://schemas.microsoft.com/office/drawing/2014/main" id="{C273BC0F-7E66-B9BC-E6E8-583D8E4048D2}"/>
              </a:ext>
            </a:extLst>
          </p:cNvPr>
          <p:cNvSpPr txBox="1">
            <a:spLocks noGrp="1"/>
          </p:cNvSpPr>
          <p:nvPr>
            <p:ph type="body" sz="quarter" idx="10"/>
          </p:nvPr>
        </p:nvSpPr>
        <p:spPr>
          <a:xfrm>
            <a:off x="1887538" y="234125"/>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48"/>
                </a:solidFill>
                <a:effectLst/>
                <a:uLnTx/>
                <a:uFillTx/>
                <a:latin typeface="+mn-ea"/>
                <a:ea typeface="+mn-ea"/>
                <a:cs typeface="+mn-cs"/>
              </a:rPr>
              <a:t>Yahoo!</a:t>
            </a:r>
            <a:r>
              <a:rPr kumimoji="1" lang="ja-JP" altLang="en-US" b="1" i="0" u="none" strike="noStrike" kern="1200" cap="none" spc="0" normalizeH="0" baseline="0" noProof="0" dirty="0">
                <a:ln>
                  <a:noFill/>
                </a:ln>
                <a:solidFill>
                  <a:srgbClr val="000048"/>
                </a:solidFill>
                <a:effectLst/>
                <a:uLnTx/>
                <a:uFillTx/>
                <a:latin typeface="+mn-ea"/>
                <a:ea typeface="+mn-ea"/>
                <a:cs typeface="+mn-cs"/>
              </a:rPr>
              <a:t>ニュース オリジナルコンテンツの受賞歴</a:t>
            </a:r>
          </a:p>
        </p:txBody>
      </p:sp>
      <p:graphicFrame>
        <p:nvGraphicFramePr>
          <p:cNvPr id="2" name="表 1">
            <a:extLst>
              <a:ext uri="{FF2B5EF4-FFF2-40B4-BE49-F238E27FC236}">
                <a16:creationId xmlns:a16="http://schemas.microsoft.com/office/drawing/2014/main" id="{DA994FF8-86DE-C7C4-5ECF-7B7FD33BEF48}"/>
              </a:ext>
            </a:extLst>
          </p:cNvPr>
          <p:cNvGraphicFramePr>
            <a:graphicFrameLocks noGrp="1"/>
          </p:cNvGraphicFramePr>
          <p:nvPr>
            <p:extLst>
              <p:ext uri="{D42A27DB-BD31-4B8C-83A1-F6EECF244321}">
                <p14:modId xmlns:p14="http://schemas.microsoft.com/office/powerpoint/2010/main" val="2926664243"/>
              </p:ext>
            </p:extLst>
          </p:nvPr>
        </p:nvGraphicFramePr>
        <p:xfrm>
          <a:off x="2794421" y="1382573"/>
          <a:ext cx="6479178" cy="5025841"/>
        </p:xfrm>
        <a:graphic>
          <a:graphicData uri="http://schemas.openxmlformats.org/drawingml/2006/table">
            <a:tbl>
              <a:tblPr/>
              <a:tblGrid>
                <a:gridCol w="1634309">
                  <a:extLst>
                    <a:ext uri="{9D8B030D-6E8A-4147-A177-3AD203B41FA5}">
                      <a16:colId xmlns:a16="http://schemas.microsoft.com/office/drawing/2014/main" val="2111897086"/>
                    </a:ext>
                  </a:extLst>
                </a:gridCol>
                <a:gridCol w="4844869">
                  <a:extLst>
                    <a:ext uri="{9D8B030D-6E8A-4147-A177-3AD203B41FA5}">
                      <a16:colId xmlns:a16="http://schemas.microsoft.com/office/drawing/2014/main" val="3278288273"/>
                    </a:ext>
                  </a:extLst>
                </a:gridCol>
              </a:tblGrid>
              <a:tr h="84128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FFFFFF"/>
                          </a:solidFill>
                          <a:effectLst/>
                          <a:latin typeface="+mn-ea"/>
                          <a:ea typeface="+mn-ea"/>
                        </a:rPr>
                        <a:t>タイトル</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1" i="0" u="none" strike="noStrike" dirty="0">
                          <a:solidFill>
                            <a:srgbClr val="FFFFFF"/>
                          </a:solidFill>
                          <a:effectLst/>
                          <a:latin typeface="+mn-ea"/>
                          <a:ea typeface="+mn-ea"/>
                        </a:rPr>
                        <a:t>DOCS for SDGs – </a:t>
                      </a:r>
                      <a:r>
                        <a:rPr lang="ja-JP" altLang="en-US" sz="1200" b="1" i="0" u="none" strike="noStrike" dirty="0">
                          <a:solidFill>
                            <a:srgbClr val="FFFFFF"/>
                          </a:solidFill>
                          <a:effectLst/>
                          <a:latin typeface="+mn-ea"/>
                          <a:ea typeface="+mn-ea"/>
                        </a:rPr>
                        <a:t>ドキュメンタリーで知る</a:t>
                      </a:r>
                      <a:r>
                        <a:rPr lang="en-US" altLang="ja-JP" sz="1200" b="1" i="0" u="none" strike="noStrike" dirty="0">
                          <a:solidFill>
                            <a:srgbClr val="FFFFFF"/>
                          </a:solidFill>
                          <a:effectLst/>
                          <a:latin typeface="+mn-ea"/>
                          <a:ea typeface="+mn-ea"/>
                        </a:rPr>
                        <a:t>SDGs –</a:t>
                      </a:r>
                      <a:endParaRPr lang="ja-JP" altLang="en-US" sz="1200" b="1" i="0" u="none" strike="noStrike" dirty="0">
                        <a:solidFill>
                          <a:srgbClr val="FFFFFF"/>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2060"/>
                    </a:solidFill>
                  </a:tcPr>
                </a:tc>
                <a:extLst>
                  <a:ext uri="{0D108BD9-81ED-4DB2-BD59-A6C34878D82A}">
                    <a16:rowId xmlns:a16="http://schemas.microsoft.com/office/drawing/2014/main" val="459298016"/>
                  </a:ext>
                </a:extLst>
              </a:tr>
              <a:tr h="476242">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受賞</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0" i="0" u="none" strike="noStrike" dirty="0">
                          <a:solidFill>
                            <a:srgbClr val="0D0D0D"/>
                          </a:solidFill>
                          <a:effectLst/>
                          <a:latin typeface="+mn-ea"/>
                          <a:ea typeface="+mn-ea"/>
                        </a:rPr>
                        <a:t>Internet Media Awards 2024 </a:t>
                      </a:r>
                      <a:r>
                        <a:rPr lang="ja-JP" altLang="en-US" sz="1200" b="0" i="0" u="none" strike="noStrike" dirty="0">
                          <a:solidFill>
                            <a:srgbClr val="0D0D0D"/>
                          </a:solidFill>
                          <a:effectLst/>
                          <a:latin typeface="+mn-ea"/>
                          <a:ea typeface="+mn-ea"/>
                        </a:rPr>
                        <a:t>スポンサード・コンテンツ部門</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22067948"/>
                  </a:ext>
                </a:extLst>
              </a:tr>
              <a:tr h="419346">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リンク先</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0" i="0" u="none" strike="noStrike" dirty="0">
                          <a:solidFill>
                            <a:srgbClr val="0D0D0D"/>
                          </a:solidFill>
                          <a:effectLst/>
                          <a:latin typeface="+mn-ea"/>
                          <a:ea typeface="+mn-ea"/>
                        </a:rPr>
                        <a:t>https://documentary.yahoo.co.jp/sdgs/</a:t>
                      </a:r>
                      <a:endParaRPr lang="ja-JP" altLang="en-US" sz="1200" b="0" i="0" u="none" strike="noStrike" dirty="0">
                        <a:solidFill>
                          <a:srgbClr val="0D0D0D"/>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575244229"/>
                  </a:ext>
                </a:extLst>
              </a:tr>
              <a:tr h="39984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受賞者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金川雄策</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357687511"/>
                  </a:ext>
                </a:extLst>
              </a:tr>
              <a:tr h="2889133">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記事抜粋</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fontAlgn="ctr"/>
                      <a:endParaRPr lang="ja-JP" altLang="en-US" sz="1100" b="0" i="0" u="none" strike="noStrike" dirty="0">
                        <a:solidFill>
                          <a:srgbClr val="000000"/>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896939270"/>
                  </a:ext>
                </a:extLst>
              </a:tr>
            </a:tbl>
          </a:graphicData>
        </a:graphic>
      </p:graphicFrame>
      <p:sp>
        <p:nvSpPr>
          <p:cNvPr id="4" name="テキスト ボックス 3">
            <a:extLst>
              <a:ext uri="{FF2B5EF4-FFF2-40B4-BE49-F238E27FC236}">
                <a16:creationId xmlns:a16="http://schemas.microsoft.com/office/drawing/2014/main" id="{BF5BE394-A479-A3EF-2FC1-810D3B8E9D5F}"/>
              </a:ext>
            </a:extLst>
          </p:cNvPr>
          <p:cNvSpPr txBox="1"/>
          <p:nvPr/>
        </p:nvSpPr>
        <p:spPr>
          <a:xfrm>
            <a:off x="540279" y="909879"/>
            <a:ext cx="10901664" cy="335028"/>
          </a:xfrm>
          <a:prstGeom prst="rect">
            <a:avLst/>
          </a:prstGeom>
        </p:spPr>
        <p:txBody>
          <a:bodyPr wrap="none" lIns="0" tIns="0" rIns="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Yahoo!</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ニュース内のオリジナルコンテンツ編集部が</a:t>
            </a:r>
            <a:r>
              <a:rPr lang="ja-JP" altLang="en-US" sz="1600" dirty="0">
                <a:solidFill>
                  <a:srgbClr val="0D0D0D"/>
                </a:solidFill>
                <a:latin typeface="メイリオ" panose="020B0604030504040204" pitchFamily="50" charset="-128"/>
                <a:ea typeface="メイリオ" panose="020B0604030504040204" pitchFamily="50" charset="-128"/>
              </a:rPr>
              <a:t>プロデュース</a:t>
            </a:r>
            <a:endPar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pic>
        <p:nvPicPr>
          <p:cNvPr id="11" name="図 10">
            <a:extLst>
              <a:ext uri="{FF2B5EF4-FFF2-40B4-BE49-F238E27FC236}">
                <a16:creationId xmlns:a16="http://schemas.microsoft.com/office/drawing/2014/main" id="{B7283E2A-C008-7FD3-DD28-318248006051}"/>
              </a:ext>
            </a:extLst>
          </p:cNvPr>
          <p:cNvPicPr>
            <a:picLocks noChangeAspect="1"/>
          </p:cNvPicPr>
          <p:nvPr/>
        </p:nvPicPr>
        <p:blipFill>
          <a:blip r:embed="rId3"/>
          <a:stretch>
            <a:fillRect/>
          </a:stretch>
        </p:blipFill>
        <p:spPr>
          <a:xfrm>
            <a:off x="4737367" y="3723081"/>
            <a:ext cx="4218164" cy="2439975"/>
          </a:xfrm>
          <a:prstGeom prst="rect">
            <a:avLst/>
          </a:prstGeom>
        </p:spPr>
      </p:pic>
    </p:spTree>
    <p:extLst>
      <p:ext uri="{BB962C8B-B14F-4D97-AF65-F5344CB8AC3E}">
        <p14:creationId xmlns:p14="http://schemas.microsoft.com/office/powerpoint/2010/main" val="40209539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5874134-4B33-6C2D-4380-9A415ED09111}"/>
              </a:ext>
            </a:extLst>
          </p:cNvPr>
          <p:cNvSpPr>
            <a:spLocks noGrp="1"/>
          </p:cNvSpPr>
          <p:nvPr>
            <p:ph type="body" sz="quarter" idx="12"/>
          </p:nvPr>
        </p:nvSpPr>
        <p:spPr/>
        <p:txBody>
          <a:bodyPr/>
          <a:lstStyle/>
          <a:p>
            <a:pPr marL="0" indent="0">
              <a:buNone/>
            </a:pPr>
            <a:r>
              <a:rPr kumimoji="1" lang="ja-JP" altLang="en-US" dirty="0"/>
              <a:t>媒体データ</a:t>
            </a:r>
          </a:p>
        </p:txBody>
      </p:sp>
      <p:pic>
        <p:nvPicPr>
          <p:cNvPr id="7" name="図プレースホルダー 50" descr="アイコン&#10;&#10;自動的に生成された説明">
            <a:extLst>
              <a:ext uri="{FF2B5EF4-FFF2-40B4-BE49-F238E27FC236}">
                <a16:creationId xmlns:a16="http://schemas.microsoft.com/office/drawing/2014/main" id="{473D32B7-1D14-4F8B-1B04-878301F8828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8" name="テキスト プレースホルダー 3">
            <a:extLst>
              <a:ext uri="{FF2B5EF4-FFF2-40B4-BE49-F238E27FC236}">
                <a16:creationId xmlns:a16="http://schemas.microsoft.com/office/drawing/2014/main" id="{C273BC0F-7E66-B9BC-E6E8-583D8E4048D2}"/>
              </a:ext>
            </a:extLst>
          </p:cNvPr>
          <p:cNvSpPr txBox="1">
            <a:spLocks noGrp="1"/>
          </p:cNvSpPr>
          <p:nvPr>
            <p:ph type="body" sz="quarter" idx="10"/>
          </p:nvPr>
        </p:nvSpPr>
        <p:spPr>
          <a:xfrm>
            <a:off x="1887538" y="234125"/>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48"/>
                </a:solidFill>
                <a:effectLst/>
                <a:uLnTx/>
                <a:uFillTx/>
                <a:latin typeface="+mn-ea"/>
                <a:ea typeface="+mn-ea"/>
                <a:cs typeface="+mn-cs"/>
              </a:rPr>
              <a:t>Yahoo!</a:t>
            </a:r>
            <a:r>
              <a:rPr kumimoji="1" lang="ja-JP" altLang="en-US" b="1" i="0" u="none" strike="noStrike" kern="1200" cap="none" spc="0" normalizeH="0" baseline="0" noProof="0" dirty="0">
                <a:ln>
                  <a:noFill/>
                </a:ln>
                <a:solidFill>
                  <a:srgbClr val="000048"/>
                </a:solidFill>
                <a:effectLst/>
                <a:uLnTx/>
                <a:uFillTx/>
                <a:latin typeface="+mn-ea"/>
                <a:ea typeface="+mn-ea"/>
                <a:cs typeface="+mn-cs"/>
              </a:rPr>
              <a:t>ニュース オリジナルコンテンツの受賞歴</a:t>
            </a:r>
          </a:p>
        </p:txBody>
      </p:sp>
      <p:graphicFrame>
        <p:nvGraphicFramePr>
          <p:cNvPr id="2" name="表 1">
            <a:extLst>
              <a:ext uri="{FF2B5EF4-FFF2-40B4-BE49-F238E27FC236}">
                <a16:creationId xmlns:a16="http://schemas.microsoft.com/office/drawing/2014/main" id="{DA994FF8-86DE-C7C4-5ECF-7B7FD33BEF48}"/>
              </a:ext>
            </a:extLst>
          </p:cNvPr>
          <p:cNvGraphicFramePr>
            <a:graphicFrameLocks noGrp="1"/>
          </p:cNvGraphicFramePr>
          <p:nvPr>
            <p:extLst>
              <p:ext uri="{D42A27DB-BD31-4B8C-83A1-F6EECF244321}">
                <p14:modId xmlns:p14="http://schemas.microsoft.com/office/powerpoint/2010/main" val="941834100"/>
              </p:ext>
            </p:extLst>
          </p:nvPr>
        </p:nvGraphicFramePr>
        <p:xfrm>
          <a:off x="595671" y="1382573"/>
          <a:ext cx="11012241" cy="5025841"/>
        </p:xfrm>
        <a:graphic>
          <a:graphicData uri="http://schemas.openxmlformats.org/drawingml/2006/table">
            <a:tbl>
              <a:tblPr/>
              <a:tblGrid>
                <a:gridCol w="1602104">
                  <a:extLst>
                    <a:ext uri="{9D8B030D-6E8A-4147-A177-3AD203B41FA5}">
                      <a16:colId xmlns:a16="http://schemas.microsoft.com/office/drawing/2014/main" val="2111897086"/>
                    </a:ext>
                  </a:extLst>
                </a:gridCol>
                <a:gridCol w="4749399">
                  <a:extLst>
                    <a:ext uri="{9D8B030D-6E8A-4147-A177-3AD203B41FA5}">
                      <a16:colId xmlns:a16="http://schemas.microsoft.com/office/drawing/2014/main" val="3278288273"/>
                    </a:ext>
                  </a:extLst>
                </a:gridCol>
                <a:gridCol w="4660738">
                  <a:extLst>
                    <a:ext uri="{9D8B030D-6E8A-4147-A177-3AD203B41FA5}">
                      <a16:colId xmlns:a16="http://schemas.microsoft.com/office/drawing/2014/main" val="709898036"/>
                    </a:ext>
                  </a:extLst>
                </a:gridCol>
              </a:tblGrid>
              <a:tr h="84128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FFFFFF"/>
                          </a:solidFill>
                          <a:effectLst/>
                          <a:latin typeface="+mn-ea"/>
                          <a:ea typeface="+mn-ea"/>
                        </a:rPr>
                        <a:t>タイトル</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1" i="0" u="none" strike="noStrike" dirty="0">
                          <a:solidFill>
                            <a:srgbClr val="FFFFFF"/>
                          </a:solidFill>
                          <a:effectLst/>
                          <a:latin typeface="+mn-ea"/>
                          <a:ea typeface="+mn-ea"/>
                        </a:rPr>
                        <a:t>いじめ そのときできることは？ </a:t>
                      </a:r>
                      <a:r>
                        <a:rPr lang="en-US" altLang="ja-JP" sz="1200" b="1" i="0" u="none" strike="noStrike" dirty="0">
                          <a:solidFill>
                            <a:srgbClr val="FFFFFF"/>
                          </a:solidFill>
                          <a:effectLst/>
                          <a:latin typeface="+mn-ea"/>
                          <a:ea typeface="+mn-ea"/>
                        </a:rPr>
                        <a:t>#</a:t>
                      </a:r>
                      <a:r>
                        <a:rPr lang="ja-JP" altLang="en-US" sz="1200" b="1" i="0" u="none" strike="noStrike" dirty="0">
                          <a:solidFill>
                            <a:srgbClr val="FFFFFF"/>
                          </a:solidFill>
                          <a:effectLst/>
                          <a:latin typeface="+mn-ea"/>
                          <a:ea typeface="+mn-ea"/>
                        </a:rPr>
                        <a:t>今つらいあなたへ</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1" i="0" u="none" strike="noStrike" dirty="0">
                          <a:solidFill>
                            <a:srgbClr val="FFFFFF"/>
                          </a:solidFill>
                          <a:effectLst/>
                          <a:latin typeface="+mn-ea"/>
                          <a:ea typeface="+mn-ea"/>
                        </a:rPr>
                        <a:t>【</a:t>
                      </a:r>
                      <a:r>
                        <a:rPr lang="ja-JP" altLang="en-US" sz="1200" b="1" i="0" u="none" strike="noStrike" dirty="0">
                          <a:solidFill>
                            <a:srgbClr val="FFFFFF"/>
                          </a:solidFill>
                          <a:effectLst/>
                          <a:latin typeface="+mn-ea"/>
                          <a:ea typeface="+mn-ea"/>
                        </a:rPr>
                        <a:t>図解</a:t>
                      </a:r>
                      <a:r>
                        <a:rPr lang="en-US" altLang="ja-JP" sz="1200" b="1" i="0" u="none" strike="noStrike" dirty="0">
                          <a:solidFill>
                            <a:srgbClr val="FFFFFF"/>
                          </a:solidFill>
                          <a:effectLst/>
                          <a:latin typeface="+mn-ea"/>
                          <a:ea typeface="+mn-ea"/>
                        </a:rPr>
                        <a:t>】</a:t>
                      </a:r>
                      <a:r>
                        <a:rPr lang="ja-JP" altLang="en-US" sz="1200" b="1" i="0" u="none" strike="noStrike" dirty="0">
                          <a:solidFill>
                            <a:srgbClr val="FFFFFF"/>
                          </a:solidFill>
                          <a:effectLst/>
                          <a:latin typeface="+mn-ea"/>
                          <a:ea typeface="+mn-ea"/>
                        </a:rPr>
                        <a:t>東日本大震災から</a:t>
                      </a:r>
                      <a:r>
                        <a:rPr lang="en-US" altLang="ja-JP" sz="1200" b="1" i="0" u="none" strike="noStrike" dirty="0">
                          <a:solidFill>
                            <a:srgbClr val="FFFFFF"/>
                          </a:solidFill>
                          <a:effectLst/>
                          <a:latin typeface="+mn-ea"/>
                          <a:ea typeface="+mn-ea"/>
                        </a:rPr>
                        <a:t>10</a:t>
                      </a:r>
                      <a:r>
                        <a:rPr lang="ja-JP" altLang="en-US" sz="1200" b="1" i="0" u="none" strike="noStrike" dirty="0">
                          <a:solidFill>
                            <a:srgbClr val="FFFFFF"/>
                          </a:solidFill>
                          <a:effectLst/>
                          <a:latin typeface="+mn-ea"/>
                          <a:ea typeface="+mn-ea"/>
                        </a:rPr>
                        <a:t>年の歩みと未来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2060"/>
                    </a:solidFill>
                  </a:tcPr>
                </a:tc>
                <a:extLst>
                  <a:ext uri="{0D108BD9-81ED-4DB2-BD59-A6C34878D82A}">
                    <a16:rowId xmlns:a16="http://schemas.microsoft.com/office/drawing/2014/main" val="459298016"/>
                  </a:ext>
                </a:extLst>
              </a:tr>
              <a:tr h="476242">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受賞</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0" i="0" u="none" strike="noStrike" dirty="0">
                          <a:solidFill>
                            <a:srgbClr val="0D0D0D"/>
                          </a:solidFill>
                          <a:effectLst/>
                          <a:latin typeface="+mn-ea"/>
                          <a:ea typeface="+mn-ea"/>
                        </a:rPr>
                        <a:t>INTERNET MEDIA AWARDS 2023 </a:t>
                      </a:r>
                      <a:r>
                        <a:rPr lang="ja-JP" altLang="en-US" sz="1200" b="0" i="0" u="none" strike="noStrike" dirty="0">
                          <a:solidFill>
                            <a:srgbClr val="0D0D0D"/>
                          </a:solidFill>
                          <a:effectLst/>
                          <a:latin typeface="+mn-ea"/>
                          <a:ea typeface="+mn-ea"/>
                        </a:rPr>
                        <a:t>ソーシャル・グッド部門</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0" i="0" u="none" strike="noStrike" dirty="0">
                          <a:solidFill>
                            <a:srgbClr val="0D0D0D"/>
                          </a:solidFill>
                          <a:effectLst/>
                          <a:latin typeface="+mn-ea"/>
                          <a:ea typeface="+mn-ea"/>
                        </a:rPr>
                        <a:t>INTERNET MEDIA AWARDS 2022 </a:t>
                      </a:r>
                      <a:r>
                        <a:rPr lang="ja-JP" altLang="en-US" sz="1200" b="0" i="0" u="none" strike="noStrike" dirty="0">
                          <a:solidFill>
                            <a:srgbClr val="0D0D0D"/>
                          </a:solidFill>
                          <a:effectLst/>
                          <a:latin typeface="+mn-ea"/>
                          <a:ea typeface="+mn-ea"/>
                        </a:rPr>
                        <a:t>ビジュアル・コンテンツ部門</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22067948"/>
                  </a:ext>
                </a:extLst>
              </a:tr>
              <a:tr h="419346">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リンク先</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0" i="0" u="none" strike="noStrike" dirty="0">
                          <a:solidFill>
                            <a:srgbClr val="0D0D0D"/>
                          </a:solidFill>
                          <a:effectLst/>
                          <a:latin typeface="+mn-ea"/>
                          <a:ea typeface="+mn-ea"/>
                        </a:rPr>
                        <a:t>https://news.yahoo.co.jp/special/anti-bullying/</a:t>
                      </a:r>
                      <a:endParaRPr lang="ja-JP" altLang="en-US" sz="1200" b="0" i="0" u="none" strike="noStrike" dirty="0">
                        <a:solidFill>
                          <a:srgbClr val="0D0D0D"/>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0" i="0" u="none" strike="noStrike" dirty="0">
                          <a:solidFill>
                            <a:srgbClr val="0D0D0D"/>
                          </a:solidFill>
                          <a:effectLst/>
                          <a:latin typeface="+mn-ea"/>
                          <a:ea typeface="+mn-ea"/>
                        </a:rPr>
                        <a:t>https://jima.media/ima2022-visual-contents-winner/</a:t>
                      </a:r>
                      <a:endParaRPr lang="ja-JP" altLang="en-US" sz="1200" b="0" i="0" u="none" strike="noStrike" dirty="0">
                        <a:solidFill>
                          <a:srgbClr val="0D0D0D"/>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575244229"/>
                  </a:ext>
                </a:extLst>
              </a:tr>
              <a:tr h="39984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受賞者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0" i="0" u="none" strike="noStrike" dirty="0">
                          <a:solidFill>
                            <a:srgbClr val="0D0D0D"/>
                          </a:solidFill>
                          <a:effectLst/>
                          <a:latin typeface="+mn-ea"/>
                          <a:ea typeface="+mn-ea"/>
                        </a:rPr>
                        <a:t>LINE</a:t>
                      </a:r>
                      <a:r>
                        <a:rPr lang="ja-JP" altLang="en-US" sz="1200" b="0" i="0" u="none" strike="noStrike" dirty="0">
                          <a:solidFill>
                            <a:srgbClr val="0D0D0D"/>
                          </a:solidFill>
                          <a:effectLst/>
                          <a:latin typeface="+mn-ea"/>
                          <a:ea typeface="+mn-ea"/>
                        </a:rPr>
                        <a:t>ヤフー  高山千香</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0" i="0" u="none" strike="noStrike" dirty="0">
                          <a:solidFill>
                            <a:srgbClr val="0D0D0D"/>
                          </a:solidFill>
                          <a:effectLst/>
                          <a:latin typeface="+mn-ea"/>
                          <a:ea typeface="+mn-ea"/>
                        </a:rPr>
                        <a:t>LINE</a:t>
                      </a:r>
                      <a:r>
                        <a:rPr lang="ja-JP" altLang="en-US" sz="1200" b="0" i="0" u="none" strike="noStrike" dirty="0">
                          <a:solidFill>
                            <a:srgbClr val="0D0D0D"/>
                          </a:solidFill>
                          <a:effectLst/>
                          <a:latin typeface="+mn-ea"/>
                          <a:ea typeface="+mn-ea"/>
                        </a:rPr>
                        <a:t>ヤフー　</a:t>
                      </a:r>
                      <a:r>
                        <a:rPr lang="zh-TW" altLang="en-US" sz="1200" b="0" i="0" u="none" strike="noStrike" dirty="0">
                          <a:solidFill>
                            <a:srgbClr val="0D0D0D"/>
                          </a:solidFill>
                          <a:effectLst/>
                          <a:latin typeface="メイリオ" panose="020B0604030504040204" pitchFamily="50" charset="-128"/>
                          <a:ea typeface="メイリオ" panose="020B0604030504040204" pitchFamily="50" charset="-128"/>
                        </a:rPr>
                        <a:t>金原洋子</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357687511"/>
                  </a:ext>
                </a:extLst>
              </a:tr>
              <a:tr h="2889133">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記事抜粋</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fontAlgn="ctr"/>
                      <a:endParaRPr lang="ja-JP" altLang="en-US" sz="1100" b="0" i="0" u="none" strike="noStrike" dirty="0">
                        <a:solidFill>
                          <a:srgbClr val="000000"/>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fontAlgn="ctr"/>
                      <a:endParaRPr lang="ja-JP" altLang="en-US" sz="1100" b="0" i="0" u="none" strike="noStrike" dirty="0">
                        <a:solidFill>
                          <a:srgbClr val="000000"/>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896939270"/>
                  </a:ext>
                </a:extLst>
              </a:tr>
            </a:tbl>
          </a:graphicData>
        </a:graphic>
      </p:graphicFrame>
      <p:sp>
        <p:nvSpPr>
          <p:cNvPr id="4" name="テキスト ボックス 3">
            <a:extLst>
              <a:ext uri="{FF2B5EF4-FFF2-40B4-BE49-F238E27FC236}">
                <a16:creationId xmlns:a16="http://schemas.microsoft.com/office/drawing/2014/main" id="{BF5BE394-A479-A3EF-2FC1-810D3B8E9D5F}"/>
              </a:ext>
            </a:extLst>
          </p:cNvPr>
          <p:cNvSpPr txBox="1"/>
          <p:nvPr/>
        </p:nvSpPr>
        <p:spPr>
          <a:xfrm>
            <a:off x="540279" y="909879"/>
            <a:ext cx="10901664" cy="335028"/>
          </a:xfrm>
          <a:prstGeom prst="rect">
            <a:avLst/>
          </a:prstGeom>
        </p:spPr>
        <p:txBody>
          <a:bodyPr wrap="none" lIns="0" tIns="0" rIns="0" bIns="0" rtlCol="0" anchor="t">
            <a:noAutofit/>
          </a:bodyPr>
          <a:lstStyle/>
          <a:p>
            <a:pPr algn="ctr" eaLnBrk="1" fontAlgn="auto" hangingPunct="1">
              <a:spcBef>
                <a:spcPts val="0"/>
              </a:spcBef>
              <a:spcAft>
                <a:spcPts val="0"/>
              </a:spcAft>
            </a:pPr>
            <a:r>
              <a:rPr lang="en-US" altLang="ja-JP" sz="1600" dirty="0">
                <a:solidFill>
                  <a:srgbClr val="0D0D0D"/>
                </a:solidFill>
                <a:latin typeface="+mn-ea"/>
                <a:ea typeface="+mn-ea"/>
              </a:rPr>
              <a:t>Yahoo!</a:t>
            </a:r>
            <a:r>
              <a:rPr lang="ja-JP" altLang="en-US" sz="1600" dirty="0">
                <a:solidFill>
                  <a:srgbClr val="0D0D0D"/>
                </a:solidFill>
                <a:latin typeface="+mn-ea"/>
                <a:ea typeface="+mn-ea"/>
              </a:rPr>
              <a:t>ニュース内のオリジナルコンテンツ編集部が取材・執筆</a:t>
            </a:r>
          </a:p>
        </p:txBody>
      </p:sp>
      <p:pic>
        <p:nvPicPr>
          <p:cNvPr id="5" name="図 4">
            <a:extLst>
              <a:ext uri="{FF2B5EF4-FFF2-40B4-BE49-F238E27FC236}">
                <a16:creationId xmlns:a16="http://schemas.microsoft.com/office/drawing/2014/main" id="{6D3D1FF2-CE82-D00A-5B33-39D2B061DC80}"/>
              </a:ext>
            </a:extLst>
          </p:cNvPr>
          <p:cNvPicPr>
            <a:picLocks noChangeAspect="1"/>
          </p:cNvPicPr>
          <p:nvPr/>
        </p:nvPicPr>
        <p:blipFill>
          <a:blip r:embed="rId3"/>
          <a:stretch>
            <a:fillRect/>
          </a:stretch>
        </p:blipFill>
        <p:spPr>
          <a:xfrm>
            <a:off x="7201084" y="3933663"/>
            <a:ext cx="4133703" cy="2002057"/>
          </a:xfrm>
          <a:prstGeom prst="rect">
            <a:avLst/>
          </a:prstGeom>
        </p:spPr>
      </p:pic>
      <p:pic>
        <p:nvPicPr>
          <p:cNvPr id="6" name="図 5">
            <a:extLst>
              <a:ext uri="{FF2B5EF4-FFF2-40B4-BE49-F238E27FC236}">
                <a16:creationId xmlns:a16="http://schemas.microsoft.com/office/drawing/2014/main" id="{D6FDBF2C-71FF-3AB4-9A11-D140E1C10183}"/>
              </a:ext>
            </a:extLst>
          </p:cNvPr>
          <p:cNvPicPr>
            <a:picLocks noChangeAspect="1"/>
          </p:cNvPicPr>
          <p:nvPr/>
        </p:nvPicPr>
        <p:blipFill>
          <a:blip r:embed="rId4"/>
          <a:stretch>
            <a:fillRect/>
          </a:stretch>
        </p:blipFill>
        <p:spPr>
          <a:xfrm>
            <a:off x="2805028" y="3566826"/>
            <a:ext cx="3464880" cy="2735729"/>
          </a:xfrm>
          <a:prstGeom prst="rect">
            <a:avLst/>
          </a:prstGeom>
        </p:spPr>
      </p:pic>
    </p:spTree>
    <p:extLst>
      <p:ext uri="{BB962C8B-B14F-4D97-AF65-F5344CB8AC3E}">
        <p14:creationId xmlns:p14="http://schemas.microsoft.com/office/powerpoint/2010/main" val="173381298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611069-67F3-6464-71A0-EF8925FEAF3F}"/>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1657477-C988-F32D-40C9-71C5F388B0E9}"/>
              </a:ext>
            </a:extLst>
          </p:cNvPr>
          <p:cNvSpPr>
            <a:spLocks noGrp="1"/>
          </p:cNvSpPr>
          <p:nvPr>
            <p:ph type="body" sz="quarter" idx="12"/>
          </p:nvPr>
        </p:nvSpPr>
        <p:spPr/>
        <p:txBody>
          <a:bodyPr/>
          <a:lstStyle/>
          <a:p>
            <a:pPr marL="0" indent="0">
              <a:buNone/>
            </a:pPr>
            <a:r>
              <a:rPr kumimoji="1" lang="ja-JP" altLang="en-US" dirty="0"/>
              <a:t>媒体データ</a:t>
            </a:r>
          </a:p>
        </p:txBody>
      </p:sp>
      <p:pic>
        <p:nvPicPr>
          <p:cNvPr id="7" name="図プレースホルダー 50" descr="アイコン&#10;&#10;自動的に生成された説明">
            <a:extLst>
              <a:ext uri="{FF2B5EF4-FFF2-40B4-BE49-F238E27FC236}">
                <a16:creationId xmlns:a16="http://schemas.microsoft.com/office/drawing/2014/main" id="{640BDF0B-A15F-24DE-D765-CFB36CDBB234}"/>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8" name="テキスト プレースホルダー 3">
            <a:extLst>
              <a:ext uri="{FF2B5EF4-FFF2-40B4-BE49-F238E27FC236}">
                <a16:creationId xmlns:a16="http://schemas.microsoft.com/office/drawing/2014/main" id="{930E28B3-AB43-624B-5BE8-C2FBA93D9EB2}"/>
              </a:ext>
            </a:extLst>
          </p:cNvPr>
          <p:cNvSpPr txBox="1">
            <a:spLocks noGrp="1"/>
          </p:cNvSpPr>
          <p:nvPr>
            <p:ph type="body" sz="quarter" idx="10"/>
          </p:nvPr>
        </p:nvSpPr>
        <p:spPr>
          <a:xfrm>
            <a:off x="1887538" y="234125"/>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48"/>
                </a:solidFill>
                <a:effectLst/>
                <a:uLnTx/>
                <a:uFillTx/>
                <a:latin typeface="+mn-ea"/>
                <a:ea typeface="+mn-ea"/>
                <a:cs typeface="+mn-cs"/>
              </a:rPr>
              <a:t>Yahoo!</a:t>
            </a:r>
            <a:r>
              <a:rPr kumimoji="1" lang="ja-JP" altLang="en-US" b="1" i="0" u="none" strike="noStrike" kern="1200" cap="none" spc="0" normalizeH="0" baseline="0" noProof="0" dirty="0">
                <a:ln>
                  <a:noFill/>
                </a:ln>
                <a:solidFill>
                  <a:srgbClr val="000048"/>
                </a:solidFill>
                <a:effectLst/>
                <a:uLnTx/>
                <a:uFillTx/>
                <a:latin typeface="+mn-ea"/>
                <a:ea typeface="+mn-ea"/>
                <a:cs typeface="+mn-cs"/>
              </a:rPr>
              <a:t>ニュース オリジナルコンテンツの受賞歴</a:t>
            </a:r>
          </a:p>
        </p:txBody>
      </p:sp>
      <p:sp>
        <p:nvSpPr>
          <p:cNvPr id="4" name="テキスト ボックス 3">
            <a:extLst>
              <a:ext uri="{FF2B5EF4-FFF2-40B4-BE49-F238E27FC236}">
                <a16:creationId xmlns:a16="http://schemas.microsoft.com/office/drawing/2014/main" id="{EC0A0954-CA29-FC80-F57D-C9D28FBD9EB9}"/>
              </a:ext>
            </a:extLst>
          </p:cNvPr>
          <p:cNvSpPr txBox="1"/>
          <p:nvPr/>
        </p:nvSpPr>
        <p:spPr>
          <a:xfrm>
            <a:off x="540279" y="909879"/>
            <a:ext cx="10901664" cy="335028"/>
          </a:xfrm>
          <a:prstGeom prst="rect">
            <a:avLst/>
          </a:prstGeom>
        </p:spPr>
        <p:txBody>
          <a:bodyPr wrap="none" lIns="0" tIns="0" rIns="0" bIns="0" rtlCol="0" anchor="t">
            <a:noAutofit/>
          </a:bodyPr>
          <a:lstStyle/>
          <a:p>
            <a:pPr algn="ctr" eaLnBrk="1" fontAlgn="auto" hangingPunct="1">
              <a:spcBef>
                <a:spcPts val="0"/>
              </a:spcBef>
              <a:spcAft>
                <a:spcPts val="0"/>
              </a:spcAft>
            </a:pPr>
            <a:r>
              <a:rPr lang="en-US" altLang="ja-JP" sz="1600" dirty="0">
                <a:solidFill>
                  <a:srgbClr val="0D0D0D"/>
                </a:solidFill>
                <a:latin typeface="+mn-ea"/>
                <a:ea typeface="+mn-ea"/>
              </a:rPr>
              <a:t>Yahoo!</a:t>
            </a:r>
            <a:r>
              <a:rPr lang="ja-JP" altLang="en-US" sz="1600" dirty="0">
                <a:solidFill>
                  <a:srgbClr val="0D0D0D"/>
                </a:solidFill>
                <a:latin typeface="+mn-ea"/>
                <a:ea typeface="+mn-ea"/>
              </a:rPr>
              <a:t>ニュース内のオリジナルコンテンツ編集部が取材・執筆</a:t>
            </a:r>
          </a:p>
        </p:txBody>
      </p:sp>
      <p:graphicFrame>
        <p:nvGraphicFramePr>
          <p:cNvPr id="9" name="表 8">
            <a:extLst>
              <a:ext uri="{FF2B5EF4-FFF2-40B4-BE49-F238E27FC236}">
                <a16:creationId xmlns:a16="http://schemas.microsoft.com/office/drawing/2014/main" id="{7123B35F-B7F1-A86F-AB4D-2507B32811BF}"/>
              </a:ext>
            </a:extLst>
          </p:cNvPr>
          <p:cNvGraphicFramePr>
            <a:graphicFrameLocks noGrp="1"/>
          </p:cNvGraphicFramePr>
          <p:nvPr>
            <p:extLst>
              <p:ext uri="{D42A27DB-BD31-4B8C-83A1-F6EECF244321}">
                <p14:modId xmlns:p14="http://schemas.microsoft.com/office/powerpoint/2010/main" val="3033433862"/>
              </p:ext>
            </p:extLst>
          </p:nvPr>
        </p:nvGraphicFramePr>
        <p:xfrm>
          <a:off x="2788794" y="1333336"/>
          <a:ext cx="6479178" cy="5025841"/>
        </p:xfrm>
        <a:graphic>
          <a:graphicData uri="http://schemas.openxmlformats.org/drawingml/2006/table">
            <a:tbl>
              <a:tblPr/>
              <a:tblGrid>
                <a:gridCol w="1634309">
                  <a:extLst>
                    <a:ext uri="{9D8B030D-6E8A-4147-A177-3AD203B41FA5}">
                      <a16:colId xmlns:a16="http://schemas.microsoft.com/office/drawing/2014/main" val="2111897086"/>
                    </a:ext>
                  </a:extLst>
                </a:gridCol>
                <a:gridCol w="4844869">
                  <a:extLst>
                    <a:ext uri="{9D8B030D-6E8A-4147-A177-3AD203B41FA5}">
                      <a16:colId xmlns:a16="http://schemas.microsoft.com/office/drawing/2014/main" val="3278288273"/>
                    </a:ext>
                  </a:extLst>
                </a:gridCol>
              </a:tblGrid>
              <a:tr h="84128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FFFFFF"/>
                          </a:solidFill>
                          <a:effectLst/>
                          <a:latin typeface="+mn-ea"/>
                          <a:ea typeface="+mn-ea"/>
                        </a:rPr>
                        <a:t>タイトル</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1" i="0" u="none" strike="noStrike" dirty="0">
                          <a:solidFill>
                            <a:srgbClr val="FFFFFF"/>
                          </a:solidFill>
                          <a:effectLst/>
                          <a:latin typeface="+mn-ea"/>
                          <a:ea typeface="+mn-ea"/>
                        </a:rPr>
                        <a:t>【</a:t>
                      </a:r>
                      <a:r>
                        <a:rPr lang="ja-JP" altLang="en-US" sz="1200" b="1" i="0" u="none" strike="noStrike" dirty="0">
                          <a:solidFill>
                            <a:srgbClr val="FFFFFF"/>
                          </a:solidFill>
                          <a:effectLst/>
                          <a:latin typeface="+mn-ea"/>
                          <a:ea typeface="+mn-ea"/>
                        </a:rPr>
                        <a:t>図解</a:t>
                      </a:r>
                      <a:r>
                        <a:rPr lang="en-US" altLang="ja-JP" sz="1200" b="1" i="0" u="none" strike="noStrike" dirty="0">
                          <a:solidFill>
                            <a:srgbClr val="FFFFFF"/>
                          </a:solidFill>
                          <a:effectLst/>
                          <a:latin typeface="+mn-ea"/>
                          <a:ea typeface="+mn-ea"/>
                        </a:rPr>
                        <a:t>】</a:t>
                      </a:r>
                      <a:r>
                        <a:rPr lang="ja-JP" altLang="en-US" sz="1200" b="1" i="0" u="none" strike="noStrike" dirty="0">
                          <a:solidFill>
                            <a:srgbClr val="FFFFFF"/>
                          </a:solidFill>
                          <a:effectLst/>
                          <a:latin typeface="+mn-ea"/>
                          <a:ea typeface="+mn-ea"/>
                        </a:rPr>
                        <a:t>東日本大震災から</a:t>
                      </a:r>
                      <a:r>
                        <a:rPr lang="en-US" altLang="ja-JP" sz="1200" b="1" i="0" u="none" strike="noStrike" dirty="0">
                          <a:solidFill>
                            <a:srgbClr val="FFFFFF"/>
                          </a:solidFill>
                          <a:effectLst/>
                          <a:latin typeface="+mn-ea"/>
                          <a:ea typeface="+mn-ea"/>
                        </a:rPr>
                        <a:t>10</a:t>
                      </a:r>
                      <a:r>
                        <a:rPr lang="ja-JP" altLang="en-US" sz="1200" b="1" i="0" u="none" strike="noStrike" dirty="0">
                          <a:solidFill>
                            <a:srgbClr val="FFFFFF"/>
                          </a:solidFill>
                          <a:effectLst/>
                          <a:latin typeface="+mn-ea"/>
                          <a:ea typeface="+mn-ea"/>
                        </a:rPr>
                        <a:t>年の歩みと未来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2060"/>
                    </a:solidFill>
                  </a:tcPr>
                </a:tc>
                <a:extLst>
                  <a:ext uri="{0D108BD9-81ED-4DB2-BD59-A6C34878D82A}">
                    <a16:rowId xmlns:a16="http://schemas.microsoft.com/office/drawing/2014/main" val="459298016"/>
                  </a:ext>
                </a:extLst>
              </a:tr>
              <a:tr h="476242">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受賞</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kumimoji="1" lang="en-US" altLang="ja-JP" sz="1200" b="0" i="0" kern="1200" dirty="0">
                          <a:solidFill>
                            <a:srgbClr val="0D0D0D"/>
                          </a:solidFill>
                          <a:effectLst/>
                          <a:latin typeface="+mn-ea"/>
                          <a:ea typeface="+mn-ea"/>
                          <a:cs typeface="+mn-cs"/>
                        </a:rPr>
                        <a:t>2022 </a:t>
                      </a:r>
                      <a:r>
                        <a:rPr kumimoji="1" lang="ja-JP" altLang="en-US" sz="1200" b="0" i="0" kern="1200" dirty="0">
                          <a:solidFill>
                            <a:srgbClr val="0D0D0D"/>
                          </a:solidFill>
                          <a:effectLst/>
                          <a:latin typeface="+mn-ea"/>
                          <a:ea typeface="+mn-ea"/>
                          <a:cs typeface="+mn-cs"/>
                        </a:rPr>
                        <a:t>グッドデザイン賞</a:t>
                      </a:r>
                      <a:endParaRPr lang="ja-JP" altLang="en-US" sz="1000" b="0" i="0" u="none" strike="noStrike" dirty="0">
                        <a:solidFill>
                          <a:srgbClr val="0D0D0D"/>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22067948"/>
                  </a:ext>
                </a:extLst>
              </a:tr>
              <a:tr h="419346">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リンク先</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0" i="0" u="none" strike="noStrike" dirty="0">
                          <a:solidFill>
                            <a:srgbClr val="0D0D0D"/>
                          </a:solidFill>
                          <a:effectLst/>
                          <a:latin typeface="+mn-ea"/>
                          <a:ea typeface="+mn-ea"/>
                        </a:rPr>
                        <a:t>https://www.g-mark.org/gallery/winners/13025</a:t>
                      </a:r>
                      <a:endParaRPr lang="ja-JP" altLang="en-US" sz="1200" b="0" i="0" u="none" strike="noStrike" dirty="0">
                        <a:solidFill>
                          <a:srgbClr val="0D0D0D"/>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575244229"/>
                  </a:ext>
                </a:extLst>
              </a:tr>
              <a:tr h="39984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受賞者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0" i="0" u="none" strike="noStrike" dirty="0">
                          <a:solidFill>
                            <a:srgbClr val="0D0D0D"/>
                          </a:solidFill>
                          <a:effectLst/>
                          <a:latin typeface="+mn-ea"/>
                          <a:ea typeface="+mn-ea"/>
                        </a:rPr>
                        <a:t>LINE</a:t>
                      </a:r>
                      <a:r>
                        <a:rPr lang="ja-JP" altLang="en-US" sz="1200" b="0" i="0" u="none" strike="noStrike" dirty="0">
                          <a:solidFill>
                            <a:srgbClr val="0D0D0D"/>
                          </a:solidFill>
                          <a:effectLst/>
                          <a:latin typeface="+mn-ea"/>
                          <a:ea typeface="+mn-ea"/>
                        </a:rPr>
                        <a:t>ヤフー　</a:t>
                      </a:r>
                      <a:r>
                        <a:rPr lang="zh-TW" altLang="en-US" sz="1200" b="0" i="0" u="none" strike="noStrike" dirty="0">
                          <a:solidFill>
                            <a:srgbClr val="0D0D0D"/>
                          </a:solidFill>
                          <a:effectLst/>
                          <a:latin typeface="メイリオ" panose="020B0604030504040204" pitchFamily="50" charset="-128"/>
                          <a:ea typeface="メイリオ" panose="020B0604030504040204" pitchFamily="50" charset="-128"/>
                        </a:rPr>
                        <a:t>金原洋子</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357687511"/>
                  </a:ext>
                </a:extLst>
              </a:tr>
              <a:tr h="2889133">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記事抜粋</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fontAlgn="ctr"/>
                      <a:endParaRPr lang="ja-JP" altLang="en-US" sz="1100" b="0" i="0" u="none" strike="noStrike" dirty="0">
                        <a:solidFill>
                          <a:srgbClr val="000000"/>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896939270"/>
                  </a:ext>
                </a:extLst>
              </a:tr>
            </a:tbl>
          </a:graphicData>
        </a:graphic>
      </p:graphicFrame>
      <p:pic>
        <p:nvPicPr>
          <p:cNvPr id="12" name="図 11">
            <a:extLst>
              <a:ext uri="{FF2B5EF4-FFF2-40B4-BE49-F238E27FC236}">
                <a16:creationId xmlns:a16="http://schemas.microsoft.com/office/drawing/2014/main" id="{A2D278A8-42CC-2093-D287-653D16251F6B}"/>
              </a:ext>
            </a:extLst>
          </p:cNvPr>
          <p:cNvPicPr>
            <a:picLocks noChangeAspect="1"/>
          </p:cNvPicPr>
          <p:nvPr/>
        </p:nvPicPr>
        <p:blipFill>
          <a:blip r:embed="rId3"/>
          <a:stretch>
            <a:fillRect/>
          </a:stretch>
        </p:blipFill>
        <p:spPr>
          <a:xfrm>
            <a:off x="4651245" y="3757196"/>
            <a:ext cx="4394601" cy="2301773"/>
          </a:xfrm>
          <a:prstGeom prst="rect">
            <a:avLst/>
          </a:prstGeom>
        </p:spPr>
      </p:pic>
    </p:spTree>
    <p:extLst>
      <p:ext uri="{BB962C8B-B14F-4D97-AF65-F5344CB8AC3E}">
        <p14:creationId xmlns:p14="http://schemas.microsoft.com/office/powerpoint/2010/main" val="371855113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5874134-4B33-6C2D-4380-9A415ED09111}"/>
              </a:ext>
            </a:extLst>
          </p:cNvPr>
          <p:cNvSpPr>
            <a:spLocks noGrp="1"/>
          </p:cNvSpPr>
          <p:nvPr>
            <p:ph type="body" sz="quarter" idx="12"/>
          </p:nvPr>
        </p:nvSpPr>
        <p:spPr/>
        <p:txBody>
          <a:bodyPr/>
          <a:lstStyle/>
          <a:p>
            <a:pPr marL="0" indent="0">
              <a:buNone/>
            </a:pPr>
            <a:r>
              <a:rPr kumimoji="1" lang="ja-JP" altLang="en-US" dirty="0"/>
              <a:t>媒体データ</a:t>
            </a:r>
          </a:p>
        </p:txBody>
      </p:sp>
      <p:pic>
        <p:nvPicPr>
          <p:cNvPr id="7" name="図プレースホルダー 50" descr="アイコン&#10;&#10;自動的に生成された説明">
            <a:extLst>
              <a:ext uri="{FF2B5EF4-FFF2-40B4-BE49-F238E27FC236}">
                <a16:creationId xmlns:a16="http://schemas.microsoft.com/office/drawing/2014/main" id="{473D32B7-1D14-4F8B-1B04-878301F8828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8" name="テキスト プレースホルダー 3">
            <a:extLst>
              <a:ext uri="{FF2B5EF4-FFF2-40B4-BE49-F238E27FC236}">
                <a16:creationId xmlns:a16="http://schemas.microsoft.com/office/drawing/2014/main" id="{C273BC0F-7E66-B9BC-E6E8-583D8E4048D2}"/>
              </a:ext>
            </a:extLst>
          </p:cNvPr>
          <p:cNvSpPr txBox="1">
            <a:spLocks noGrp="1"/>
          </p:cNvSpPr>
          <p:nvPr>
            <p:ph type="body" sz="quarter" idx="10"/>
          </p:nvPr>
        </p:nvSpPr>
        <p:spPr>
          <a:xfrm>
            <a:off x="1887538" y="234125"/>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48"/>
                </a:solidFill>
                <a:effectLst/>
                <a:uLnTx/>
                <a:uFillTx/>
                <a:latin typeface="+mn-ea"/>
                <a:ea typeface="+mn-ea"/>
                <a:cs typeface="+mn-cs"/>
              </a:rPr>
              <a:t>Yahoo!</a:t>
            </a:r>
            <a:r>
              <a:rPr kumimoji="1" lang="ja-JP" altLang="en-US" b="1" i="0" u="none" strike="noStrike" kern="1200" cap="none" spc="0" normalizeH="0" baseline="0" noProof="0" dirty="0">
                <a:ln>
                  <a:noFill/>
                </a:ln>
                <a:solidFill>
                  <a:srgbClr val="000048"/>
                </a:solidFill>
                <a:effectLst/>
                <a:uLnTx/>
                <a:uFillTx/>
                <a:latin typeface="+mn-ea"/>
                <a:ea typeface="+mn-ea"/>
                <a:cs typeface="+mn-cs"/>
              </a:rPr>
              <a:t>ニュース オリジナルコンテンツの受賞歴</a:t>
            </a:r>
          </a:p>
        </p:txBody>
      </p:sp>
      <p:graphicFrame>
        <p:nvGraphicFramePr>
          <p:cNvPr id="9" name="表 8">
            <a:extLst>
              <a:ext uri="{FF2B5EF4-FFF2-40B4-BE49-F238E27FC236}">
                <a16:creationId xmlns:a16="http://schemas.microsoft.com/office/drawing/2014/main" id="{0F179750-B32D-DFCC-0B69-F28F999D67EE}"/>
              </a:ext>
            </a:extLst>
          </p:cNvPr>
          <p:cNvGraphicFramePr>
            <a:graphicFrameLocks noGrp="1"/>
          </p:cNvGraphicFramePr>
          <p:nvPr>
            <p:extLst>
              <p:ext uri="{D42A27DB-BD31-4B8C-83A1-F6EECF244321}">
                <p14:modId xmlns:p14="http://schemas.microsoft.com/office/powerpoint/2010/main" val="473306058"/>
              </p:ext>
            </p:extLst>
          </p:nvPr>
        </p:nvGraphicFramePr>
        <p:xfrm>
          <a:off x="2788794" y="1333336"/>
          <a:ext cx="6479178" cy="5025841"/>
        </p:xfrm>
        <a:graphic>
          <a:graphicData uri="http://schemas.openxmlformats.org/drawingml/2006/table">
            <a:tbl>
              <a:tblPr/>
              <a:tblGrid>
                <a:gridCol w="1634309">
                  <a:extLst>
                    <a:ext uri="{9D8B030D-6E8A-4147-A177-3AD203B41FA5}">
                      <a16:colId xmlns:a16="http://schemas.microsoft.com/office/drawing/2014/main" val="2111897086"/>
                    </a:ext>
                  </a:extLst>
                </a:gridCol>
                <a:gridCol w="4844869">
                  <a:extLst>
                    <a:ext uri="{9D8B030D-6E8A-4147-A177-3AD203B41FA5}">
                      <a16:colId xmlns:a16="http://schemas.microsoft.com/office/drawing/2014/main" val="3278288273"/>
                    </a:ext>
                  </a:extLst>
                </a:gridCol>
              </a:tblGrid>
              <a:tr h="84128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FFFFFF"/>
                          </a:solidFill>
                          <a:effectLst/>
                          <a:latin typeface="+mn-ea"/>
                          <a:ea typeface="+mn-ea"/>
                        </a:rPr>
                        <a:t>タイトル</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1" i="0" u="none" strike="noStrike" dirty="0">
                          <a:solidFill>
                            <a:srgbClr val="FFFFFF"/>
                          </a:solidFill>
                          <a:effectLst/>
                          <a:latin typeface="+mn-ea"/>
                          <a:ea typeface="+mn-ea"/>
                        </a:rPr>
                        <a:t>経口中絶薬に関する</a:t>
                      </a:r>
                      <a:r>
                        <a:rPr lang="en-US" altLang="ja-JP" sz="1200" b="1" i="0" u="none" strike="noStrike" dirty="0">
                          <a:solidFill>
                            <a:srgbClr val="FFFFFF"/>
                          </a:solidFill>
                          <a:effectLst/>
                          <a:latin typeface="+mn-ea"/>
                          <a:ea typeface="+mn-ea"/>
                        </a:rPr>
                        <a:t>3</a:t>
                      </a:r>
                      <a:r>
                        <a:rPr lang="ja-JP" altLang="en-US" sz="1200" b="1" i="0" u="none" strike="noStrike" dirty="0">
                          <a:solidFill>
                            <a:srgbClr val="FFFFFF"/>
                          </a:solidFill>
                          <a:effectLst/>
                          <a:latin typeface="+mn-ea"/>
                          <a:ea typeface="+mn-ea"/>
                        </a:rPr>
                        <a:t>回連載</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2060"/>
                    </a:solidFill>
                  </a:tcPr>
                </a:tc>
                <a:extLst>
                  <a:ext uri="{0D108BD9-81ED-4DB2-BD59-A6C34878D82A}">
                    <a16:rowId xmlns:a16="http://schemas.microsoft.com/office/drawing/2014/main" val="459298016"/>
                  </a:ext>
                </a:extLst>
              </a:tr>
              <a:tr h="476242">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受賞</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kumimoji="1" lang="ja-JP" altLang="en-US" sz="1200" b="0" i="0" kern="1200" dirty="0">
                          <a:solidFill>
                            <a:srgbClr val="0D0D0D"/>
                          </a:solidFill>
                          <a:effectLst/>
                          <a:latin typeface="+mn-ea"/>
                          <a:ea typeface="+mn-ea"/>
                          <a:cs typeface="+mn-cs"/>
                        </a:rPr>
                        <a:t>科学ジャーナリスト賞 </a:t>
                      </a:r>
                      <a:r>
                        <a:rPr kumimoji="1" lang="en-US" altLang="ja-JP" sz="1200" b="0" i="0" kern="1200" dirty="0">
                          <a:solidFill>
                            <a:srgbClr val="0D0D0D"/>
                          </a:solidFill>
                          <a:effectLst/>
                          <a:latin typeface="+mn-ea"/>
                          <a:ea typeface="+mn-ea"/>
                          <a:cs typeface="+mn-cs"/>
                        </a:rPr>
                        <a:t>2024 </a:t>
                      </a:r>
                      <a:r>
                        <a:rPr kumimoji="1" lang="ja-JP" altLang="en-US" sz="1200" b="0" i="0" kern="1200" dirty="0">
                          <a:solidFill>
                            <a:srgbClr val="0D0D0D"/>
                          </a:solidFill>
                          <a:effectLst/>
                          <a:latin typeface="+mn-ea"/>
                          <a:ea typeface="+mn-ea"/>
                          <a:cs typeface="+mn-cs"/>
                        </a:rPr>
                        <a:t>優秀賞</a:t>
                      </a:r>
                      <a:endParaRPr lang="ja-JP" altLang="en-US" sz="1000" b="0" i="0" u="none" strike="noStrike" dirty="0">
                        <a:solidFill>
                          <a:srgbClr val="0D0D0D"/>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22067948"/>
                  </a:ext>
                </a:extLst>
              </a:tr>
              <a:tr h="419346">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リンク先</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0" i="0" u="none" strike="noStrike" dirty="0">
                          <a:solidFill>
                            <a:srgbClr val="0D0D0D"/>
                          </a:solidFill>
                          <a:effectLst/>
                          <a:latin typeface="+mn-ea"/>
                          <a:ea typeface="+mn-ea"/>
                        </a:rPr>
                        <a:t>https://news.yahoo.co.jp/articles/e5688b69db3b3837d043b907f75a081d830f668f</a:t>
                      </a:r>
                      <a:endParaRPr lang="ja-JP" altLang="en-US" sz="1200" b="0" i="0" u="none" strike="noStrike" dirty="0">
                        <a:solidFill>
                          <a:srgbClr val="0D0D0D"/>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575244229"/>
                  </a:ext>
                </a:extLst>
              </a:tr>
              <a:tr h="39984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受賞者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古川雅子</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357687511"/>
                  </a:ext>
                </a:extLst>
              </a:tr>
              <a:tr h="2889133">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記事抜粋</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fontAlgn="ctr"/>
                      <a:endParaRPr lang="ja-JP" altLang="en-US" sz="1100" b="0" i="0" u="none" strike="noStrike" dirty="0">
                        <a:solidFill>
                          <a:srgbClr val="000000"/>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896939270"/>
                  </a:ext>
                </a:extLst>
              </a:tr>
            </a:tbl>
          </a:graphicData>
        </a:graphic>
      </p:graphicFrame>
      <p:sp>
        <p:nvSpPr>
          <p:cNvPr id="10" name="テキスト ボックス 9">
            <a:extLst>
              <a:ext uri="{FF2B5EF4-FFF2-40B4-BE49-F238E27FC236}">
                <a16:creationId xmlns:a16="http://schemas.microsoft.com/office/drawing/2014/main" id="{20782766-4C53-15D8-0311-091AADB4A2A9}"/>
              </a:ext>
            </a:extLst>
          </p:cNvPr>
          <p:cNvSpPr txBox="1"/>
          <p:nvPr/>
        </p:nvSpPr>
        <p:spPr>
          <a:xfrm>
            <a:off x="340846" y="860641"/>
            <a:ext cx="11399574" cy="366835"/>
          </a:xfrm>
          <a:prstGeom prst="rect">
            <a:avLst/>
          </a:prstGeom>
        </p:spPr>
        <p:txBody>
          <a:bodyPr wrap="none" lIns="0" tIns="0" rIns="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外部のジャーナリストが取材・執筆し、</a:t>
            </a: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Yahoo!</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ニュース内のオリジナルコンテンツ編集部が構成・編集</a:t>
            </a:r>
          </a:p>
        </p:txBody>
      </p:sp>
      <p:pic>
        <p:nvPicPr>
          <p:cNvPr id="4" name="図 3">
            <a:extLst>
              <a:ext uri="{FF2B5EF4-FFF2-40B4-BE49-F238E27FC236}">
                <a16:creationId xmlns:a16="http://schemas.microsoft.com/office/drawing/2014/main" id="{00F9707C-4EAB-139A-F917-DFDF7151EA7B}"/>
              </a:ext>
            </a:extLst>
          </p:cNvPr>
          <p:cNvPicPr>
            <a:picLocks noChangeAspect="1"/>
          </p:cNvPicPr>
          <p:nvPr/>
        </p:nvPicPr>
        <p:blipFill rotWithShape="1">
          <a:blip r:embed="rId3"/>
          <a:srcRect t="-1" b="45291"/>
          <a:stretch/>
        </p:blipFill>
        <p:spPr>
          <a:xfrm>
            <a:off x="5337249" y="3597708"/>
            <a:ext cx="3287527" cy="2567353"/>
          </a:xfrm>
          <a:prstGeom prst="rect">
            <a:avLst/>
          </a:prstGeom>
        </p:spPr>
      </p:pic>
    </p:spTree>
    <p:extLst>
      <p:ext uri="{BB962C8B-B14F-4D97-AF65-F5344CB8AC3E}">
        <p14:creationId xmlns:p14="http://schemas.microsoft.com/office/powerpoint/2010/main" val="36681370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5874134-4B33-6C2D-4380-9A415ED09111}"/>
              </a:ext>
            </a:extLst>
          </p:cNvPr>
          <p:cNvSpPr>
            <a:spLocks noGrp="1"/>
          </p:cNvSpPr>
          <p:nvPr>
            <p:ph type="body" sz="quarter" idx="12"/>
          </p:nvPr>
        </p:nvSpPr>
        <p:spPr/>
        <p:txBody>
          <a:bodyPr/>
          <a:lstStyle/>
          <a:p>
            <a:pPr marL="0" indent="0">
              <a:buNone/>
            </a:pPr>
            <a:r>
              <a:rPr kumimoji="1" lang="ja-JP" altLang="en-US" dirty="0"/>
              <a:t>媒体データ</a:t>
            </a:r>
          </a:p>
        </p:txBody>
      </p:sp>
      <p:pic>
        <p:nvPicPr>
          <p:cNvPr id="7" name="図プレースホルダー 50" descr="アイコン&#10;&#10;自動的に生成された説明">
            <a:extLst>
              <a:ext uri="{FF2B5EF4-FFF2-40B4-BE49-F238E27FC236}">
                <a16:creationId xmlns:a16="http://schemas.microsoft.com/office/drawing/2014/main" id="{473D32B7-1D14-4F8B-1B04-878301F8828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8" name="テキスト プレースホルダー 3">
            <a:extLst>
              <a:ext uri="{FF2B5EF4-FFF2-40B4-BE49-F238E27FC236}">
                <a16:creationId xmlns:a16="http://schemas.microsoft.com/office/drawing/2014/main" id="{C273BC0F-7E66-B9BC-E6E8-583D8E4048D2}"/>
              </a:ext>
            </a:extLst>
          </p:cNvPr>
          <p:cNvSpPr txBox="1">
            <a:spLocks noGrp="1"/>
          </p:cNvSpPr>
          <p:nvPr>
            <p:ph type="body" sz="quarter" idx="10"/>
          </p:nvPr>
        </p:nvSpPr>
        <p:spPr>
          <a:xfrm>
            <a:off x="1887538" y="234125"/>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48"/>
                </a:solidFill>
                <a:effectLst/>
                <a:uLnTx/>
                <a:uFillTx/>
                <a:latin typeface="+mn-ea"/>
                <a:ea typeface="+mn-ea"/>
                <a:cs typeface="+mn-cs"/>
              </a:rPr>
              <a:t>Yahoo!</a:t>
            </a:r>
            <a:r>
              <a:rPr kumimoji="1" lang="ja-JP" altLang="en-US" b="1" i="0" u="none" strike="noStrike" kern="1200" cap="none" spc="0" normalizeH="0" baseline="0" noProof="0" dirty="0">
                <a:ln>
                  <a:noFill/>
                </a:ln>
                <a:solidFill>
                  <a:srgbClr val="000048"/>
                </a:solidFill>
                <a:effectLst/>
                <a:uLnTx/>
                <a:uFillTx/>
                <a:latin typeface="+mn-ea"/>
                <a:ea typeface="+mn-ea"/>
                <a:cs typeface="+mn-cs"/>
              </a:rPr>
              <a:t>ニュース オリジナルコンテンツの受賞歴</a:t>
            </a:r>
          </a:p>
        </p:txBody>
      </p:sp>
      <p:graphicFrame>
        <p:nvGraphicFramePr>
          <p:cNvPr id="9" name="表 8">
            <a:extLst>
              <a:ext uri="{FF2B5EF4-FFF2-40B4-BE49-F238E27FC236}">
                <a16:creationId xmlns:a16="http://schemas.microsoft.com/office/drawing/2014/main" id="{0F179750-B32D-DFCC-0B69-F28F999D67EE}"/>
              </a:ext>
            </a:extLst>
          </p:cNvPr>
          <p:cNvGraphicFramePr>
            <a:graphicFrameLocks noGrp="1"/>
          </p:cNvGraphicFramePr>
          <p:nvPr>
            <p:extLst>
              <p:ext uri="{D42A27DB-BD31-4B8C-83A1-F6EECF244321}">
                <p14:modId xmlns:p14="http://schemas.microsoft.com/office/powerpoint/2010/main" val="1136842983"/>
              </p:ext>
            </p:extLst>
          </p:nvPr>
        </p:nvGraphicFramePr>
        <p:xfrm>
          <a:off x="595671" y="1333336"/>
          <a:ext cx="10999699" cy="5025841"/>
        </p:xfrm>
        <a:graphic>
          <a:graphicData uri="http://schemas.openxmlformats.org/drawingml/2006/table">
            <a:tbl>
              <a:tblPr/>
              <a:tblGrid>
                <a:gridCol w="1297997">
                  <a:extLst>
                    <a:ext uri="{9D8B030D-6E8A-4147-A177-3AD203B41FA5}">
                      <a16:colId xmlns:a16="http://schemas.microsoft.com/office/drawing/2014/main" val="2111897086"/>
                    </a:ext>
                  </a:extLst>
                </a:gridCol>
                <a:gridCol w="4865332">
                  <a:extLst>
                    <a:ext uri="{9D8B030D-6E8A-4147-A177-3AD203B41FA5}">
                      <a16:colId xmlns:a16="http://schemas.microsoft.com/office/drawing/2014/main" val="3278288273"/>
                    </a:ext>
                  </a:extLst>
                </a:gridCol>
                <a:gridCol w="4836370">
                  <a:extLst>
                    <a:ext uri="{9D8B030D-6E8A-4147-A177-3AD203B41FA5}">
                      <a16:colId xmlns:a16="http://schemas.microsoft.com/office/drawing/2014/main" val="709898036"/>
                    </a:ext>
                  </a:extLst>
                </a:gridCol>
              </a:tblGrid>
              <a:tr h="84128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FFFFFF"/>
                          </a:solidFill>
                          <a:effectLst/>
                          <a:latin typeface="+mn-ea"/>
                          <a:ea typeface="+mn-ea"/>
                        </a:rPr>
                        <a:t>タイトル</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1" i="0" u="none" strike="noStrike" dirty="0">
                          <a:solidFill>
                            <a:srgbClr val="FFFFFF"/>
                          </a:solidFill>
                          <a:effectLst/>
                          <a:latin typeface="+mn-ea"/>
                          <a:ea typeface="+mn-ea"/>
                        </a:rPr>
                        <a:t>教師から性暴力、</a:t>
                      </a:r>
                      <a:r>
                        <a:rPr lang="en-US" altLang="ja-JP" sz="1200" b="1" i="0" u="none" strike="noStrike" dirty="0">
                          <a:solidFill>
                            <a:srgbClr val="FFFFFF"/>
                          </a:solidFill>
                          <a:effectLst/>
                          <a:latin typeface="+mn-ea"/>
                          <a:ea typeface="+mn-ea"/>
                        </a:rPr>
                        <a:t>34</a:t>
                      </a:r>
                      <a:r>
                        <a:rPr lang="ja-JP" altLang="en-US" sz="1200" b="1" i="0" u="none" strike="noStrike" dirty="0">
                          <a:solidFill>
                            <a:srgbClr val="FFFFFF"/>
                          </a:solidFill>
                          <a:effectLst/>
                          <a:latin typeface="+mn-ea"/>
                          <a:ea typeface="+mn-ea"/>
                        </a:rPr>
                        <a:t>年後の勝訴 「重い扉」開けた男性の願い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1" i="0" u="none" strike="noStrike" dirty="0">
                          <a:solidFill>
                            <a:srgbClr val="FFFFFF"/>
                          </a:solidFill>
                          <a:effectLst/>
                          <a:latin typeface="+mn-ea"/>
                          <a:ea typeface="+mn-ea"/>
                        </a:rPr>
                        <a:t>その</a:t>
                      </a:r>
                      <a:r>
                        <a:rPr lang="en-US" altLang="ja-JP" sz="1200" b="1" i="0" u="none" strike="noStrike" dirty="0">
                          <a:solidFill>
                            <a:srgbClr val="FFFFFF"/>
                          </a:solidFill>
                          <a:effectLst/>
                          <a:latin typeface="+mn-ea"/>
                          <a:ea typeface="+mn-ea"/>
                        </a:rPr>
                        <a:t>8</a:t>
                      </a:r>
                      <a:r>
                        <a:rPr lang="ja-JP" altLang="en-US" sz="1200" b="1" i="0" u="none" strike="noStrike" dirty="0">
                          <a:solidFill>
                            <a:srgbClr val="FFFFFF"/>
                          </a:solidFill>
                          <a:effectLst/>
                          <a:latin typeface="+mn-ea"/>
                          <a:ea typeface="+mn-ea"/>
                        </a:rPr>
                        <a:t>年間は毎日不安だった ーー</a:t>
                      </a:r>
                      <a:endParaRPr lang="en-US" altLang="ja-JP" sz="1200" b="1" i="0" u="none" strike="noStrike" dirty="0">
                        <a:solidFill>
                          <a:srgbClr val="FFFFFF"/>
                        </a:solidFill>
                        <a:effectLst/>
                        <a:latin typeface="+mn-ea"/>
                        <a:ea typeface="+mn-ea"/>
                      </a:endParaRPr>
                    </a:p>
                    <a:p>
                      <a:pPr algn="ctr" fontAlgn="ctr"/>
                      <a:r>
                        <a:rPr lang="ja-JP" altLang="en-US" sz="1200" b="1" i="0" u="none" strike="noStrike" dirty="0">
                          <a:solidFill>
                            <a:srgbClr val="FFFFFF"/>
                          </a:solidFill>
                          <a:effectLst/>
                          <a:latin typeface="+mn-ea"/>
                          <a:ea typeface="+mn-ea"/>
                        </a:rPr>
                        <a:t>「無国籍児」だった娘と、フィリピン人母の思い</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2060"/>
                    </a:solidFill>
                  </a:tcPr>
                </a:tc>
                <a:extLst>
                  <a:ext uri="{0D108BD9-81ED-4DB2-BD59-A6C34878D82A}">
                    <a16:rowId xmlns:a16="http://schemas.microsoft.com/office/drawing/2014/main" val="459298016"/>
                  </a:ext>
                </a:extLst>
              </a:tr>
              <a:tr h="476242">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受賞</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kumimoji="1" lang="en-US" altLang="ja-JP" sz="1200" b="0" i="0" kern="1200" dirty="0">
                          <a:solidFill>
                            <a:srgbClr val="0D0D0D"/>
                          </a:solidFill>
                          <a:effectLst/>
                          <a:latin typeface="+mn-lt"/>
                          <a:ea typeface="+mn-ea"/>
                          <a:cs typeface="+mn-cs"/>
                        </a:rPr>
                        <a:t>INTERNET MEDIA AWARDS 2023 </a:t>
                      </a:r>
                      <a:r>
                        <a:rPr kumimoji="1" lang="ja-JP" altLang="en-US" sz="1200" b="0" i="0" kern="1200" dirty="0">
                          <a:solidFill>
                            <a:srgbClr val="0D0D0D"/>
                          </a:solidFill>
                          <a:effectLst/>
                          <a:latin typeface="+mn-lt"/>
                          <a:ea typeface="+mn-ea"/>
                          <a:cs typeface="+mn-cs"/>
                        </a:rPr>
                        <a:t>選考委員特別賞</a:t>
                      </a:r>
                      <a:endParaRPr lang="ja-JP" altLang="en-US" sz="1000" b="0" i="0" u="none" strike="noStrike" dirty="0">
                        <a:solidFill>
                          <a:srgbClr val="0D0D0D"/>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kumimoji="1" lang="en-US" altLang="ja-JP" sz="1200" b="0" i="0" kern="1200" dirty="0">
                          <a:solidFill>
                            <a:srgbClr val="0D0D0D"/>
                          </a:solidFill>
                          <a:effectLst/>
                          <a:latin typeface="+mn-ea"/>
                          <a:ea typeface="+mn-ea"/>
                          <a:cs typeface="+mn-cs"/>
                        </a:rPr>
                        <a:t>PEP</a:t>
                      </a:r>
                      <a:r>
                        <a:rPr kumimoji="1" lang="ja-JP" altLang="en-US" sz="1200" b="0" i="0" kern="1200" dirty="0">
                          <a:solidFill>
                            <a:srgbClr val="0D0D0D"/>
                          </a:solidFill>
                          <a:effectLst/>
                          <a:latin typeface="+mn-ea"/>
                          <a:ea typeface="+mn-ea"/>
                          <a:cs typeface="+mn-cs"/>
                        </a:rPr>
                        <a:t>ジャーナリズム大賞 </a:t>
                      </a:r>
                      <a:r>
                        <a:rPr kumimoji="1" lang="en-US" altLang="ja-JP" sz="1200" b="0" i="0" kern="1200" dirty="0">
                          <a:solidFill>
                            <a:srgbClr val="0D0D0D"/>
                          </a:solidFill>
                          <a:effectLst/>
                          <a:latin typeface="+mn-ea"/>
                          <a:ea typeface="+mn-ea"/>
                          <a:cs typeface="+mn-cs"/>
                        </a:rPr>
                        <a:t>2022 </a:t>
                      </a:r>
                      <a:r>
                        <a:rPr kumimoji="1" lang="ja-JP" altLang="en-US" sz="1200" b="0" i="0" kern="1200" dirty="0">
                          <a:solidFill>
                            <a:srgbClr val="0D0D0D"/>
                          </a:solidFill>
                          <a:effectLst/>
                          <a:latin typeface="+mn-ea"/>
                          <a:ea typeface="+mn-ea"/>
                          <a:cs typeface="+mn-cs"/>
                        </a:rPr>
                        <a:t>現場部門</a:t>
                      </a:r>
                      <a:endParaRPr lang="ja-JP" altLang="en-US" sz="1200" b="0" i="0" u="none" strike="noStrike" dirty="0">
                        <a:solidFill>
                          <a:srgbClr val="0D0D0D"/>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22067948"/>
                  </a:ext>
                </a:extLst>
              </a:tr>
              <a:tr h="419346">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リンク先</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0" i="0" u="none" strike="noStrike" dirty="0">
                          <a:solidFill>
                            <a:srgbClr val="0D0D0D"/>
                          </a:solidFill>
                          <a:effectLst/>
                          <a:latin typeface="+mn-ea"/>
                          <a:ea typeface="+mn-ea"/>
                        </a:rPr>
                        <a:t>https://news.yahoo.co.jp/articles/4c3f08455a7e1c422c7390bdcf7a09d41a362ebe</a:t>
                      </a:r>
                      <a:endParaRPr lang="ja-JP" altLang="en-US" sz="1200" b="0" i="0" u="none" strike="noStrike" dirty="0">
                        <a:solidFill>
                          <a:srgbClr val="0D0D0D"/>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0" i="0" u="none" strike="noStrike" dirty="0">
                          <a:solidFill>
                            <a:srgbClr val="0D0D0D"/>
                          </a:solidFill>
                          <a:effectLst/>
                          <a:latin typeface="+mn-ea"/>
                          <a:ea typeface="+mn-ea"/>
                        </a:rPr>
                        <a:t>https://news.yahoo.co.jp/feature/1625/</a:t>
                      </a:r>
                      <a:endParaRPr lang="ja-JP" altLang="en-US" sz="1200" b="0" i="0" u="none" strike="noStrike" dirty="0">
                        <a:solidFill>
                          <a:srgbClr val="0D0D0D"/>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575244229"/>
                  </a:ext>
                </a:extLst>
              </a:tr>
              <a:tr h="39984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受賞者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秋山千佳</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zh-TW" altLang="en-US" sz="1200" b="0" i="0" u="none" strike="noStrike" dirty="0">
                          <a:solidFill>
                            <a:srgbClr val="0D0D0D"/>
                          </a:solidFill>
                          <a:effectLst/>
                          <a:latin typeface="メイリオ" panose="020B0604030504040204" pitchFamily="50" charset="-128"/>
                          <a:ea typeface="メイリオ" panose="020B0604030504040204" pitchFamily="50" charset="-128"/>
                        </a:rPr>
                        <a:t>藤井誠二</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357687511"/>
                  </a:ext>
                </a:extLst>
              </a:tr>
              <a:tr h="2889133">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記事抜粋</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fontAlgn="ctr"/>
                      <a:endParaRPr lang="ja-JP" altLang="en-US" sz="1100" b="0" i="0" u="none" strike="noStrike" dirty="0">
                        <a:solidFill>
                          <a:srgbClr val="000000"/>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fontAlgn="ctr"/>
                      <a:endParaRPr lang="ja-JP" altLang="en-US" sz="1100" b="0" i="0" u="none" strike="noStrike" dirty="0">
                        <a:solidFill>
                          <a:srgbClr val="000000"/>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896939270"/>
                  </a:ext>
                </a:extLst>
              </a:tr>
            </a:tbl>
          </a:graphicData>
        </a:graphic>
      </p:graphicFrame>
      <p:sp>
        <p:nvSpPr>
          <p:cNvPr id="10" name="テキスト ボックス 9">
            <a:extLst>
              <a:ext uri="{FF2B5EF4-FFF2-40B4-BE49-F238E27FC236}">
                <a16:creationId xmlns:a16="http://schemas.microsoft.com/office/drawing/2014/main" id="{20782766-4C53-15D8-0311-091AADB4A2A9}"/>
              </a:ext>
            </a:extLst>
          </p:cNvPr>
          <p:cNvSpPr txBox="1"/>
          <p:nvPr/>
        </p:nvSpPr>
        <p:spPr>
          <a:xfrm>
            <a:off x="340846" y="860641"/>
            <a:ext cx="11399574" cy="366835"/>
          </a:xfrm>
          <a:prstGeom prst="rect">
            <a:avLst/>
          </a:prstGeom>
        </p:spPr>
        <p:txBody>
          <a:bodyPr wrap="none" lIns="0" tIns="0" rIns="0" bIns="0" rtlCol="0" anchor="t">
            <a:noAutofit/>
          </a:bodyPr>
          <a:lstStyle/>
          <a:p>
            <a:pPr algn="ctr" eaLnBrk="1" fontAlgn="auto" hangingPunct="1">
              <a:spcBef>
                <a:spcPts val="0"/>
              </a:spcBef>
              <a:spcAft>
                <a:spcPts val="0"/>
              </a:spcAft>
            </a:pPr>
            <a:r>
              <a:rPr lang="ja-JP" altLang="en-US" sz="1600" dirty="0">
                <a:solidFill>
                  <a:srgbClr val="0D0D0D"/>
                </a:solidFill>
                <a:latin typeface="+mn-ea"/>
                <a:ea typeface="+mn-ea"/>
              </a:rPr>
              <a:t>外部のジャーナリストが取材・執筆し、</a:t>
            </a:r>
            <a:r>
              <a:rPr lang="en-US" altLang="ja-JP" sz="1600" dirty="0">
                <a:solidFill>
                  <a:srgbClr val="0D0D0D"/>
                </a:solidFill>
                <a:latin typeface="+mn-ea"/>
                <a:ea typeface="+mn-ea"/>
              </a:rPr>
              <a:t>Yahoo!</a:t>
            </a:r>
            <a:r>
              <a:rPr lang="ja-JP" altLang="en-US" sz="1600" dirty="0">
                <a:solidFill>
                  <a:srgbClr val="0D0D0D"/>
                </a:solidFill>
                <a:latin typeface="+mn-ea"/>
                <a:ea typeface="+mn-ea"/>
              </a:rPr>
              <a:t>ニュース内のオリジナルコンテンツ編集部が構成・編集</a:t>
            </a:r>
          </a:p>
        </p:txBody>
      </p:sp>
      <p:pic>
        <p:nvPicPr>
          <p:cNvPr id="11" name="図 10">
            <a:extLst>
              <a:ext uri="{FF2B5EF4-FFF2-40B4-BE49-F238E27FC236}">
                <a16:creationId xmlns:a16="http://schemas.microsoft.com/office/drawing/2014/main" id="{F4CEEB32-4DFE-0554-AE80-83649513CE22}"/>
              </a:ext>
            </a:extLst>
          </p:cNvPr>
          <p:cNvPicPr>
            <a:picLocks noChangeAspect="1"/>
          </p:cNvPicPr>
          <p:nvPr/>
        </p:nvPicPr>
        <p:blipFill>
          <a:blip r:embed="rId3"/>
          <a:stretch>
            <a:fillRect/>
          </a:stretch>
        </p:blipFill>
        <p:spPr>
          <a:xfrm>
            <a:off x="2785841" y="3673908"/>
            <a:ext cx="3304004" cy="2567353"/>
          </a:xfrm>
          <a:prstGeom prst="rect">
            <a:avLst/>
          </a:prstGeom>
        </p:spPr>
      </p:pic>
      <p:pic>
        <p:nvPicPr>
          <p:cNvPr id="12" name="図 11">
            <a:extLst>
              <a:ext uri="{FF2B5EF4-FFF2-40B4-BE49-F238E27FC236}">
                <a16:creationId xmlns:a16="http://schemas.microsoft.com/office/drawing/2014/main" id="{03A68EE9-9E5A-6242-67F3-31EBFA089D72}"/>
              </a:ext>
            </a:extLst>
          </p:cNvPr>
          <p:cNvPicPr>
            <a:picLocks noChangeAspect="1"/>
          </p:cNvPicPr>
          <p:nvPr/>
        </p:nvPicPr>
        <p:blipFill>
          <a:blip r:embed="rId4"/>
          <a:stretch>
            <a:fillRect/>
          </a:stretch>
        </p:blipFill>
        <p:spPr>
          <a:xfrm>
            <a:off x="7625673" y="3632173"/>
            <a:ext cx="3371088" cy="2609088"/>
          </a:xfrm>
          <a:prstGeom prst="rect">
            <a:avLst/>
          </a:prstGeom>
        </p:spPr>
      </p:pic>
    </p:spTree>
    <p:extLst>
      <p:ext uri="{BB962C8B-B14F-4D97-AF65-F5344CB8AC3E}">
        <p14:creationId xmlns:p14="http://schemas.microsoft.com/office/powerpoint/2010/main" val="232233566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03187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プレースホルダー 1">
            <a:extLst>
              <a:ext uri="{FF2B5EF4-FFF2-40B4-BE49-F238E27FC236}">
                <a16:creationId xmlns:a16="http://schemas.microsoft.com/office/drawing/2014/main" id="{00539713-427F-B104-3E77-1D5565ED5D1B}"/>
              </a:ext>
            </a:extLst>
          </p:cNvPr>
          <p:cNvSpPr txBox="1">
            <a:spLocks noGrp="1"/>
          </p:cNvSpPr>
          <p:nvPr>
            <p:ph type="body" sz="quarter" idx="10"/>
          </p:nvPr>
        </p:nvSpPr>
        <p:spPr>
          <a:xfrm>
            <a:off x="1887538" y="252413"/>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dirty="0">
                <a:solidFill>
                  <a:srgbClr val="000048"/>
                </a:solidFill>
              </a:rPr>
              <a:t>LINE</a:t>
            </a:r>
            <a:r>
              <a:rPr lang="ja-JP" altLang="en-US" dirty="0">
                <a:solidFill>
                  <a:srgbClr val="000048"/>
                </a:solidFill>
              </a:rPr>
              <a:t>ヤフー広告 ディスプレイ広告（予約型）</a:t>
            </a:r>
            <a:endParaRPr lang="en-US" altLang="ja-JP" dirty="0">
              <a:solidFill>
                <a:srgbClr val="000048"/>
              </a:solidFill>
            </a:endParaRPr>
          </a:p>
          <a:p>
            <a:r>
              <a:rPr lang="en-US" altLang="ja-JP" dirty="0">
                <a:solidFill>
                  <a:srgbClr val="000048"/>
                </a:solidFill>
              </a:rPr>
              <a:t>2026</a:t>
            </a:r>
            <a:r>
              <a:rPr lang="ja-JP" altLang="en-US" dirty="0">
                <a:solidFill>
                  <a:srgbClr val="000048"/>
                </a:solidFill>
              </a:rPr>
              <a:t>年</a:t>
            </a:r>
            <a:r>
              <a:rPr lang="en-US" altLang="ja-JP" dirty="0">
                <a:solidFill>
                  <a:srgbClr val="000048"/>
                </a:solidFill>
              </a:rPr>
              <a:t>4</a:t>
            </a:r>
            <a:r>
              <a:rPr lang="ja-JP" altLang="en-US" dirty="0">
                <a:solidFill>
                  <a:srgbClr val="000048"/>
                </a:solidFill>
              </a:rPr>
              <a:t>月</a:t>
            </a:r>
            <a:r>
              <a:rPr lang="en-US" altLang="ja-JP" dirty="0">
                <a:solidFill>
                  <a:srgbClr val="000048"/>
                </a:solidFill>
              </a:rPr>
              <a:t>1</a:t>
            </a:r>
            <a:r>
              <a:rPr lang="ja-JP" altLang="en-US" dirty="0">
                <a:solidFill>
                  <a:srgbClr val="000048"/>
                </a:solidFill>
              </a:rPr>
              <a:t>日掲載開始商品　変更点・お知らせサマリー</a:t>
            </a:r>
          </a:p>
        </p:txBody>
      </p:sp>
      <p:sp>
        <p:nvSpPr>
          <p:cNvPr id="3" name="正方形/長方形 2">
            <a:extLst>
              <a:ext uri="{FF2B5EF4-FFF2-40B4-BE49-F238E27FC236}">
                <a16:creationId xmlns:a16="http://schemas.microsoft.com/office/drawing/2014/main" id="{352250BB-8DD6-7083-677D-6CE67F6F6D01}"/>
              </a:ext>
            </a:extLst>
          </p:cNvPr>
          <p:cNvSpPr/>
          <p:nvPr/>
        </p:nvSpPr>
        <p:spPr>
          <a:xfrm>
            <a:off x="555391" y="1570842"/>
            <a:ext cx="11175398" cy="4866053"/>
          </a:xfrm>
          <a:prstGeom prst="rect">
            <a:avLst/>
          </a:prstGeom>
          <a:solidFill>
            <a:srgbClr val="000048">
              <a:alpha val="9804"/>
            </a:srgbClr>
          </a:solidFill>
          <a:ln w="9525" cap="flat" cmpd="sng" algn="ctr">
            <a:noFill/>
            <a:prstDash val="solid"/>
          </a:ln>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endParaRPr lang="en-US" altLang="ja-JP" sz="1600">
              <a:solidFill>
                <a:srgbClr val="0D0D0D"/>
              </a:solidFill>
              <a:latin typeface="メイリオ" panose="020B0604030504040204" pitchFamily="50" charset="-128"/>
              <a:ea typeface="メイリオ" panose="020B0604030504040204" pitchFamily="50" charset="-128"/>
            </a:endParaRPr>
          </a:p>
          <a:p>
            <a:r>
              <a:rPr lang="ja-JP" altLang="en-US" sz="1600" b="1">
                <a:solidFill>
                  <a:srgbClr val="0D0D0D"/>
                </a:solidFill>
                <a:latin typeface="メイリオ" panose="020B0604030504040204" pitchFamily="50" charset="-128"/>
                <a:ea typeface="メイリオ" panose="020B0604030504040204" pitchFamily="50" charset="-128"/>
              </a:rPr>
              <a:t>・ターゲティング項目の変更</a:t>
            </a:r>
            <a:endParaRPr lang="en-US" altLang="ja-JP" sz="1600" b="1">
              <a:solidFill>
                <a:srgbClr val="0D0D0D"/>
              </a:solidFill>
              <a:latin typeface="メイリオ" panose="020B0604030504040204" pitchFamily="50" charset="-128"/>
              <a:ea typeface="メイリオ" panose="020B0604030504040204" pitchFamily="50" charset="-128"/>
            </a:endParaRPr>
          </a:p>
          <a:p>
            <a:r>
              <a:rPr lang="ja-JP" altLang="en-US" sz="1600">
                <a:solidFill>
                  <a:srgbClr val="0D0D0D"/>
                </a:solidFill>
                <a:latin typeface="メイリオ" panose="020B0604030504040204" pitchFamily="50" charset="-128"/>
                <a:ea typeface="メイリオ" panose="020B0604030504040204" pitchFamily="50" charset="-128"/>
              </a:rPr>
              <a:t>　・共通オーディエンスの「除外」が設定可能になります。</a:t>
            </a:r>
            <a:endParaRPr lang="en-US" altLang="ja-JP" sz="1600">
              <a:solidFill>
                <a:srgbClr val="0D0D0D"/>
              </a:solidFill>
              <a:latin typeface="メイリオ" panose="020B0604030504040204" pitchFamily="50" charset="-128"/>
              <a:ea typeface="メイリオ" panose="020B0604030504040204" pitchFamily="50" charset="-128"/>
            </a:endParaRPr>
          </a:p>
          <a:p>
            <a:endParaRPr lang="en-US" altLang="ja-JP" sz="1600">
              <a:solidFill>
                <a:srgbClr val="0D0D0D"/>
              </a:solidFill>
              <a:latin typeface="メイリオ" panose="020B0604030504040204" pitchFamily="50" charset="-128"/>
              <a:ea typeface="メイリオ" panose="020B0604030504040204" pitchFamily="50" charset="-128"/>
            </a:endParaRPr>
          </a:p>
          <a:p>
            <a:r>
              <a:rPr lang="ja-JP" altLang="en-US" sz="1600">
                <a:solidFill>
                  <a:srgbClr val="0D0D0D"/>
                </a:solidFill>
                <a:latin typeface="メイリオ" panose="020B0604030504040204" pitchFamily="50" charset="-128"/>
                <a:ea typeface="メイリオ" panose="020B0604030504040204" pitchFamily="50" charset="-128"/>
              </a:rPr>
              <a:t>　</a:t>
            </a:r>
            <a:endParaRPr lang="en-US" altLang="ja-JP" sz="1600">
              <a:solidFill>
                <a:srgbClr val="0D0D0D"/>
              </a:solidFill>
              <a:latin typeface="メイリオ" panose="020B0604030504040204" pitchFamily="50" charset="-128"/>
              <a:ea typeface="メイリオ" panose="020B0604030504040204" pitchFamily="50" charset="-128"/>
            </a:endParaRPr>
          </a:p>
          <a:p>
            <a:r>
              <a:rPr lang="ja-JP" altLang="en-US" sz="1600">
                <a:solidFill>
                  <a:srgbClr val="0D0D0D"/>
                </a:solidFill>
                <a:latin typeface="メイリオ" panose="020B0604030504040204" pitchFamily="50" charset="-128"/>
                <a:ea typeface="メイリオ" panose="020B0604030504040204" pitchFamily="50" charset="-128"/>
              </a:rPr>
              <a:t>　・オーディエンスリスト（ヤフー提供）のリスト改廃を行いました</a:t>
            </a:r>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a:solidFill>
                <a:srgbClr val="0D0D0D"/>
              </a:solidFill>
              <a:latin typeface="メイリオ" panose="020B0604030504040204" pitchFamily="50" charset="-128"/>
            </a:endParaRPr>
          </a:p>
        </p:txBody>
      </p:sp>
      <p:sp>
        <p:nvSpPr>
          <p:cNvPr id="2" name="1 つの角を丸めた四角形 22">
            <a:extLst>
              <a:ext uri="{FF2B5EF4-FFF2-40B4-BE49-F238E27FC236}">
                <a16:creationId xmlns:a16="http://schemas.microsoft.com/office/drawing/2014/main" id="{982C9584-4299-CA1B-FC00-514B367CA720}"/>
              </a:ext>
            </a:extLst>
          </p:cNvPr>
          <p:cNvSpPr/>
          <p:nvPr/>
        </p:nvSpPr>
        <p:spPr>
          <a:xfrm>
            <a:off x="555391" y="989945"/>
            <a:ext cx="8321471" cy="580897"/>
          </a:xfrm>
          <a:prstGeom prst="round1Rect">
            <a:avLst/>
          </a:prstGeom>
          <a:solidFill>
            <a:srgbClr val="02004A"/>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r>
              <a:rPr lang="en-US" altLang="ja-JP" b="1" dirty="0">
                <a:latin typeface="Meiryo"/>
                <a:ea typeface="Meiryo"/>
              </a:rPr>
              <a:t>2</a:t>
            </a:r>
            <a:r>
              <a:rPr lang="ja-JP" altLang="en-US" b="1" dirty="0">
                <a:latin typeface="Meiryo"/>
                <a:ea typeface="Meiryo"/>
              </a:rPr>
              <a:t>．予約型商品全体にかかわる変更</a:t>
            </a:r>
          </a:p>
        </p:txBody>
      </p:sp>
      <p:graphicFrame>
        <p:nvGraphicFramePr>
          <p:cNvPr id="6" name="表 5">
            <a:extLst>
              <a:ext uri="{FF2B5EF4-FFF2-40B4-BE49-F238E27FC236}">
                <a16:creationId xmlns:a16="http://schemas.microsoft.com/office/drawing/2014/main" id="{20BA5276-715C-9838-4DCF-70E9A3F96B5B}"/>
              </a:ext>
            </a:extLst>
          </p:cNvPr>
          <p:cNvGraphicFramePr>
            <a:graphicFrameLocks noGrp="1"/>
          </p:cNvGraphicFramePr>
          <p:nvPr/>
        </p:nvGraphicFramePr>
        <p:xfrm>
          <a:off x="913977" y="3371497"/>
          <a:ext cx="3898652" cy="1889303"/>
        </p:xfrm>
        <a:graphic>
          <a:graphicData uri="http://schemas.openxmlformats.org/drawingml/2006/table">
            <a:tbl>
              <a:tblPr bandRow="1"/>
              <a:tblGrid>
                <a:gridCol w="3898652">
                  <a:extLst>
                    <a:ext uri="{9D8B030D-6E8A-4147-A177-3AD203B41FA5}">
                      <a16:colId xmlns:a16="http://schemas.microsoft.com/office/drawing/2014/main" val="3901351372"/>
                    </a:ext>
                  </a:extLst>
                </a:gridCol>
              </a:tblGrid>
              <a:tr h="563203">
                <a:tc>
                  <a:txBody>
                    <a:bodyPr/>
                    <a:lstStyle/>
                    <a:p>
                      <a:pPr algn="ctr"/>
                      <a:r>
                        <a:rPr kumimoji="1" lang="ja-JP" altLang="en-US" sz="1400" b="1" i="0">
                          <a:solidFill>
                            <a:schemeClr val="bg1"/>
                          </a:solidFill>
                          <a:latin typeface="Meiryo"/>
                          <a:ea typeface="Meiryo"/>
                        </a:rPr>
                        <a:t>廃止リスト</a:t>
                      </a:r>
                      <a:endParaRPr kumimoji="1" lang="en-US" altLang="ja-JP" sz="1400" b="1" i="0">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558123072"/>
                  </a:ext>
                </a:extLst>
              </a:tr>
              <a:tr h="306354">
                <a:tc>
                  <a:txBody>
                    <a:bodyPr/>
                    <a:lstStyle/>
                    <a:p>
                      <a:pPr algn="ctr">
                        <a:buNone/>
                      </a:pPr>
                      <a:r>
                        <a:rPr lang="ja-JP" altLang="en-US" sz="1200">
                          <a:solidFill>
                            <a:schemeClr val="tx1">
                              <a:lumMod val="95000"/>
                              <a:lumOff val="5000"/>
                            </a:schemeClr>
                          </a:solidFill>
                          <a:latin typeface="メイリオ" panose="020B0604030504040204" pitchFamily="50" charset="-128"/>
                          <a:ea typeface="+mn-ea"/>
                        </a:rPr>
                        <a:t>メディア視聴ターゲティング</a:t>
                      </a:r>
                      <a:endParaRPr lang="en-US" altLang="ja-JP" sz="1200">
                        <a:solidFill>
                          <a:schemeClr val="tx1">
                            <a:lumMod val="95000"/>
                            <a:lumOff val="5000"/>
                          </a:schemeClr>
                        </a:solidFill>
                        <a:latin typeface="メイリオ" panose="020B0604030504040204" pitchFamily="50" charset="-128"/>
                        <a:ea typeface="メイリオ" panose="020B0604030504040204" pitchFamily="50" charset="-128"/>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545321733"/>
                  </a:ext>
                </a:extLst>
              </a:tr>
              <a:tr h="323373">
                <a:tc>
                  <a:txBody>
                    <a:bodyPr/>
                    <a:lstStyle/>
                    <a:p>
                      <a:pPr algn="ctr" fontAlgn="t">
                        <a:buNone/>
                      </a:pPr>
                      <a:r>
                        <a:rPr lang="ja-JP" altLang="en-US" sz="1200">
                          <a:solidFill>
                            <a:schemeClr val="tx1">
                              <a:lumMod val="95000"/>
                              <a:lumOff val="5000"/>
                            </a:schemeClr>
                          </a:solidFill>
                          <a:effectLst/>
                          <a:latin typeface="メイリオ" panose="020B0604030504040204" pitchFamily="50" charset="-128"/>
                          <a:ea typeface="+mn-ea"/>
                        </a:rPr>
                        <a:t>ファンターゲティング</a:t>
                      </a:r>
                      <a:endParaRPr lang="en-US" altLang="ja-JP" sz="120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4187291441"/>
                  </a:ext>
                </a:extLst>
              </a:tr>
              <a:tr h="373000">
                <a:tc>
                  <a:txBody>
                    <a:bodyPr/>
                    <a:lstStyle/>
                    <a:p>
                      <a:pPr algn="ctr" fontAlgn="t">
                        <a:buNone/>
                      </a:pPr>
                      <a:r>
                        <a:rPr lang="ja-JP" altLang="en-US" sz="1200">
                          <a:solidFill>
                            <a:schemeClr val="tx1">
                              <a:lumMod val="95000"/>
                              <a:lumOff val="5000"/>
                            </a:schemeClr>
                          </a:solidFill>
                          <a:effectLst/>
                          <a:latin typeface="メイリオ" panose="020B0604030504040204" pitchFamily="50" charset="-128"/>
                          <a:ea typeface="+mn-ea"/>
                        </a:rPr>
                        <a:t>チラシ非閲覧ターゲティング</a:t>
                      </a:r>
                      <a:endParaRPr lang="en-US" altLang="ja-JP" sz="120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649860245"/>
                  </a:ext>
                </a:extLst>
              </a:tr>
              <a:tr h="323373">
                <a:tc>
                  <a:txBody>
                    <a:bodyPr/>
                    <a:lstStyle/>
                    <a:p>
                      <a:pPr algn="ctr" fontAlgn="t">
                        <a:buNone/>
                      </a:pPr>
                      <a:r>
                        <a:rPr lang="en-US" altLang="ja-JP" sz="1200">
                          <a:solidFill>
                            <a:schemeClr val="tx1">
                              <a:lumMod val="95000"/>
                              <a:lumOff val="5000"/>
                            </a:schemeClr>
                          </a:solidFill>
                          <a:effectLst/>
                          <a:latin typeface="メイリオ" panose="020B0604030504040204" pitchFamily="50" charset="-128"/>
                          <a:ea typeface="+mn-ea"/>
                        </a:rPr>
                        <a:t>SDGs</a:t>
                      </a:r>
                      <a:r>
                        <a:rPr lang="ja-JP" altLang="en-US" sz="1200">
                          <a:solidFill>
                            <a:schemeClr val="tx1">
                              <a:lumMod val="95000"/>
                              <a:lumOff val="5000"/>
                            </a:schemeClr>
                          </a:solidFill>
                          <a:effectLst/>
                          <a:latin typeface="メイリオ" panose="020B0604030504040204" pitchFamily="50" charset="-128"/>
                          <a:ea typeface="+mn-ea"/>
                        </a:rPr>
                        <a:t>ターゲティング</a:t>
                      </a:r>
                      <a:endParaRPr lang="en-US" altLang="ja-JP" sz="120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2230342987"/>
                  </a:ext>
                </a:extLst>
              </a:tr>
            </a:tbl>
          </a:graphicData>
        </a:graphic>
      </p:graphicFrame>
      <p:graphicFrame>
        <p:nvGraphicFramePr>
          <p:cNvPr id="7" name="表 6">
            <a:extLst>
              <a:ext uri="{FF2B5EF4-FFF2-40B4-BE49-F238E27FC236}">
                <a16:creationId xmlns:a16="http://schemas.microsoft.com/office/drawing/2014/main" id="{90E7C293-8456-293C-D3E5-545995006E5E}"/>
              </a:ext>
            </a:extLst>
          </p:cNvPr>
          <p:cNvGraphicFramePr>
            <a:graphicFrameLocks noGrp="1"/>
          </p:cNvGraphicFramePr>
          <p:nvPr/>
        </p:nvGraphicFramePr>
        <p:xfrm>
          <a:off x="5009570" y="3371496"/>
          <a:ext cx="6268453" cy="2320974"/>
        </p:xfrm>
        <a:graphic>
          <a:graphicData uri="http://schemas.openxmlformats.org/drawingml/2006/table">
            <a:tbl>
              <a:tblPr bandRow="1"/>
              <a:tblGrid>
                <a:gridCol w="1855910">
                  <a:extLst>
                    <a:ext uri="{9D8B030D-6E8A-4147-A177-3AD203B41FA5}">
                      <a16:colId xmlns:a16="http://schemas.microsoft.com/office/drawing/2014/main" val="3236551118"/>
                    </a:ext>
                  </a:extLst>
                </a:gridCol>
                <a:gridCol w="911231">
                  <a:extLst>
                    <a:ext uri="{9D8B030D-6E8A-4147-A177-3AD203B41FA5}">
                      <a16:colId xmlns:a16="http://schemas.microsoft.com/office/drawing/2014/main" val="3901351372"/>
                    </a:ext>
                  </a:extLst>
                </a:gridCol>
                <a:gridCol w="1167104">
                  <a:extLst>
                    <a:ext uri="{9D8B030D-6E8A-4147-A177-3AD203B41FA5}">
                      <a16:colId xmlns:a16="http://schemas.microsoft.com/office/drawing/2014/main" val="3475477789"/>
                    </a:ext>
                  </a:extLst>
                </a:gridCol>
                <a:gridCol w="1167104">
                  <a:extLst>
                    <a:ext uri="{9D8B030D-6E8A-4147-A177-3AD203B41FA5}">
                      <a16:colId xmlns:a16="http://schemas.microsoft.com/office/drawing/2014/main" val="855743837"/>
                    </a:ext>
                  </a:extLst>
                </a:gridCol>
                <a:gridCol w="1167104">
                  <a:extLst>
                    <a:ext uri="{9D8B030D-6E8A-4147-A177-3AD203B41FA5}">
                      <a16:colId xmlns:a16="http://schemas.microsoft.com/office/drawing/2014/main" val="2773706331"/>
                    </a:ext>
                  </a:extLst>
                </a:gridCol>
              </a:tblGrid>
              <a:tr h="502256">
                <a:tc rowSpan="3">
                  <a:txBody>
                    <a:bodyPr/>
                    <a:lstStyle/>
                    <a:p>
                      <a:pPr algn="ctr"/>
                      <a:r>
                        <a:rPr kumimoji="1" lang="ja-JP" altLang="en-US" sz="1400" b="1" i="0">
                          <a:solidFill>
                            <a:schemeClr val="bg1"/>
                          </a:solidFill>
                          <a:latin typeface="Meiryo" panose="020B0604030504040204" pitchFamily="34" charset="-128"/>
                          <a:ea typeface="Meiryo" panose="020B0604030504040204" pitchFamily="34" charset="-128"/>
                        </a:rPr>
                        <a:t>継続リスト</a:t>
                      </a:r>
                    </a:p>
                  </a:txBody>
                  <a:tcPr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gridSpan="4">
                  <a:txBody>
                    <a:bodyPr/>
                    <a:lstStyle/>
                    <a:p>
                      <a:pPr algn="ctr"/>
                      <a:r>
                        <a:rPr kumimoji="1" lang="ja-JP" altLang="en-US" sz="1400" b="1" i="0">
                          <a:solidFill>
                            <a:schemeClr val="bg1"/>
                          </a:solidFill>
                          <a:latin typeface="Meiryo"/>
                          <a:ea typeface="Meiryo"/>
                        </a:rPr>
                        <a:t>ターゲティング係数</a:t>
                      </a:r>
                      <a:endParaRPr kumimoji="1" lang="en-US" altLang="ja-JP" sz="1400" b="1" i="0">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400" b="1" i="0" err="1">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400" b="1" i="0" err="1">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400" b="1" i="0" err="1">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787340048"/>
                  </a:ext>
                </a:extLst>
              </a:tr>
              <a:tr h="502256">
                <a:tc vMerge="1">
                  <a:txBody>
                    <a:bodyPr/>
                    <a:lstStyle/>
                    <a:p>
                      <a:pPr algn="ctr"/>
                      <a:endParaRPr kumimoji="1" lang="ja-JP" altLang="en-US" sz="1400" b="1" i="0">
                        <a:solidFill>
                          <a:schemeClr val="bg1"/>
                        </a:solidFill>
                        <a:latin typeface="Meiryo" panose="020B0604030504040204" pitchFamily="34" charset="-128"/>
                        <a:ea typeface="Meiryo" panose="020B0604030504040204" pitchFamily="34" charset="-128"/>
                      </a:endParaRPr>
                    </a:p>
                  </a:txBody>
                  <a:tcPr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solidFill>
                  </a:tcPr>
                </a:tc>
                <a:tc gridSpan="2">
                  <a:txBody>
                    <a:bodyPr/>
                    <a:lstStyle/>
                    <a:p>
                      <a:pPr algn="ctr"/>
                      <a:r>
                        <a:rPr kumimoji="1" lang="ja-JP" altLang="en-US" sz="1400" b="1" i="0">
                          <a:solidFill>
                            <a:schemeClr val="bg1"/>
                          </a:solidFill>
                          <a:latin typeface="Meiryo"/>
                          <a:ea typeface="Meiryo"/>
                        </a:rPr>
                        <a:t>統合前</a:t>
                      </a:r>
                      <a:endParaRPr kumimoji="1" lang="en-US" altLang="ja-JP" sz="1400" b="1" i="0">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400" b="1" i="0" err="1">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a:solidFill>
                            <a:schemeClr val="bg1"/>
                          </a:solidFill>
                          <a:latin typeface="Meiryo"/>
                          <a:ea typeface="Meiryo"/>
                        </a:rPr>
                        <a:t>統合後</a:t>
                      </a:r>
                      <a:endParaRPr kumimoji="1" lang="en-US" altLang="ja-JP" sz="1400" b="1" i="0" err="1">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400" b="1" i="0" err="1">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710361047"/>
                  </a:ext>
                </a:extLst>
              </a:tr>
              <a:tr h="502256">
                <a:tc vMerge="1">
                  <a:txBody>
                    <a:bodyPr/>
                    <a:lstStyle/>
                    <a:p>
                      <a:endParaRPr/>
                    </a:p>
                  </a:txBody>
                  <a:tcPr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solidFill>
                  </a:tcPr>
                </a:tc>
                <a:tc>
                  <a:txBody>
                    <a:bodyPr/>
                    <a:lstStyle/>
                    <a:p>
                      <a:pPr algn="ctr"/>
                      <a:r>
                        <a:rPr kumimoji="1" lang="ja-JP" altLang="en-US" sz="1400" b="1" i="0">
                          <a:solidFill>
                            <a:schemeClr val="bg1"/>
                          </a:solidFill>
                          <a:latin typeface="Meiryo"/>
                          <a:ea typeface="Meiryo"/>
                        </a:rPr>
                        <a:t>配信</a:t>
                      </a:r>
                      <a:endParaRPr kumimoji="1" lang="en-US" altLang="ja-JP" sz="1400" b="1" i="0">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a:solidFill>
                            <a:schemeClr val="bg1"/>
                          </a:solidFill>
                          <a:latin typeface="Meiryo"/>
                          <a:ea typeface="Meiryo"/>
                        </a:rPr>
                        <a:t>除外</a:t>
                      </a:r>
                      <a:endParaRPr kumimoji="1" lang="en-US" altLang="ja-JP" sz="1400" b="1" i="0" err="1">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p>
                      <a:pPr algn="ctr"/>
                      <a:r>
                        <a:rPr kumimoji="1" lang="ja-JP" altLang="en-US" sz="1400" b="1" i="0">
                          <a:solidFill>
                            <a:schemeClr val="bg1"/>
                          </a:solidFill>
                          <a:latin typeface="Meiryo"/>
                          <a:ea typeface="Meiryo"/>
                        </a:rPr>
                        <a:t>配信</a:t>
                      </a:r>
                      <a:endParaRPr kumimoji="1" lang="en-US" altLang="ja-JP" sz="1400" b="1" i="0">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a:solidFill>
                            <a:schemeClr val="bg1"/>
                          </a:solidFill>
                          <a:latin typeface="Meiryo"/>
                          <a:ea typeface="Meiryo"/>
                        </a:rPr>
                        <a:t>除外</a:t>
                      </a:r>
                      <a:endParaRPr kumimoji="1" lang="en-US" altLang="ja-JP" sz="1400" b="1" i="0" err="1">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558123072"/>
                  </a:ext>
                </a:extLst>
              </a:tr>
              <a:tr h="421100">
                <a:tc>
                  <a:txBody>
                    <a:bodyPr/>
                    <a:lstStyle/>
                    <a:p>
                      <a:pPr algn="ctr">
                        <a:buNone/>
                      </a:pPr>
                      <a:r>
                        <a:rPr lang="ja-JP" altLang="en-US" sz="1200">
                          <a:solidFill>
                            <a:schemeClr val="bg1"/>
                          </a:solidFill>
                          <a:latin typeface="メイリオ" panose="020B0604030504040204" pitchFamily="50" charset="-128"/>
                          <a:ea typeface="+mn-ea"/>
                        </a:rPr>
                        <a:t>自動車関心</a:t>
                      </a:r>
                      <a:endParaRPr lang="en-US" altLang="ja-JP" sz="1200">
                        <a:solidFill>
                          <a:schemeClr val="bg1"/>
                        </a:solidFill>
                        <a:latin typeface="メイリオ" panose="020B0604030504040204" pitchFamily="50" charset="-128"/>
                        <a:ea typeface="+mn-ea"/>
                      </a:endParaRPr>
                    </a:p>
                    <a:p>
                      <a:pPr algn="ctr">
                        <a:buNone/>
                      </a:pPr>
                      <a:r>
                        <a:rPr lang="ja-JP" altLang="en-US" sz="1200">
                          <a:solidFill>
                            <a:schemeClr val="bg1"/>
                          </a:solidFill>
                          <a:latin typeface="メイリオ" panose="020B0604030504040204" pitchFamily="50" charset="-128"/>
                          <a:ea typeface="+mn-ea"/>
                        </a:rPr>
                        <a:t>ターゲティング</a:t>
                      </a:r>
                      <a:endParaRPr lang="ja-JP" altLang="en-US" sz="1200">
                        <a:solidFill>
                          <a:schemeClr val="bg1"/>
                        </a:solidFill>
                        <a:latin typeface="メイリオ" panose="020B0604030504040204" pitchFamily="50" charset="-128"/>
                        <a:ea typeface="メイリオ" panose="020B0604030504040204" pitchFamily="50" charset="-128"/>
                      </a:endParaRPr>
                    </a:p>
                  </a:txBody>
                  <a:tcPr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200">
                          <a:solidFill>
                            <a:schemeClr val="tx1">
                              <a:lumMod val="95000"/>
                              <a:lumOff val="5000"/>
                            </a:schemeClr>
                          </a:solidFill>
                          <a:latin typeface="メイリオ" panose="020B0604030504040204" pitchFamily="50" charset="-128"/>
                          <a:ea typeface="+mn-ea"/>
                        </a:rPr>
                        <a:t>1.80</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algn="ctr">
                        <a:buNone/>
                      </a:pPr>
                      <a:r>
                        <a:rPr lang="en-US" altLang="ja-JP" sz="1200">
                          <a:solidFill>
                            <a:schemeClr val="tx1">
                              <a:lumMod val="95000"/>
                              <a:lumOff val="5000"/>
                            </a:schemeClr>
                          </a:solidFill>
                          <a:latin typeface="メイリオ" panose="020B0604030504040204" pitchFamily="50" charset="-128"/>
                          <a:ea typeface="メイリオ" panose="020B0604030504040204" pitchFamily="50" charset="-128"/>
                        </a:rPr>
                        <a:t>1.20</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marL="0" algn="ctr" defTabSz="914400" rtl="0" eaLnBrk="1" latinLnBrk="0" hangingPunct="1">
                        <a:buNone/>
                      </a:pPr>
                      <a:r>
                        <a:rPr kumimoji="1" lang="en-US" altLang="ja-JP" sz="1200" b="1" kern="1200">
                          <a:solidFill>
                            <a:srgbClr val="002AFF"/>
                          </a:solidFill>
                          <a:effectLst/>
                          <a:latin typeface="メイリオ" panose="020B0604030504040204" pitchFamily="50" charset="-128"/>
                          <a:ea typeface="メイリオ" panose="020B0604030504040204" pitchFamily="50" charset="-128"/>
                          <a:cs typeface="+mn-cs"/>
                        </a:rPr>
                        <a:t>1.50</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algn="ctr">
                        <a:buNone/>
                      </a:pPr>
                      <a:r>
                        <a:rPr lang="en-US" altLang="ja-JP" sz="1200" b="1">
                          <a:solidFill>
                            <a:srgbClr val="002AFF"/>
                          </a:solidFill>
                          <a:effectLst/>
                          <a:latin typeface="メイリオ" panose="020B0604030504040204" pitchFamily="50" charset="-128"/>
                          <a:ea typeface="メイリオ" panose="020B0604030504040204" pitchFamily="50" charset="-128"/>
                        </a:rPr>
                        <a:t>1.10</a:t>
                      </a:r>
                      <a:endParaRPr lang="ja-JP" altLang="en-US" sz="1200">
                        <a:solidFill>
                          <a:srgbClr val="002AFF"/>
                        </a:solidFill>
                        <a:latin typeface="メイリオ" panose="020B0604030504040204" pitchFamily="50" charset="-128"/>
                        <a:ea typeface="メイリオ" panose="020B0604030504040204" pitchFamily="50" charset="-128"/>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383990618"/>
                  </a:ext>
                </a:extLst>
              </a:tr>
              <a:tr h="357006">
                <a:tc>
                  <a:txBody>
                    <a:bodyPr/>
                    <a:lstStyle/>
                    <a:p>
                      <a:pPr algn="ctr">
                        <a:buNone/>
                      </a:pPr>
                      <a:r>
                        <a:rPr lang="ja-JP" altLang="en-US" sz="1200">
                          <a:solidFill>
                            <a:schemeClr val="bg1"/>
                          </a:solidFill>
                          <a:latin typeface="メイリオ" panose="020B0604030504040204" pitchFamily="50" charset="-128"/>
                          <a:ea typeface="+mn-ea"/>
                        </a:rPr>
                        <a:t>企業ターゲティング　</a:t>
                      </a:r>
                      <a:endParaRPr lang="ja-JP" altLang="en-US" sz="1200">
                        <a:solidFill>
                          <a:schemeClr val="bg1"/>
                        </a:solidFill>
                        <a:latin typeface="メイリオ" panose="020B0604030504040204" pitchFamily="50" charset="-128"/>
                        <a:ea typeface="メイリオ" panose="020B0604030504040204" pitchFamily="50" charset="-128"/>
                      </a:endParaRPr>
                    </a:p>
                  </a:txBody>
                  <a:tcPr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200">
                          <a:solidFill>
                            <a:schemeClr val="tx1">
                              <a:lumMod val="95000"/>
                              <a:lumOff val="5000"/>
                            </a:schemeClr>
                          </a:solidFill>
                          <a:latin typeface="メイリオ" panose="020B0604030504040204" pitchFamily="50" charset="-128"/>
                          <a:ea typeface="+mn-ea"/>
                        </a:rPr>
                        <a:t>1.80</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algn="ctr">
                        <a:buNone/>
                      </a:pPr>
                      <a:r>
                        <a:rPr lang="en-US" altLang="ja-JP" sz="1200">
                          <a:solidFill>
                            <a:schemeClr val="tx1">
                              <a:lumMod val="95000"/>
                              <a:lumOff val="5000"/>
                            </a:schemeClr>
                          </a:solidFill>
                          <a:latin typeface="メイリオ" panose="020B0604030504040204" pitchFamily="50" charset="-128"/>
                          <a:ea typeface="+mn-ea"/>
                        </a:rPr>
                        <a:t>1.20</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marL="0" algn="ctr" defTabSz="914400" rtl="0" eaLnBrk="1" latinLnBrk="0" hangingPunct="1">
                        <a:buNone/>
                      </a:pPr>
                      <a:r>
                        <a:rPr kumimoji="1" lang="en-US" altLang="ja-JP" sz="1200" b="1" kern="1200">
                          <a:solidFill>
                            <a:srgbClr val="002AFF"/>
                          </a:solidFill>
                          <a:effectLst/>
                          <a:latin typeface="メイリオ" panose="020B0604030504040204" pitchFamily="50" charset="-128"/>
                          <a:ea typeface="メイリオ" panose="020B0604030504040204" pitchFamily="50" charset="-128"/>
                          <a:cs typeface="+mn-cs"/>
                        </a:rPr>
                        <a:t>1.50</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algn="ctr">
                        <a:buNone/>
                      </a:pPr>
                      <a:r>
                        <a:rPr lang="en-US" altLang="ja-JP" sz="1200" b="1">
                          <a:solidFill>
                            <a:srgbClr val="002AFF"/>
                          </a:solidFill>
                          <a:effectLst/>
                          <a:latin typeface="メイリオ" panose="020B0604030504040204" pitchFamily="50" charset="-128"/>
                          <a:ea typeface="メイリオ" panose="020B0604030504040204" pitchFamily="50" charset="-128"/>
                        </a:rPr>
                        <a:t>1.10</a:t>
                      </a:r>
                      <a:endParaRPr lang="ja-JP" altLang="en-US" sz="1200">
                        <a:solidFill>
                          <a:srgbClr val="002AFF"/>
                        </a:solidFill>
                        <a:latin typeface="メイリオ" panose="020B0604030504040204" pitchFamily="50" charset="-128"/>
                        <a:ea typeface="メイリオ" panose="020B0604030504040204" pitchFamily="50" charset="-128"/>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3651884806"/>
                  </a:ext>
                </a:extLst>
              </a:tr>
            </a:tbl>
          </a:graphicData>
        </a:graphic>
      </p:graphicFrame>
    </p:spTree>
    <p:extLst>
      <p:ext uri="{BB962C8B-B14F-4D97-AF65-F5344CB8AC3E}">
        <p14:creationId xmlns:p14="http://schemas.microsoft.com/office/powerpoint/2010/main" val="30043420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プレースホルダー 1">
            <a:extLst>
              <a:ext uri="{FF2B5EF4-FFF2-40B4-BE49-F238E27FC236}">
                <a16:creationId xmlns:a16="http://schemas.microsoft.com/office/drawing/2014/main" id="{2F3181B6-55BB-C323-61F0-BA1486C685FA}"/>
              </a:ext>
            </a:extLst>
          </p:cNvPr>
          <p:cNvSpPr txBox="1">
            <a:spLocks noGrp="1"/>
          </p:cNvSpPr>
          <p:nvPr>
            <p:ph type="body" sz="quarter" idx="10"/>
          </p:nvPr>
        </p:nvSpPr>
        <p:spPr>
          <a:xfrm>
            <a:off x="1887538" y="252413"/>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dirty="0">
                <a:solidFill>
                  <a:srgbClr val="000048"/>
                </a:solidFill>
              </a:rPr>
              <a:t>LINE</a:t>
            </a:r>
            <a:r>
              <a:rPr lang="ja-JP" altLang="en-US" dirty="0">
                <a:solidFill>
                  <a:srgbClr val="000048"/>
                </a:solidFill>
              </a:rPr>
              <a:t>ヤフー広告 ディスプレイ広告（予約型）</a:t>
            </a:r>
            <a:endParaRPr lang="en-US" altLang="ja-JP" dirty="0">
              <a:solidFill>
                <a:srgbClr val="000048"/>
              </a:solidFill>
            </a:endParaRPr>
          </a:p>
          <a:p>
            <a:r>
              <a:rPr lang="en-US" altLang="ja-JP" dirty="0">
                <a:solidFill>
                  <a:srgbClr val="000048"/>
                </a:solidFill>
              </a:rPr>
              <a:t>2026</a:t>
            </a:r>
            <a:r>
              <a:rPr lang="ja-JP" altLang="en-US" dirty="0">
                <a:solidFill>
                  <a:srgbClr val="000048"/>
                </a:solidFill>
              </a:rPr>
              <a:t>年</a:t>
            </a:r>
            <a:r>
              <a:rPr lang="en-US" altLang="ja-JP" dirty="0">
                <a:solidFill>
                  <a:srgbClr val="000048"/>
                </a:solidFill>
              </a:rPr>
              <a:t>4</a:t>
            </a:r>
            <a:r>
              <a:rPr lang="ja-JP" altLang="en-US" dirty="0">
                <a:solidFill>
                  <a:srgbClr val="000048"/>
                </a:solidFill>
              </a:rPr>
              <a:t>月</a:t>
            </a:r>
            <a:r>
              <a:rPr lang="en-US" altLang="ja-JP" dirty="0">
                <a:solidFill>
                  <a:srgbClr val="000048"/>
                </a:solidFill>
              </a:rPr>
              <a:t>1</a:t>
            </a:r>
            <a:r>
              <a:rPr lang="ja-JP" altLang="en-US" dirty="0">
                <a:solidFill>
                  <a:srgbClr val="000048"/>
                </a:solidFill>
              </a:rPr>
              <a:t>日掲載開始商品　変更点・お知らせサマリー</a:t>
            </a:r>
          </a:p>
        </p:txBody>
      </p:sp>
      <p:sp>
        <p:nvSpPr>
          <p:cNvPr id="16" name="正方形/長方形 15">
            <a:extLst>
              <a:ext uri="{FF2B5EF4-FFF2-40B4-BE49-F238E27FC236}">
                <a16:creationId xmlns:a16="http://schemas.microsoft.com/office/drawing/2014/main" id="{9BF7989A-B3AD-E541-E1D7-2118964E93D0}"/>
              </a:ext>
            </a:extLst>
          </p:cNvPr>
          <p:cNvSpPr/>
          <p:nvPr/>
        </p:nvSpPr>
        <p:spPr>
          <a:xfrm>
            <a:off x="555391" y="1570842"/>
            <a:ext cx="11175398" cy="4866053"/>
          </a:xfrm>
          <a:prstGeom prst="rect">
            <a:avLst/>
          </a:prstGeom>
          <a:solidFill>
            <a:srgbClr val="000048">
              <a:alpha val="9804"/>
            </a:srgbClr>
          </a:solidFill>
          <a:ln w="9525" cap="flat" cmpd="sng" algn="ctr">
            <a:noFill/>
            <a:prstDash val="solid"/>
          </a:ln>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2026</a:t>
            </a:r>
            <a:r>
              <a:rPr kumimoji="1" lang="ja-JP" altLang="en-US"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年</a:t>
            </a:r>
            <a:r>
              <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3</a:t>
            </a:r>
            <a:r>
              <a:rPr kumimoji="1" lang="ja-JP" altLang="en-US"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月～</a:t>
            </a:r>
            <a:r>
              <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4</a:t>
            </a:r>
            <a:r>
              <a:rPr kumimoji="1" lang="ja-JP" altLang="en-US"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月の期またぎ購入について</a:t>
            </a:r>
            <a:endPar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　</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2026</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年</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月</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5</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日（木）に、</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25H2</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商品の有効期間を</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2026</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年</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3</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月</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31</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日から</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2026</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年</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4</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月</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30</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日まで延長します。</a:t>
            </a:r>
            <a:endPar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　</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3</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月～</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4</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月をまたいだ期間を購入する場合は、</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2026</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年</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月</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5</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日以降の「</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2025H2</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商品」をご利用ください。</a:t>
            </a:r>
            <a:endPar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　ただし、ターゲティングをかけて</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3</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月～</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4</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月を</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またぐ場合は、変更前のターゲティング係数が適用されます。</a:t>
            </a:r>
            <a:endPar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p:txBody>
      </p:sp>
      <p:sp>
        <p:nvSpPr>
          <p:cNvPr id="2" name="1 つの角を丸めた四角形 22">
            <a:extLst>
              <a:ext uri="{FF2B5EF4-FFF2-40B4-BE49-F238E27FC236}">
                <a16:creationId xmlns:a16="http://schemas.microsoft.com/office/drawing/2014/main" id="{541F8971-D6A2-E1E6-EBFC-90D6C4D106B1}"/>
              </a:ext>
            </a:extLst>
          </p:cNvPr>
          <p:cNvSpPr/>
          <p:nvPr/>
        </p:nvSpPr>
        <p:spPr>
          <a:xfrm>
            <a:off x="555391" y="989945"/>
            <a:ext cx="8321471" cy="580897"/>
          </a:xfrm>
          <a:prstGeom prst="round1Rect">
            <a:avLst/>
          </a:prstGeom>
          <a:solidFill>
            <a:srgbClr val="02004A"/>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a:ea typeface="Meiryo"/>
                <a:cs typeface="+mn-cs"/>
              </a:rPr>
              <a:t>2</a:t>
            </a:r>
            <a:r>
              <a:rPr kumimoji="1" lang="ja-JP" altLang="en-US" sz="1800" b="1" i="0" u="none" strike="noStrike" kern="1200" cap="none" spc="0" normalizeH="0" baseline="0" noProof="0" dirty="0">
                <a:ln>
                  <a:noFill/>
                </a:ln>
                <a:solidFill>
                  <a:srgbClr val="FFFFFF"/>
                </a:solidFill>
                <a:effectLst/>
                <a:uLnTx/>
                <a:uFillTx/>
                <a:latin typeface="Meiryo"/>
                <a:ea typeface="Meiryo"/>
                <a:cs typeface="+mn-cs"/>
              </a:rPr>
              <a:t>．予約型商品全体にかかわる変更</a:t>
            </a:r>
          </a:p>
        </p:txBody>
      </p:sp>
      <p:cxnSp>
        <p:nvCxnSpPr>
          <p:cNvPr id="3" name="直線矢印コネクタ 2">
            <a:extLst>
              <a:ext uri="{FF2B5EF4-FFF2-40B4-BE49-F238E27FC236}">
                <a16:creationId xmlns:a16="http://schemas.microsoft.com/office/drawing/2014/main" id="{A8162134-1E76-C38E-EF8C-AAD36E6FF47C}"/>
              </a:ext>
            </a:extLst>
          </p:cNvPr>
          <p:cNvCxnSpPr>
            <a:cxnSpLocks/>
          </p:cNvCxnSpPr>
          <p:nvPr/>
        </p:nvCxnSpPr>
        <p:spPr>
          <a:xfrm>
            <a:off x="959736" y="3459203"/>
            <a:ext cx="10225136" cy="0"/>
          </a:xfrm>
          <a:prstGeom prst="straightConnector1">
            <a:avLst/>
          </a:prstGeom>
          <a:ln>
            <a:solidFill>
              <a:srgbClr val="02004A"/>
            </a:solidFill>
            <a:tailEnd type="triangle"/>
          </a:ln>
        </p:spPr>
        <p:style>
          <a:lnRef idx="1">
            <a:schemeClr val="accent1"/>
          </a:lnRef>
          <a:fillRef idx="0">
            <a:schemeClr val="accent1"/>
          </a:fillRef>
          <a:effectRef idx="0">
            <a:schemeClr val="accent1"/>
          </a:effectRef>
          <a:fontRef idx="minor">
            <a:schemeClr val="tx1"/>
          </a:fontRef>
        </p:style>
      </p:cxnSp>
      <p:sp>
        <p:nvSpPr>
          <p:cNvPr id="4" name="テキスト ボックス 3">
            <a:extLst>
              <a:ext uri="{FF2B5EF4-FFF2-40B4-BE49-F238E27FC236}">
                <a16:creationId xmlns:a16="http://schemas.microsoft.com/office/drawing/2014/main" id="{46260C15-B141-5847-913F-0721D093E90B}"/>
              </a:ext>
            </a:extLst>
          </p:cNvPr>
          <p:cNvSpPr txBox="1"/>
          <p:nvPr/>
        </p:nvSpPr>
        <p:spPr>
          <a:xfrm>
            <a:off x="9047226" y="2900430"/>
            <a:ext cx="508473" cy="369332"/>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4/1</a:t>
            </a: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9" name="テキスト ボックス 8">
            <a:extLst>
              <a:ext uri="{FF2B5EF4-FFF2-40B4-BE49-F238E27FC236}">
                <a16:creationId xmlns:a16="http://schemas.microsoft.com/office/drawing/2014/main" id="{6F19A8C9-7A92-0AF1-3E9D-FBFD3FBBC104}"/>
              </a:ext>
            </a:extLst>
          </p:cNvPr>
          <p:cNvSpPr txBox="1"/>
          <p:nvPr/>
        </p:nvSpPr>
        <p:spPr>
          <a:xfrm>
            <a:off x="6356238" y="2934638"/>
            <a:ext cx="812051"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2/5</a:t>
            </a: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10" name="テキスト ボックス 9">
            <a:extLst>
              <a:ext uri="{FF2B5EF4-FFF2-40B4-BE49-F238E27FC236}">
                <a16:creationId xmlns:a16="http://schemas.microsoft.com/office/drawing/2014/main" id="{D9341C47-1821-1969-7709-7516ADC4BF39}"/>
              </a:ext>
            </a:extLst>
          </p:cNvPr>
          <p:cNvSpPr txBox="1"/>
          <p:nvPr/>
        </p:nvSpPr>
        <p:spPr>
          <a:xfrm>
            <a:off x="8201260" y="2905097"/>
            <a:ext cx="812051"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3/31</a:t>
            </a: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11" name="テキスト ボックス 10">
            <a:extLst>
              <a:ext uri="{FF2B5EF4-FFF2-40B4-BE49-F238E27FC236}">
                <a16:creationId xmlns:a16="http://schemas.microsoft.com/office/drawing/2014/main" id="{B796C1DA-DF08-A88C-9863-253D22347D4A}"/>
              </a:ext>
            </a:extLst>
          </p:cNvPr>
          <p:cNvSpPr txBox="1"/>
          <p:nvPr/>
        </p:nvSpPr>
        <p:spPr>
          <a:xfrm>
            <a:off x="2412887" y="3159020"/>
            <a:ext cx="360040"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a:t>
            </a:r>
          </a:p>
        </p:txBody>
      </p:sp>
      <p:sp>
        <p:nvSpPr>
          <p:cNvPr id="12" name="テキスト ボックス 11">
            <a:extLst>
              <a:ext uri="{FF2B5EF4-FFF2-40B4-BE49-F238E27FC236}">
                <a16:creationId xmlns:a16="http://schemas.microsoft.com/office/drawing/2014/main" id="{575630A3-FAE7-4B88-C7B3-B6D1CA52100A}"/>
              </a:ext>
            </a:extLst>
          </p:cNvPr>
          <p:cNvSpPr txBox="1"/>
          <p:nvPr/>
        </p:nvSpPr>
        <p:spPr>
          <a:xfrm>
            <a:off x="6500859" y="3179483"/>
            <a:ext cx="234750"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a:t>
            </a:r>
          </a:p>
        </p:txBody>
      </p:sp>
      <p:sp>
        <p:nvSpPr>
          <p:cNvPr id="13" name="正方形/長方形 12">
            <a:extLst>
              <a:ext uri="{FF2B5EF4-FFF2-40B4-BE49-F238E27FC236}">
                <a16:creationId xmlns:a16="http://schemas.microsoft.com/office/drawing/2014/main" id="{7DC2860A-C7D2-BE5B-DE49-1D1B6280BB25}"/>
              </a:ext>
            </a:extLst>
          </p:cNvPr>
          <p:cNvSpPr/>
          <p:nvPr/>
        </p:nvSpPr>
        <p:spPr>
          <a:xfrm>
            <a:off x="2598825" y="3720475"/>
            <a:ext cx="6160169" cy="599507"/>
          </a:xfrm>
          <a:prstGeom prst="rect">
            <a:avLst/>
          </a:prstGeom>
          <a:solidFill>
            <a:srgbClr val="999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en-US" altLang="ja-JP"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2025</a:t>
            </a:r>
            <a:r>
              <a:rPr kumimoji="1" lang="ja-JP" altLang="en-US"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年</a:t>
            </a:r>
            <a:r>
              <a:rPr kumimoji="1" lang="en-US" altLang="ja-JP"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9</a:t>
            </a:r>
            <a:r>
              <a:rPr kumimoji="1" lang="ja-JP" altLang="en-US"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月～</a:t>
            </a:r>
            <a:r>
              <a:rPr kumimoji="1" lang="en-US" altLang="ja-JP"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2026</a:t>
            </a:r>
            <a:r>
              <a:rPr kumimoji="1" lang="ja-JP" altLang="en-US"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年</a:t>
            </a:r>
            <a:r>
              <a:rPr kumimoji="1" lang="en-US" altLang="ja-JP"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3</a:t>
            </a:r>
            <a:r>
              <a:rPr kumimoji="1" lang="ja-JP" altLang="en-US"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月掲載商品（</a:t>
            </a:r>
            <a:r>
              <a:rPr kumimoji="1" lang="en-US" altLang="ja-JP"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2025H2</a:t>
            </a:r>
            <a:r>
              <a:rPr kumimoji="1" lang="ja-JP" altLang="en-US"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a:t>
            </a:r>
          </a:p>
        </p:txBody>
      </p:sp>
      <p:sp>
        <p:nvSpPr>
          <p:cNvPr id="15" name="テキスト ボックス 14">
            <a:extLst>
              <a:ext uri="{FF2B5EF4-FFF2-40B4-BE49-F238E27FC236}">
                <a16:creationId xmlns:a16="http://schemas.microsoft.com/office/drawing/2014/main" id="{80D2DD22-4764-9C9D-AD07-B643C029884C}"/>
              </a:ext>
            </a:extLst>
          </p:cNvPr>
          <p:cNvSpPr txBox="1"/>
          <p:nvPr/>
        </p:nvSpPr>
        <p:spPr>
          <a:xfrm>
            <a:off x="2379183" y="2932227"/>
            <a:ext cx="1732617"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9/1</a:t>
            </a: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17" name="正方形/長方形 16">
            <a:extLst>
              <a:ext uri="{FF2B5EF4-FFF2-40B4-BE49-F238E27FC236}">
                <a16:creationId xmlns:a16="http://schemas.microsoft.com/office/drawing/2014/main" id="{6C341DBC-2B15-5D10-4DBC-8CCF42A96D78}"/>
              </a:ext>
            </a:extLst>
          </p:cNvPr>
          <p:cNvSpPr/>
          <p:nvPr/>
        </p:nvSpPr>
        <p:spPr>
          <a:xfrm>
            <a:off x="2598825" y="4751183"/>
            <a:ext cx="8586047" cy="599507"/>
          </a:xfrm>
          <a:prstGeom prst="rect">
            <a:avLst/>
          </a:prstGeom>
          <a:solidFill>
            <a:srgbClr val="999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　　</a:t>
            </a:r>
            <a:r>
              <a:rPr kumimoji="1" lang="en-US" altLang="ja-JP"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2025</a:t>
            </a:r>
            <a:r>
              <a:rPr kumimoji="1" lang="ja-JP" altLang="en-US"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年</a:t>
            </a:r>
            <a:r>
              <a:rPr kumimoji="1" lang="en-US" altLang="ja-JP"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9</a:t>
            </a:r>
            <a:r>
              <a:rPr kumimoji="1" lang="ja-JP" altLang="en-US"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月～</a:t>
            </a:r>
            <a:r>
              <a:rPr kumimoji="1" lang="en-US" altLang="ja-JP"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2026</a:t>
            </a:r>
            <a:r>
              <a:rPr kumimoji="1" lang="ja-JP" altLang="en-US"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年</a:t>
            </a:r>
            <a:r>
              <a:rPr kumimoji="1" lang="en-US" altLang="ja-JP"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3</a:t>
            </a:r>
            <a:r>
              <a:rPr kumimoji="1" lang="ja-JP" altLang="en-US"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月掲載商品（</a:t>
            </a:r>
            <a:r>
              <a:rPr kumimoji="1" lang="en-US" altLang="ja-JP"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2025H2</a:t>
            </a:r>
            <a:r>
              <a:rPr kumimoji="1" lang="ja-JP" altLang="en-US"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a:t>
            </a:r>
          </a:p>
        </p:txBody>
      </p:sp>
      <p:sp>
        <p:nvSpPr>
          <p:cNvPr id="18" name="正方形/長方形 17">
            <a:extLst>
              <a:ext uri="{FF2B5EF4-FFF2-40B4-BE49-F238E27FC236}">
                <a16:creationId xmlns:a16="http://schemas.microsoft.com/office/drawing/2014/main" id="{87B02EFF-B54B-FDFF-6A92-08B5CA731F4F}"/>
              </a:ext>
            </a:extLst>
          </p:cNvPr>
          <p:cNvSpPr/>
          <p:nvPr/>
        </p:nvSpPr>
        <p:spPr>
          <a:xfrm>
            <a:off x="6261463" y="4738901"/>
            <a:ext cx="811431" cy="611789"/>
          </a:xfrm>
          <a:prstGeom prst="rect">
            <a:avLst/>
          </a:prstGeom>
          <a:solidFill>
            <a:srgbClr val="002AFF"/>
          </a:solidFill>
          <a:ln>
            <a:no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12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rPr>
              <a:t>期間延長対応</a:t>
            </a:r>
          </a:p>
        </p:txBody>
      </p:sp>
      <p:sp>
        <p:nvSpPr>
          <p:cNvPr id="19" name="テキスト ボックス 18">
            <a:extLst>
              <a:ext uri="{FF2B5EF4-FFF2-40B4-BE49-F238E27FC236}">
                <a16:creationId xmlns:a16="http://schemas.microsoft.com/office/drawing/2014/main" id="{7AF7C84B-7EE1-AC4A-87A5-5D4817690B91}"/>
              </a:ext>
            </a:extLst>
          </p:cNvPr>
          <p:cNvSpPr txBox="1"/>
          <p:nvPr/>
        </p:nvSpPr>
        <p:spPr>
          <a:xfrm>
            <a:off x="10763731" y="2884387"/>
            <a:ext cx="625492" cy="369332"/>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4/30</a:t>
            </a: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20" name="正方形/長方形 19">
            <a:extLst>
              <a:ext uri="{FF2B5EF4-FFF2-40B4-BE49-F238E27FC236}">
                <a16:creationId xmlns:a16="http://schemas.microsoft.com/office/drawing/2014/main" id="{6015AA4E-6409-3C8D-73D9-A9663C2C3C78}"/>
              </a:ext>
            </a:extLst>
          </p:cNvPr>
          <p:cNvSpPr/>
          <p:nvPr/>
        </p:nvSpPr>
        <p:spPr>
          <a:xfrm>
            <a:off x="8758995" y="5696055"/>
            <a:ext cx="2405828" cy="599507"/>
          </a:xfrm>
          <a:prstGeom prst="rect">
            <a:avLst/>
          </a:prstGeom>
          <a:solidFill>
            <a:srgbClr val="999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2026</a:t>
            </a:r>
            <a:r>
              <a:rPr kumimoji="1" lang="ja-JP" altLang="en-US"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年</a:t>
            </a:r>
            <a:r>
              <a:rPr kumimoji="1" lang="en-US" altLang="ja-JP"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4</a:t>
            </a:r>
            <a:r>
              <a:rPr kumimoji="1" lang="ja-JP" altLang="en-US"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月～</a:t>
            </a:r>
            <a:r>
              <a:rPr kumimoji="1" lang="en-US" altLang="ja-JP"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2026</a:t>
            </a:r>
            <a:r>
              <a:rPr kumimoji="1" lang="ja-JP" altLang="en-US"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年</a:t>
            </a:r>
            <a:r>
              <a:rPr kumimoji="1" lang="en-US" altLang="ja-JP"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9</a:t>
            </a:r>
            <a:r>
              <a:rPr kumimoji="1" lang="ja-JP" altLang="en-US"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月掲載商品（</a:t>
            </a:r>
            <a:r>
              <a:rPr kumimoji="1" lang="en-US" altLang="ja-JP"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2026H1</a:t>
            </a:r>
            <a:r>
              <a:rPr kumimoji="1" lang="ja-JP" altLang="en-US"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a:t>
            </a:r>
          </a:p>
        </p:txBody>
      </p:sp>
      <p:sp>
        <p:nvSpPr>
          <p:cNvPr id="21" name="正方形/長方形 20">
            <a:extLst>
              <a:ext uri="{FF2B5EF4-FFF2-40B4-BE49-F238E27FC236}">
                <a16:creationId xmlns:a16="http://schemas.microsoft.com/office/drawing/2014/main" id="{720C4AA1-90A6-C337-CF23-D8AC4B104606}"/>
              </a:ext>
            </a:extLst>
          </p:cNvPr>
          <p:cNvSpPr/>
          <p:nvPr/>
        </p:nvSpPr>
        <p:spPr>
          <a:xfrm>
            <a:off x="8758995" y="4738900"/>
            <a:ext cx="2405828" cy="624071"/>
          </a:xfrm>
          <a:prstGeom prst="rect">
            <a:avLst/>
          </a:prstGeom>
          <a:noFill/>
          <a:ln w="38100">
            <a:solidFill>
              <a:schemeClr val="accent4"/>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22" name="角丸四角形 20">
            <a:extLst>
              <a:ext uri="{FF2B5EF4-FFF2-40B4-BE49-F238E27FC236}">
                <a16:creationId xmlns:a16="http://schemas.microsoft.com/office/drawing/2014/main" id="{E55711DB-B32A-8709-BA78-BFBA8D8F2371}"/>
              </a:ext>
            </a:extLst>
          </p:cNvPr>
          <p:cNvSpPr/>
          <p:nvPr/>
        </p:nvSpPr>
        <p:spPr>
          <a:xfrm>
            <a:off x="719834" y="3724783"/>
            <a:ext cx="1825629" cy="621424"/>
          </a:xfrm>
          <a:prstGeom prst="roundRect">
            <a:avLst>
              <a:gd name="adj" fmla="val 50000"/>
            </a:avLst>
          </a:prstGeom>
          <a:solidFill>
            <a:schemeClr val="bg1"/>
          </a:solidFill>
          <a:ln w="19050">
            <a:solidFill>
              <a:srgbClr val="00003E"/>
            </a:solidFill>
          </a:ln>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Autofit/>
          </a:bodyPr>
          <a:lstStyle/>
          <a:p>
            <a:pPr marL="0" marR="0" lvl="0" indent="0" algn="ctr" defTabSz="914400" rtl="0" eaLnBrk="0" fontAlgn="base" latinLnBrk="0" hangingPunct="0">
              <a:lnSpc>
                <a:spcPct val="120000"/>
              </a:lnSpc>
              <a:spcBef>
                <a:spcPct val="0"/>
              </a:spcBef>
              <a:spcAft>
                <a:spcPct val="0"/>
              </a:spcAft>
              <a:buClrTx/>
              <a:buSzTx/>
              <a:buFontTx/>
              <a:buNone/>
              <a:tabLst/>
              <a:defRPr/>
            </a:pPr>
            <a:r>
              <a:rPr kumimoji="1" lang="en-US" altLang="ja-JP" sz="12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rPr>
              <a:t>2025H2</a:t>
            </a:r>
            <a:r>
              <a:rPr kumimoji="1" lang="ja-JP" altLang="en-US" sz="12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rPr>
              <a:t>商品</a:t>
            </a:r>
            <a:endParaRPr kumimoji="1" lang="en-US" altLang="ja-JP" sz="12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0" fontAlgn="base" latinLnBrk="0" hangingPunct="0">
              <a:lnSpc>
                <a:spcPct val="120000"/>
              </a:lnSpc>
              <a:spcBef>
                <a:spcPct val="0"/>
              </a:spcBef>
              <a:spcAft>
                <a:spcPct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rPr>
              <a:t>掲載期間</a:t>
            </a:r>
            <a:r>
              <a:rPr kumimoji="1" lang="en-US" altLang="ja-JP" sz="12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rPr>
              <a:t>3/31</a:t>
            </a:r>
            <a:r>
              <a:rPr kumimoji="1" lang="ja-JP" altLang="en-US" sz="12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rPr>
              <a:t>まで</a:t>
            </a:r>
            <a:endParaRPr kumimoji="1" lang="ja-JP" altLang="en-US" sz="8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endParaRPr>
          </a:p>
        </p:txBody>
      </p:sp>
      <p:sp>
        <p:nvSpPr>
          <p:cNvPr id="23" name="角丸四角形 20">
            <a:extLst>
              <a:ext uri="{FF2B5EF4-FFF2-40B4-BE49-F238E27FC236}">
                <a16:creationId xmlns:a16="http://schemas.microsoft.com/office/drawing/2014/main" id="{761ACECA-54C0-B92D-88C5-DCC9F873CFAC}"/>
              </a:ext>
            </a:extLst>
          </p:cNvPr>
          <p:cNvSpPr/>
          <p:nvPr/>
        </p:nvSpPr>
        <p:spPr>
          <a:xfrm>
            <a:off x="727853" y="4707363"/>
            <a:ext cx="1825629" cy="621424"/>
          </a:xfrm>
          <a:prstGeom prst="roundRect">
            <a:avLst>
              <a:gd name="adj" fmla="val 50000"/>
            </a:avLst>
          </a:prstGeom>
          <a:solidFill>
            <a:schemeClr val="bg1"/>
          </a:solidFill>
          <a:ln w="19050">
            <a:solidFill>
              <a:srgbClr val="00003E"/>
            </a:solidFill>
          </a:ln>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Autofit/>
          </a:bodyPr>
          <a:lstStyle/>
          <a:p>
            <a:pPr marL="0" marR="0" lvl="0" indent="0" algn="ctr" defTabSz="914400" rtl="0" eaLnBrk="0" fontAlgn="base" latinLnBrk="0" hangingPunct="0">
              <a:lnSpc>
                <a:spcPct val="120000"/>
              </a:lnSpc>
              <a:spcBef>
                <a:spcPct val="0"/>
              </a:spcBef>
              <a:spcAft>
                <a:spcPct val="0"/>
              </a:spcAft>
              <a:buClrTx/>
              <a:buSzTx/>
              <a:buFontTx/>
              <a:buNone/>
              <a:tabLst/>
              <a:defRPr/>
            </a:pPr>
            <a:r>
              <a:rPr kumimoji="1" lang="en-US" altLang="ja-JP" sz="12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rPr>
              <a:t>2025H2</a:t>
            </a:r>
            <a:r>
              <a:rPr kumimoji="1" lang="ja-JP" altLang="en-US" sz="12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rPr>
              <a:t>商品</a:t>
            </a:r>
            <a:br>
              <a:rPr kumimoji="1" lang="en-US" altLang="ja-JP" sz="12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rPr>
            </a:br>
            <a:r>
              <a:rPr kumimoji="1" lang="ja-JP" altLang="en-US" sz="12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rPr>
              <a:t>掲載期間</a:t>
            </a:r>
            <a:r>
              <a:rPr kumimoji="1" lang="en-US" altLang="ja-JP" sz="12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rPr>
              <a:t>4/30</a:t>
            </a:r>
            <a:r>
              <a:rPr kumimoji="1" lang="ja-JP" altLang="en-US" sz="12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rPr>
              <a:t>まで</a:t>
            </a:r>
            <a:endParaRPr kumimoji="1" lang="ja-JP" altLang="en-US" sz="8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endParaRPr>
          </a:p>
        </p:txBody>
      </p:sp>
      <p:sp>
        <p:nvSpPr>
          <p:cNvPr id="24" name="角丸四角形 20">
            <a:extLst>
              <a:ext uri="{FF2B5EF4-FFF2-40B4-BE49-F238E27FC236}">
                <a16:creationId xmlns:a16="http://schemas.microsoft.com/office/drawing/2014/main" id="{33D9FF6A-C721-4D30-0CEC-69C1558FF2D6}"/>
              </a:ext>
            </a:extLst>
          </p:cNvPr>
          <p:cNvSpPr/>
          <p:nvPr/>
        </p:nvSpPr>
        <p:spPr>
          <a:xfrm>
            <a:off x="723843" y="5653844"/>
            <a:ext cx="1825629" cy="621424"/>
          </a:xfrm>
          <a:prstGeom prst="roundRect">
            <a:avLst>
              <a:gd name="adj" fmla="val 50000"/>
            </a:avLst>
          </a:prstGeom>
          <a:solidFill>
            <a:schemeClr val="bg1"/>
          </a:solidFill>
          <a:ln w="19050">
            <a:solidFill>
              <a:srgbClr val="00003E"/>
            </a:solidFill>
          </a:ln>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Autofit/>
          </a:bodyPr>
          <a:lstStyle/>
          <a:p>
            <a:pPr marL="0" marR="0" lvl="0" indent="0" algn="ctr" defTabSz="914400" rtl="0" eaLnBrk="0" fontAlgn="base" latinLnBrk="0" hangingPunct="0">
              <a:lnSpc>
                <a:spcPct val="120000"/>
              </a:lnSpc>
              <a:spcBef>
                <a:spcPct val="0"/>
              </a:spcBef>
              <a:spcAft>
                <a:spcPct val="0"/>
              </a:spcAft>
              <a:buClrTx/>
              <a:buSzTx/>
              <a:buFontTx/>
              <a:buNone/>
              <a:tabLst/>
              <a:defRPr/>
            </a:pPr>
            <a:r>
              <a:rPr kumimoji="1" lang="en-US" altLang="ja-JP" sz="12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rPr>
              <a:t>2026H1</a:t>
            </a:r>
            <a:r>
              <a:rPr kumimoji="1" lang="ja-JP" altLang="en-US" sz="12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rPr>
              <a:t>商品</a:t>
            </a:r>
            <a:endParaRPr kumimoji="1" lang="ja-JP" altLang="en-US" sz="8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endParaRPr>
          </a:p>
        </p:txBody>
      </p:sp>
      <p:sp>
        <p:nvSpPr>
          <p:cNvPr id="25" name="テキスト ボックス 24">
            <a:extLst>
              <a:ext uri="{FF2B5EF4-FFF2-40B4-BE49-F238E27FC236}">
                <a16:creationId xmlns:a16="http://schemas.microsoft.com/office/drawing/2014/main" id="{31915AE0-55E6-6FE5-B57E-054BFCD3540B}"/>
              </a:ext>
            </a:extLst>
          </p:cNvPr>
          <p:cNvSpPr txBox="1"/>
          <p:nvPr/>
        </p:nvSpPr>
        <p:spPr>
          <a:xfrm>
            <a:off x="8535836" y="3162237"/>
            <a:ext cx="360040"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a:t>
            </a:r>
          </a:p>
        </p:txBody>
      </p:sp>
      <p:sp>
        <p:nvSpPr>
          <p:cNvPr id="26" name="テキスト ボックス 25">
            <a:extLst>
              <a:ext uri="{FF2B5EF4-FFF2-40B4-BE49-F238E27FC236}">
                <a16:creationId xmlns:a16="http://schemas.microsoft.com/office/drawing/2014/main" id="{0ADB776D-016D-F2BB-D55C-2D9394A323EC}"/>
              </a:ext>
            </a:extLst>
          </p:cNvPr>
          <p:cNvSpPr txBox="1"/>
          <p:nvPr/>
        </p:nvSpPr>
        <p:spPr>
          <a:xfrm>
            <a:off x="8875859" y="3165451"/>
            <a:ext cx="234750"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a:t>
            </a:r>
          </a:p>
        </p:txBody>
      </p:sp>
      <p:sp>
        <p:nvSpPr>
          <p:cNvPr id="27" name="テキスト ボックス 26">
            <a:extLst>
              <a:ext uri="{FF2B5EF4-FFF2-40B4-BE49-F238E27FC236}">
                <a16:creationId xmlns:a16="http://schemas.microsoft.com/office/drawing/2014/main" id="{2FEA7C28-8511-F8D6-E4D4-A5A5E317780C}"/>
              </a:ext>
            </a:extLst>
          </p:cNvPr>
          <p:cNvSpPr txBox="1"/>
          <p:nvPr/>
        </p:nvSpPr>
        <p:spPr>
          <a:xfrm>
            <a:off x="715991" y="3495233"/>
            <a:ext cx="1765399" cy="276999"/>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200" b="1"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a:t>
            </a:r>
            <a:r>
              <a:rPr kumimoji="1" lang="en-US" altLang="ja-JP" sz="1200" b="1"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2026</a:t>
            </a:r>
            <a:r>
              <a:rPr kumimoji="1" lang="ja-JP" altLang="en-US" sz="1200" b="1"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年</a:t>
            </a:r>
            <a:r>
              <a:rPr kumimoji="1" lang="en-US" altLang="ja-JP" sz="1200" b="1"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2</a:t>
            </a:r>
            <a:r>
              <a:rPr kumimoji="1" lang="ja-JP" altLang="en-US" sz="1200" b="1"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月</a:t>
            </a:r>
            <a:r>
              <a:rPr kumimoji="1" lang="en-US" altLang="ja-JP" sz="1200" b="1"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4</a:t>
            </a:r>
            <a:r>
              <a:rPr kumimoji="1" lang="ja-JP" altLang="en-US" sz="1200" b="1"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日まで</a:t>
            </a:r>
          </a:p>
        </p:txBody>
      </p:sp>
      <p:sp>
        <p:nvSpPr>
          <p:cNvPr id="28" name="テキスト ボックス 27">
            <a:extLst>
              <a:ext uri="{FF2B5EF4-FFF2-40B4-BE49-F238E27FC236}">
                <a16:creationId xmlns:a16="http://schemas.microsoft.com/office/drawing/2014/main" id="{F1B2B29F-961E-E704-F419-FFCA8AFC5E33}"/>
              </a:ext>
            </a:extLst>
          </p:cNvPr>
          <p:cNvSpPr txBox="1"/>
          <p:nvPr/>
        </p:nvSpPr>
        <p:spPr>
          <a:xfrm>
            <a:off x="711979" y="4465781"/>
            <a:ext cx="1765399" cy="276999"/>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200" b="1"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a:t>
            </a:r>
            <a:r>
              <a:rPr kumimoji="1" lang="en-US" altLang="ja-JP" sz="1200" b="1"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2026</a:t>
            </a:r>
            <a:r>
              <a:rPr kumimoji="1" lang="ja-JP" altLang="en-US" sz="1200" b="1"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年</a:t>
            </a:r>
            <a:r>
              <a:rPr kumimoji="1" lang="en-US" altLang="ja-JP" sz="1200" b="1"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2</a:t>
            </a:r>
            <a:r>
              <a:rPr kumimoji="1" lang="ja-JP" altLang="en-US" sz="1200" b="1"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月</a:t>
            </a:r>
            <a:r>
              <a:rPr kumimoji="1" lang="en-US" altLang="ja-JP" sz="1200" b="1"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5</a:t>
            </a:r>
            <a:r>
              <a:rPr kumimoji="1" lang="ja-JP" altLang="en-US" sz="1200" b="1"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日以降</a:t>
            </a:r>
          </a:p>
        </p:txBody>
      </p:sp>
    </p:spTree>
    <p:extLst>
      <p:ext uri="{BB962C8B-B14F-4D97-AF65-F5344CB8AC3E}">
        <p14:creationId xmlns:p14="http://schemas.microsoft.com/office/powerpoint/2010/main" val="30446843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MSCレイアウト">
  <a:themeElements>
    <a:clrScheme name="ユーザー定義 2">
      <a:dk1>
        <a:srgbClr val="000000"/>
      </a:dk1>
      <a:lt1>
        <a:srgbClr val="FFFFFF"/>
      </a:lt1>
      <a:dk2>
        <a:srgbClr val="000048"/>
      </a:dk2>
      <a:lt2>
        <a:srgbClr val="FFFFFF"/>
      </a:lt2>
      <a:accent1>
        <a:srgbClr val="000048"/>
      </a:accent1>
      <a:accent2>
        <a:srgbClr val="06C755"/>
      </a:accent2>
      <a:accent3>
        <a:srgbClr val="FF0033"/>
      </a:accent3>
      <a:accent4>
        <a:srgbClr val="F77911"/>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2.xml><?xml version="1.0" encoding="utf-8"?>
<a:theme xmlns:a="http://schemas.openxmlformats.org/drawingml/2006/main" name="1_MSCレイアウト">
  <a:themeElements>
    <a:clrScheme name="MSC">
      <a:dk1>
        <a:srgbClr val="000000"/>
      </a:dk1>
      <a:lt1>
        <a:srgbClr val="FFFFFF"/>
      </a:lt1>
      <a:dk2>
        <a:srgbClr val="00003E"/>
      </a:dk2>
      <a:lt2>
        <a:srgbClr val="FFFFFF"/>
      </a:lt2>
      <a:accent1>
        <a:srgbClr val="00003E"/>
      </a:accent1>
      <a:accent2>
        <a:srgbClr val="06C755"/>
      </a:accent2>
      <a:accent3>
        <a:srgbClr val="FF0033"/>
      </a:accent3>
      <a:accent4>
        <a:srgbClr val="F77911"/>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29471</TotalTime>
  <Words>14649</Words>
  <Application>Microsoft Office PowerPoint</Application>
  <PresentationFormat>ワイド画面</PresentationFormat>
  <Paragraphs>1765</Paragraphs>
  <Slides>75</Slides>
  <Notes>13</Notes>
  <HiddenSlides>0</HiddenSlides>
  <MMClips>0</MMClips>
  <ScaleCrop>false</ScaleCrop>
  <HeadingPairs>
    <vt:vector size="8" baseType="variant">
      <vt:variant>
        <vt:lpstr>使用されているフォント</vt:lpstr>
      </vt:variant>
      <vt:variant>
        <vt:i4>10</vt:i4>
      </vt:variant>
      <vt:variant>
        <vt:lpstr>テーマ</vt:lpstr>
      </vt:variant>
      <vt:variant>
        <vt:i4>2</vt:i4>
      </vt:variant>
      <vt:variant>
        <vt:lpstr>埋め込まれた OLE サーバー</vt:lpstr>
      </vt:variant>
      <vt:variant>
        <vt:i4>1</vt:i4>
      </vt:variant>
      <vt:variant>
        <vt:lpstr>スライド タイトル</vt:lpstr>
      </vt:variant>
      <vt:variant>
        <vt:i4>75</vt:i4>
      </vt:variant>
    </vt:vector>
  </HeadingPairs>
  <TitlesOfParts>
    <vt:vector size="88" baseType="lpstr">
      <vt:lpstr>Hiragino Kaku Gothic ProN</vt:lpstr>
      <vt:lpstr>NotoSansJP</vt:lpstr>
      <vt:lpstr>Meiryo</vt:lpstr>
      <vt:lpstr>Meiryo</vt:lpstr>
      <vt:lpstr>メイリオ 本文</vt:lpstr>
      <vt:lpstr>Arial</vt:lpstr>
      <vt:lpstr>Calibri</vt:lpstr>
      <vt:lpstr>Segoe UI</vt:lpstr>
      <vt:lpstr>Verdana</vt:lpstr>
      <vt:lpstr>Wingdings</vt:lpstr>
      <vt:lpstr>MSCレイアウト</vt:lpstr>
      <vt:lpstr>1_MSCレイアウト</vt:lpstr>
      <vt:lpstr>think-cellスライド</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中根めぐ美</dc:creator>
  <cp:lastModifiedBy>櫻井 英昭</cp:lastModifiedBy>
  <cp:revision>584</cp:revision>
  <dcterms:created xsi:type="dcterms:W3CDTF">2023-12-19T04:51:39Z</dcterms:created>
  <dcterms:modified xsi:type="dcterms:W3CDTF">2026-02-10T01:26:51Z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2024-11-28T02:27:25Z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d8c9785c-7bbf-4b6c-bf29-15e4982bfb86</vt:lpwstr>
  </property>
  <property fmtid="{D5CDD505-2E9C-101B-9397-08002B2CF9AE}" pid="7" name="MSIP_Label_defa4170-0d19-0005-0004-bc88714345d2_ActionId">
    <vt:lpwstr>d9f4d6f3-7cdd-4801-a297-45279954aae2</vt:lpwstr>
  </property>
  <property fmtid="{D5CDD505-2E9C-101B-9397-08002B2CF9AE}" pid="8" name="MSIP_Label_defa4170-0d19-0005-0004-bc88714345d2_ContentBits">
    <vt:lpwstr>0</vt:lpwstr>
  </property>
</Properties>
</file>